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5" r:id="rId1"/>
  </p:sldMasterIdLst>
  <p:notesMasterIdLst>
    <p:notesMasterId r:id="rId57"/>
  </p:notesMasterIdLst>
  <p:handoutMasterIdLst>
    <p:handoutMasterId r:id="rId58"/>
  </p:handoutMasterIdLst>
  <p:sldIdLst>
    <p:sldId id="256" r:id="rId2"/>
    <p:sldId id="332" r:id="rId3"/>
    <p:sldId id="780" r:id="rId4"/>
    <p:sldId id="430" r:id="rId5"/>
    <p:sldId id="782" r:id="rId6"/>
    <p:sldId id="783" r:id="rId7"/>
    <p:sldId id="305" r:id="rId8"/>
    <p:sldId id="390" r:id="rId9"/>
    <p:sldId id="785" r:id="rId10"/>
    <p:sldId id="429" r:id="rId11"/>
    <p:sldId id="764" r:id="rId12"/>
    <p:sldId id="750" r:id="rId13"/>
    <p:sldId id="558" r:id="rId14"/>
    <p:sldId id="758" r:id="rId15"/>
    <p:sldId id="744" r:id="rId16"/>
    <p:sldId id="735" r:id="rId17"/>
    <p:sldId id="745" r:id="rId18"/>
    <p:sldId id="561" r:id="rId19"/>
    <p:sldId id="481" r:id="rId20"/>
    <p:sldId id="730" r:id="rId21"/>
    <p:sldId id="565" r:id="rId22"/>
    <p:sldId id="560" r:id="rId23"/>
    <p:sldId id="786" r:id="rId24"/>
    <p:sldId id="569" r:id="rId25"/>
    <p:sldId id="562" r:id="rId26"/>
    <p:sldId id="576" r:id="rId27"/>
    <p:sldId id="577" r:id="rId28"/>
    <p:sldId id="563" r:id="rId29"/>
    <p:sldId id="441" r:id="rId30"/>
    <p:sldId id="746" r:id="rId31"/>
    <p:sldId id="500" r:id="rId32"/>
    <p:sldId id="769" r:id="rId33"/>
    <p:sldId id="747" r:id="rId34"/>
    <p:sldId id="399" r:id="rId35"/>
    <p:sldId id="771" r:id="rId36"/>
    <p:sldId id="772" r:id="rId37"/>
    <p:sldId id="401" r:id="rId38"/>
    <p:sldId id="327" r:id="rId39"/>
    <p:sldId id="405" r:id="rId40"/>
    <p:sldId id="467" r:id="rId41"/>
    <p:sldId id="409" r:id="rId42"/>
    <p:sldId id="773" r:id="rId43"/>
    <p:sldId id="778" r:id="rId44"/>
    <p:sldId id="413" r:id="rId45"/>
    <p:sldId id="578" r:id="rId46"/>
    <p:sldId id="579" r:id="rId47"/>
    <p:sldId id="779" r:id="rId48"/>
    <p:sldId id="580" r:id="rId49"/>
    <p:sldId id="737" r:id="rId50"/>
    <p:sldId id="581" r:id="rId51"/>
    <p:sldId id="325" r:id="rId52"/>
    <p:sldId id="582" r:id="rId53"/>
    <p:sldId id="788" r:id="rId54"/>
    <p:sldId id="789" r:id="rId55"/>
    <p:sldId id="330" r:id="rId56"/>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00FF00"/>
    <a:srgbClr val="48BCE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2634" autoAdjust="0"/>
  </p:normalViewPr>
  <p:slideViewPr>
    <p:cSldViewPr>
      <p:cViewPr varScale="1">
        <p:scale>
          <a:sx n="41" d="100"/>
          <a:sy n="41" d="100"/>
        </p:scale>
        <p:origin x="1368"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oleObject" Target="file:///C:\Users\yahya\AppData\Local\Microsoft\Windows\INetCache\Content.Outlook\EP5BC8NP\03-Base%20de%20donn&#233;es-ITIE-Mali%202018%20OBV-v31.07.202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yahya\AppData\Local\Microsoft\Windows\INetCache\Content.Outlook\EP5BC8NP\03-Base%20de%20donn&#233;es-ITIE-Mali%202018%20OBV-v31.07.2020.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7737073588518714"/>
          <c:y val="0.41006838060659984"/>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rgbClr val="000000"/>
              </a:solidFill>
              <a:latin typeface="+mn-lt"/>
              <a:ea typeface="+mn-ea"/>
              <a:cs typeface="+mn-cs"/>
            </a:defRPr>
          </a:pPr>
          <a:endParaRPr lang="fr-FR"/>
        </a:p>
      </c:txPr>
    </c:title>
    <c:autoTitleDeleted val="0"/>
    <c:plotArea>
      <c:layout>
        <c:manualLayout>
          <c:layoutTarget val="inner"/>
          <c:xMode val="edge"/>
          <c:yMode val="edge"/>
          <c:x val="0.33118681412554607"/>
          <c:y val="3.0318439101714778E-2"/>
          <c:w val="0.46963500883863879"/>
          <c:h val="0.71604800339948527"/>
        </c:manualLayout>
      </c:layout>
      <c:doughnutChart>
        <c:varyColors val="1"/>
        <c:ser>
          <c:idx val="0"/>
          <c:order val="0"/>
          <c:tx>
            <c:strRef>
              <c:f>Feuil5!$B$17</c:f>
              <c:strCache>
                <c:ptCount val="1"/>
                <c:pt idx="0">
                  <c:v>2017</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AD-43AB-B6F7-FFAAF4C10CE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AD-43AB-B6F7-FFAAF4C10CE5}"/>
              </c:ext>
            </c:extLst>
          </c:dPt>
          <c:dLbls>
            <c:dLbl>
              <c:idx val="0"/>
              <c:layout>
                <c:manualLayout>
                  <c:x val="0.19089581053215035"/>
                  <c:y val="-3.0318439101714778E-2"/>
                </c:manualLayout>
              </c:layout>
              <c:tx>
                <c:rich>
                  <a:bodyPr/>
                  <a:lstStyle/>
                  <a:p>
                    <a:r>
                      <a:rPr lang="fr-FR" dirty="0"/>
                      <a:t>82%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88AD-43AB-B6F7-FFAAF4C10CE5}"/>
                </c:ext>
              </c:extLst>
            </c:dLbl>
            <c:dLbl>
              <c:idx val="1"/>
              <c:layout>
                <c:manualLayout>
                  <c:x val="-0.15907984211012532"/>
                  <c:y val="-4.8509502562743667E-2"/>
                </c:manualLayout>
              </c:layout>
              <c:tx>
                <c:rich>
                  <a:bodyPr/>
                  <a:lstStyle/>
                  <a:p>
                    <a:r>
                      <a:rPr lang="en-US" sz="1200" dirty="0"/>
                      <a:t>18%</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88AD-43AB-B6F7-FFAAF4C10CE5}"/>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000000"/>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Feuil5!$A$18:$A$19</c:f>
              <c:strCache>
                <c:ptCount val="2"/>
                <c:pt idx="0">
                  <c:v>Kayes</c:v>
                </c:pt>
                <c:pt idx="1">
                  <c:v>Sikasso</c:v>
                </c:pt>
              </c:strCache>
            </c:strRef>
          </c:cat>
          <c:val>
            <c:numRef>
              <c:f>Feuil5!$B$18:$B$19</c:f>
              <c:numCache>
                <c:formatCode>0.00%</c:formatCode>
                <c:ptCount val="2"/>
                <c:pt idx="0">
                  <c:v>0.81599999999999995</c:v>
                </c:pt>
                <c:pt idx="1">
                  <c:v>0.18400000000000005</c:v>
                </c:pt>
              </c:numCache>
            </c:numRef>
          </c:val>
          <c:extLst>
            <c:ext xmlns:c16="http://schemas.microsoft.com/office/drawing/2014/chart" uri="{C3380CC4-5D6E-409C-BE32-E72D297353CC}">
              <c16:uniqueId val="{00000004-88AD-43AB-B6F7-FFAAF4C10CE5}"/>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000000"/>
              </a:solidFill>
              <a:latin typeface="+mn-lt"/>
              <a:ea typeface="+mn-ea"/>
              <a:cs typeface="+mn-cs"/>
            </a:defRPr>
          </a:pPr>
          <a:endParaRPr lang="fr-FR"/>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solidFill>
            <a:srgbClr val="000000"/>
          </a:solidFill>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rgbClr val="000000"/>
                </a:solidFill>
                <a:latin typeface="+mn-lt"/>
                <a:ea typeface="+mn-ea"/>
                <a:cs typeface="+mn-cs"/>
              </a:defRPr>
            </a:pPr>
            <a:r>
              <a:rPr lang="fr-FR" b="1">
                <a:solidFill>
                  <a:srgbClr val="000000"/>
                </a:solidFill>
              </a:rPr>
              <a:t>2018</a:t>
            </a:r>
          </a:p>
        </c:rich>
      </c:tx>
      <c:layout>
        <c:manualLayout>
          <c:xMode val="edge"/>
          <c:yMode val="edge"/>
          <c:x val="0.40213100369362026"/>
          <c:y val="0.42996225712423647"/>
        </c:manualLayout>
      </c:layout>
      <c:overlay val="0"/>
      <c:spPr>
        <a:noFill/>
        <a:ln>
          <a:noFill/>
        </a:ln>
        <a:effectLst/>
      </c:spPr>
    </c:title>
    <c:autoTitleDeleted val="0"/>
    <c:plotArea>
      <c:layout>
        <c:manualLayout>
          <c:layoutTarget val="inner"/>
          <c:xMode val="edge"/>
          <c:yMode val="edge"/>
          <c:x val="0.29991401405653328"/>
          <c:y val="0.12248840379386321"/>
          <c:w val="0.3737233207245238"/>
          <c:h val="0.65744174443226922"/>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FDA-4E84-90F5-32029B56D88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FDA-4E84-90F5-32029B56D884}"/>
              </c:ext>
            </c:extLst>
          </c:dPt>
          <c:dLbls>
            <c:dLbl>
              <c:idx val="0"/>
              <c:layout>
                <c:manualLayout>
                  <c:x val="0.1171948895645795"/>
                  <c:y val="-6.0636878203429567E-3"/>
                </c:manualLayout>
              </c:layout>
              <c:tx>
                <c:rich>
                  <a:bodyPr/>
                  <a:lstStyle/>
                  <a:p>
                    <a:r>
                      <a:rPr lang="en-US" sz="1600" b="1" dirty="0">
                        <a:solidFill>
                          <a:srgbClr val="000000"/>
                        </a:solidFill>
                      </a:rPr>
                      <a:t>78%</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FDA-4E84-90F5-32029B56D884}"/>
                </c:ext>
              </c:extLst>
            </c:dLbl>
            <c:dLbl>
              <c:idx val="1"/>
              <c:layout>
                <c:manualLayout>
                  <c:x val="-9.9960346981553122E-2"/>
                  <c:y val="-8.4891629484801459E-2"/>
                </c:manualLayout>
              </c:layout>
              <c:tx>
                <c:rich>
                  <a:bodyPr/>
                  <a:lstStyle/>
                  <a:p>
                    <a:r>
                      <a:rPr lang="en-US" sz="1600" b="1" dirty="0">
                        <a:solidFill>
                          <a:srgbClr val="000000"/>
                        </a:solidFill>
                      </a:rPr>
                      <a:t>22%</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0FDA-4E84-90F5-32029B56D88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Feuil5!$G$18:$G$19</c:f>
              <c:strCache>
                <c:ptCount val="2"/>
                <c:pt idx="0">
                  <c:v>Kayes</c:v>
                </c:pt>
                <c:pt idx="1">
                  <c:v>Sikasso</c:v>
                </c:pt>
              </c:strCache>
            </c:strRef>
          </c:cat>
          <c:val>
            <c:numRef>
              <c:f>Feuil5!$H$18:$H$19</c:f>
              <c:numCache>
                <c:formatCode>0%</c:formatCode>
                <c:ptCount val="2"/>
                <c:pt idx="0">
                  <c:v>0.78</c:v>
                </c:pt>
                <c:pt idx="1">
                  <c:v>0.22</c:v>
                </c:pt>
              </c:numCache>
            </c:numRef>
          </c:val>
          <c:extLst>
            <c:ext xmlns:c16="http://schemas.microsoft.com/office/drawing/2014/chart" uri="{C3380CC4-5D6E-409C-BE32-E72D297353CC}">
              <c16:uniqueId val="{00000004-0FDA-4E84-90F5-32029B56D884}"/>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000000"/>
              </a:solidFill>
              <a:latin typeface="+mn-lt"/>
              <a:ea typeface="+mn-ea"/>
              <a:cs typeface="+mn-cs"/>
            </a:defRPr>
          </a:pPr>
          <a:endParaRPr lang="fr-FR"/>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D7EB3A-550F-42BB-A6D4-4BA3B5914290}"/>
              </a:ext>
            </a:extLst>
          </p:cNvPr>
          <p:cNvSpPr>
            <a:spLocks noGrp="1"/>
          </p:cNvSpPr>
          <p:nvPr>
            <p:ph type="hdr" sz="quarter"/>
          </p:nvPr>
        </p:nvSpPr>
        <p:spPr>
          <a:xfrm>
            <a:off x="0" y="0"/>
            <a:ext cx="3055938" cy="465138"/>
          </a:xfrm>
          <a:prstGeom prst="rect">
            <a:avLst/>
          </a:prstGeom>
        </p:spPr>
        <p:txBody>
          <a:bodyPr vert="horz" lIns="93497" tIns="46749" rIns="93497" bIns="4674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EF57867A-54BC-4B0F-8BCA-4E5D4A6E05FC}"/>
              </a:ext>
            </a:extLst>
          </p:cNvPr>
          <p:cNvSpPr>
            <a:spLocks noGrp="1"/>
          </p:cNvSpPr>
          <p:nvPr>
            <p:ph type="dt" sz="quarter" idx="1"/>
          </p:nvPr>
        </p:nvSpPr>
        <p:spPr>
          <a:xfrm>
            <a:off x="3995738" y="0"/>
            <a:ext cx="3055937" cy="465138"/>
          </a:xfrm>
          <a:prstGeom prst="rect">
            <a:avLst/>
          </a:prstGeom>
        </p:spPr>
        <p:txBody>
          <a:bodyPr vert="horz" lIns="93497" tIns="46749" rIns="93497" bIns="46749" rtlCol="0"/>
          <a:lstStyle>
            <a:lvl1pPr algn="r" eaLnBrk="1" fontAlgn="auto" hangingPunct="1">
              <a:spcBef>
                <a:spcPts val="0"/>
              </a:spcBef>
              <a:spcAft>
                <a:spcPts val="0"/>
              </a:spcAft>
              <a:defRPr sz="1200">
                <a:latin typeface="+mn-lt"/>
                <a:cs typeface="+mn-cs"/>
              </a:defRPr>
            </a:lvl1pPr>
          </a:lstStyle>
          <a:p>
            <a:pPr>
              <a:defRPr/>
            </a:pPr>
            <a:fld id="{DC4B50DD-93DC-4E0C-9DB6-80B5264A6AC0}" type="datetimeFigureOut">
              <a:rPr lang="en-US"/>
              <a:pPr>
                <a:defRPr/>
              </a:pPr>
              <a:t>3/4/2022</a:t>
            </a:fld>
            <a:endParaRPr lang="en-US"/>
          </a:p>
        </p:txBody>
      </p:sp>
      <p:sp>
        <p:nvSpPr>
          <p:cNvPr id="4" name="Footer Placeholder 3">
            <a:extLst>
              <a:ext uri="{FF2B5EF4-FFF2-40B4-BE49-F238E27FC236}">
                <a16:creationId xmlns:a16="http://schemas.microsoft.com/office/drawing/2014/main" id="{F5A09500-C320-424B-BD58-EB9ED4D2279A}"/>
              </a:ext>
            </a:extLst>
          </p:cNvPr>
          <p:cNvSpPr>
            <a:spLocks noGrp="1"/>
          </p:cNvSpPr>
          <p:nvPr>
            <p:ph type="ftr" sz="quarter" idx="2"/>
          </p:nvPr>
        </p:nvSpPr>
        <p:spPr>
          <a:xfrm>
            <a:off x="0" y="8842375"/>
            <a:ext cx="3055938" cy="465138"/>
          </a:xfrm>
          <a:prstGeom prst="rect">
            <a:avLst/>
          </a:prstGeom>
        </p:spPr>
        <p:txBody>
          <a:bodyPr vert="horz" lIns="93497" tIns="46749" rIns="93497" bIns="4674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83B91422-A1FA-4A35-A6B1-BC42A40F581D}"/>
              </a:ext>
            </a:extLst>
          </p:cNvPr>
          <p:cNvSpPr>
            <a:spLocks noGrp="1"/>
          </p:cNvSpPr>
          <p:nvPr>
            <p:ph type="sldNum" sz="quarter" idx="3"/>
          </p:nvPr>
        </p:nvSpPr>
        <p:spPr>
          <a:xfrm>
            <a:off x="3995738" y="8842375"/>
            <a:ext cx="3055937" cy="465138"/>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atin typeface="Calibri" panose="020F0502020204030204" pitchFamily="34" charset="0"/>
              </a:defRPr>
            </a:lvl1pPr>
          </a:lstStyle>
          <a:p>
            <a:fld id="{D958C5C0-66AF-4AC7-92D4-802C73D47FCC}" type="slidenum">
              <a:rPr lang="en-US" altLang="fr-FR"/>
              <a:pPr/>
              <a:t>‹N°›</a:t>
            </a:fld>
            <a:endParaRPr lang="en-US"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DBB8E2-BFDB-420F-8341-002AEACC1D30}"/>
              </a:ext>
            </a:extLst>
          </p:cNvPr>
          <p:cNvSpPr>
            <a:spLocks noGrp="1"/>
          </p:cNvSpPr>
          <p:nvPr>
            <p:ph type="hdr" sz="quarter"/>
          </p:nvPr>
        </p:nvSpPr>
        <p:spPr>
          <a:xfrm>
            <a:off x="0" y="0"/>
            <a:ext cx="3055938" cy="465138"/>
          </a:xfrm>
          <a:prstGeom prst="rect">
            <a:avLst/>
          </a:prstGeom>
        </p:spPr>
        <p:txBody>
          <a:bodyPr vert="horz" lIns="93497" tIns="46749" rIns="93497" bIns="4674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548E3898-1EC1-4D8B-927A-7329A2B490DA}"/>
              </a:ext>
            </a:extLst>
          </p:cNvPr>
          <p:cNvSpPr>
            <a:spLocks noGrp="1"/>
          </p:cNvSpPr>
          <p:nvPr>
            <p:ph type="dt" idx="1"/>
          </p:nvPr>
        </p:nvSpPr>
        <p:spPr>
          <a:xfrm>
            <a:off x="3995738" y="0"/>
            <a:ext cx="3055937" cy="465138"/>
          </a:xfrm>
          <a:prstGeom prst="rect">
            <a:avLst/>
          </a:prstGeom>
        </p:spPr>
        <p:txBody>
          <a:bodyPr vert="horz" lIns="93497" tIns="46749" rIns="93497" bIns="46749" rtlCol="0"/>
          <a:lstStyle>
            <a:lvl1pPr algn="r" eaLnBrk="1" fontAlgn="auto" hangingPunct="1">
              <a:spcBef>
                <a:spcPts val="0"/>
              </a:spcBef>
              <a:spcAft>
                <a:spcPts val="0"/>
              </a:spcAft>
              <a:defRPr sz="1200">
                <a:latin typeface="+mn-lt"/>
                <a:cs typeface="+mn-cs"/>
              </a:defRPr>
            </a:lvl1pPr>
          </a:lstStyle>
          <a:p>
            <a:pPr>
              <a:defRPr/>
            </a:pPr>
            <a:fld id="{CD88FFE4-FED0-4371-A6EE-E70378FC5F8C}" type="datetimeFigureOut">
              <a:rPr lang="en-US"/>
              <a:pPr>
                <a:defRPr/>
              </a:pPr>
              <a:t>3/4/2022</a:t>
            </a:fld>
            <a:endParaRPr lang="en-US"/>
          </a:p>
        </p:txBody>
      </p:sp>
      <p:sp>
        <p:nvSpPr>
          <p:cNvPr id="4" name="Slide Image Placeholder 3">
            <a:extLst>
              <a:ext uri="{FF2B5EF4-FFF2-40B4-BE49-F238E27FC236}">
                <a16:creationId xmlns:a16="http://schemas.microsoft.com/office/drawing/2014/main" id="{4E0BC28B-0A4A-4654-88C0-F83FB24B93CB}"/>
              </a:ext>
            </a:extLst>
          </p:cNvPr>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a:p>
        </p:txBody>
      </p:sp>
      <p:sp>
        <p:nvSpPr>
          <p:cNvPr id="5" name="Notes Placeholder 4">
            <a:extLst>
              <a:ext uri="{FF2B5EF4-FFF2-40B4-BE49-F238E27FC236}">
                <a16:creationId xmlns:a16="http://schemas.microsoft.com/office/drawing/2014/main" id="{801CF5E7-625B-4332-921F-DE7BC28DBCE6}"/>
              </a:ext>
            </a:extLst>
          </p:cNvPr>
          <p:cNvSpPr>
            <a:spLocks noGrp="1"/>
          </p:cNvSpPr>
          <p:nvPr>
            <p:ph type="body" sz="quarter" idx="3"/>
          </p:nvPr>
        </p:nvSpPr>
        <p:spPr>
          <a:xfrm>
            <a:off x="704850" y="4421188"/>
            <a:ext cx="5643563" cy="4189412"/>
          </a:xfrm>
          <a:prstGeom prst="rect">
            <a:avLst/>
          </a:prstGeom>
        </p:spPr>
        <p:txBody>
          <a:bodyPr vert="horz" lIns="93497" tIns="46749" rIns="93497" bIns="467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A5766AB-868E-4CC4-B08C-65BCE0C6BB09}"/>
              </a:ext>
            </a:extLst>
          </p:cNvPr>
          <p:cNvSpPr>
            <a:spLocks noGrp="1"/>
          </p:cNvSpPr>
          <p:nvPr>
            <p:ph type="ftr" sz="quarter" idx="4"/>
          </p:nvPr>
        </p:nvSpPr>
        <p:spPr>
          <a:xfrm>
            <a:off x="0" y="8842375"/>
            <a:ext cx="3055938" cy="465138"/>
          </a:xfrm>
          <a:prstGeom prst="rect">
            <a:avLst/>
          </a:prstGeom>
        </p:spPr>
        <p:txBody>
          <a:bodyPr vert="horz" lIns="93497" tIns="46749" rIns="93497" bIns="4674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CB998D56-7356-4DE2-85A9-002E3EE2113A}"/>
              </a:ext>
            </a:extLst>
          </p:cNvPr>
          <p:cNvSpPr>
            <a:spLocks noGrp="1"/>
          </p:cNvSpPr>
          <p:nvPr>
            <p:ph type="sldNum" sz="quarter" idx="5"/>
          </p:nvPr>
        </p:nvSpPr>
        <p:spPr>
          <a:xfrm>
            <a:off x="3995738" y="8842375"/>
            <a:ext cx="3055937" cy="465138"/>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atin typeface="Calibri" panose="020F0502020204030204" pitchFamily="34" charset="0"/>
              </a:defRPr>
            </a:lvl1pPr>
          </a:lstStyle>
          <a:p>
            <a:fld id="{956EB196-1B5E-4D80-AA85-3CA57757B0FD}" type="slidenum">
              <a:rPr lang="en-US" altLang="fr-FR"/>
              <a:pPr/>
              <a:t>‹N°›</a:t>
            </a:fld>
            <a:endParaRPr lang="en-US"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Espace réservé de l'image des diapositives 1">
            <a:extLst>
              <a:ext uri="{FF2B5EF4-FFF2-40B4-BE49-F238E27FC236}">
                <a16:creationId xmlns:a16="http://schemas.microsoft.com/office/drawing/2014/main" id="{3A4D8A59-E876-4049-8451-C1C1C0A555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Espace réservé des notes 2">
            <a:extLst>
              <a:ext uri="{FF2B5EF4-FFF2-40B4-BE49-F238E27FC236}">
                <a16:creationId xmlns:a16="http://schemas.microsoft.com/office/drawing/2014/main" id="{0F8A7D39-F4E6-4F90-AB06-45B2D9962C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tLang="fr-FR"/>
          </a:p>
        </p:txBody>
      </p:sp>
      <p:sp>
        <p:nvSpPr>
          <p:cNvPr id="74756" name="Espace réservé du numéro de diapositive 3">
            <a:extLst>
              <a:ext uri="{FF2B5EF4-FFF2-40B4-BE49-F238E27FC236}">
                <a16:creationId xmlns:a16="http://schemas.microsoft.com/office/drawing/2014/main" id="{ADA6DB4C-0319-4763-90AB-B355A476D6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1D1658-9329-4054-81A3-4FCAA6CDA398}" type="slidenum">
              <a:rPr lang="en-US" altLang="fr-FR">
                <a:latin typeface="Calibri" panose="020F0502020204030204" pitchFamily="34" charset="0"/>
              </a:rPr>
              <a:pPr/>
              <a:t>9</a:t>
            </a:fld>
            <a:endParaRPr lang="en-US" altLang="fr-FR">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ce réservé de l'image des diapositives 1">
            <a:extLst>
              <a:ext uri="{FF2B5EF4-FFF2-40B4-BE49-F238E27FC236}">
                <a16:creationId xmlns:a16="http://schemas.microsoft.com/office/drawing/2014/main" id="{3EDAE43E-722F-49E2-9730-A3F3BABFC1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Espace réservé des notes 2">
            <a:extLst>
              <a:ext uri="{FF2B5EF4-FFF2-40B4-BE49-F238E27FC236}">
                <a16:creationId xmlns:a16="http://schemas.microsoft.com/office/drawing/2014/main" id="{A858F714-3795-4232-B374-DA95054236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83972" name="Espace réservé du numéro de diapositive 3">
            <a:extLst>
              <a:ext uri="{FF2B5EF4-FFF2-40B4-BE49-F238E27FC236}">
                <a16:creationId xmlns:a16="http://schemas.microsoft.com/office/drawing/2014/main" id="{2E870D04-9C6D-4091-8FFE-6733F05905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9FD1149-17F8-4BFC-9F7A-1AA92159CE6B}" type="slidenum">
              <a:rPr lang="en-US" altLang="fr-FR">
                <a:latin typeface="Calibri" panose="020F0502020204030204" pitchFamily="34" charset="0"/>
              </a:rPr>
              <a:pPr/>
              <a:t>30</a:t>
            </a:fld>
            <a:endParaRPr lang="en-US" altLang="fr-FR">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08D423F1-9770-43BE-BA79-3ADA503EE2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E45708E-C35C-4F4F-A83D-28A4DD844F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84996" name="Slide Number Placeholder 3">
            <a:extLst>
              <a:ext uri="{FF2B5EF4-FFF2-40B4-BE49-F238E27FC236}">
                <a16:creationId xmlns:a16="http://schemas.microsoft.com/office/drawing/2014/main" id="{DE05856C-1196-46DA-ADC6-A11692D44E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3A9D46-E81E-4AF7-BD6D-CF40C22CF76D}" type="slidenum">
              <a:rPr lang="en-US" altLang="fr-FR">
                <a:latin typeface="Calibri" panose="020F0502020204030204" pitchFamily="34" charset="0"/>
              </a:rPr>
              <a:pPr/>
              <a:t>41</a:t>
            </a:fld>
            <a:endParaRPr lang="en-US" altLang="fr-FR">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Espace réservé de l'image des diapositives 1">
            <a:extLst>
              <a:ext uri="{FF2B5EF4-FFF2-40B4-BE49-F238E27FC236}">
                <a16:creationId xmlns:a16="http://schemas.microsoft.com/office/drawing/2014/main" id="{5EA6735F-2941-4630-8F14-8262702ADD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Espace réservé des notes 2">
            <a:extLst>
              <a:ext uri="{FF2B5EF4-FFF2-40B4-BE49-F238E27FC236}">
                <a16:creationId xmlns:a16="http://schemas.microsoft.com/office/drawing/2014/main" id="{BFC3C1BE-C4C6-4BFA-BE1E-FD0A87E26B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86020" name="Espace réservé du numéro de diapositive 3">
            <a:extLst>
              <a:ext uri="{FF2B5EF4-FFF2-40B4-BE49-F238E27FC236}">
                <a16:creationId xmlns:a16="http://schemas.microsoft.com/office/drawing/2014/main" id="{94DA4FC0-0EB7-4665-B316-2430968384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7C8721-459D-4CB4-816F-117C19D4AEE3}" type="slidenum">
              <a:rPr lang="en-US" altLang="fr-FR">
                <a:latin typeface="Calibri" panose="020F0502020204030204" pitchFamily="34" charset="0"/>
              </a:rPr>
              <a:pPr/>
              <a:t>48</a:t>
            </a:fld>
            <a:endParaRPr lang="en-US" altLang="fr-FR">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Espace réservé de l'image des diapositives 1">
            <a:extLst>
              <a:ext uri="{FF2B5EF4-FFF2-40B4-BE49-F238E27FC236}">
                <a16:creationId xmlns:a16="http://schemas.microsoft.com/office/drawing/2014/main" id="{A7B06F9A-DF02-4830-9483-92EF9F65DE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Espace réservé des notes 2">
            <a:extLst>
              <a:ext uri="{FF2B5EF4-FFF2-40B4-BE49-F238E27FC236}">
                <a16:creationId xmlns:a16="http://schemas.microsoft.com/office/drawing/2014/main" id="{A049F56D-4E99-4E6D-AF67-BF3AE71185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75780" name="Espace réservé du numéro de diapositive 3">
            <a:extLst>
              <a:ext uri="{FF2B5EF4-FFF2-40B4-BE49-F238E27FC236}">
                <a16:creationId xmlns:a16="http://schemas.microsoft.com/office/drawing/2014/main" id="{17999474-EB50-4BE4-A0E9-5461C233DF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52FF49-D44D-4A0A-AC5A-C8A330BDDF82}" type="slidenum">
              <a:rPr lang="en-US" altLang="fr-FR">
                <a:latin typeface="Calibri" panose="020F0502020204030204" pitchFamily="34" charset="0"/>
              </a:rPr>
              <a:pPr/>
              <a:t>16</a:t>
            </a:fld>
            <a:endParaRPr lang="en-US" altLang="fr-FR">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Espace réservé de l'image des diapositives 1">
            <a:extLst>
              <a:ext uri="{FF2B5EF4-FFF2-40B4-BE49-F238E27FC236}">
                <a16:creationId xmlns:a16="http://schemas.microsoft.com/office/drawing/2014/main" id="{0CC37814-9A41-4872-93C8-6333155040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Espace réservé des notes 2">
            <a:extLst>
              <a:ext uri="{FF2B5EF4-FFF2-40B4-BE49-F238E27FC236}">
                <a16:creationId xmlns:a16="http://schemas.microsoft.com/office/drawing/2014/main" id="{B3D627FB-1888-47F6-BE45-92512010C68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6804" name="Espace réservé du numéro de diapositive 3">
            <a:extLst>
              <a:ext uri="{FF2B5EF4-FFF2-40B4-BE49-F238E27FC236}">
                <a16:creationId xmlns:a16="http://schemas.microsoft.com/office/drawing/2014/main" id="{8432ABF8-5147-436C-8664-AC655FA51D1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D69B60-4F60-4BD7-A865-944C37896252}" type="slidenum">
              <a:rPr lang="en-US" altLang="fr-FR">
                <a:latin typeface="Calibri" panose="020F0502020204030204" pitchFamily="34" charset="0"/>
              </a:rPr>
              <a:pPr/>
              <a:t>17</a:t>
            </a:fld>
            <a:endParaRPr lang="en-US" altLang="fr-FR">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Espace réservé de l'image des diapositives 1">
            <a:extLst>
              <a:ext uri="{FF2B5EF4-FFF2-40B4-BE49-F238E27FC236}">
                <a16:creationId xmlns:a16="http://schemas.microsoft.com/office/drawing/2014/main" id="{7081373C-7E5B-49A1-9CE7-C31E8ADF53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Espace réservé des notes 2">
            <a:extLst>
              <a:ext uri="{FF2B5EF4-FFF2-40B4-BE49-F238E27FC236}">
                <a16:creationId xmlns:a16="http://schemas.microsoft.com/office/drawing/2014/main" id="{5DF9514A-5ACC-4B50-AE2D-05B624AF09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77828" name="Espace réservé du numéro de diapositive 3">
            <a:extLst>
              <a:ext uri="{FF2B5EF4-FFF2-40B4-BE49-F238E27FC236}">
                <a16:creationId xmlns:a16="http://schemas.microsoft.com/office/drawing/2014/main" id="{B8F4DB03-E692-4B29-B98D-344E47F732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91C8FE-819E-434D-A4C1-70C4B80B862A}" type="slidenum">
              <a:rPr lang="en-US" altLang="fr-FR">
                <a:latin typeface="Calibri" panose="020F0502020204030204" pitchFamily="34" charset="0"/>
              </a:rPr>
              <a:pPr/>
              <a:t>19</a:t>
            </a:fld>
            <a:endParaRPr lang="en-US" altLang="fr-FR">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Espace réservé de l'image des diapositives 1">
            <a:extLst>
              <a:ext uri="{FF2B5EF4-FFF2-40B4-BE49-F238E27FC236}">
                <a16:creationId xmlns:a16="http://schemas.microsoft.com/office/drawing/2014/main" id="{56825598-F71D-4317-A455-BD2F7D23E4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Espace réservé des notes 2">
            <a:extLst>
              <a:ext uri="{FF2B5EF4-FFF2-40B4-BE49-F238E27FC236}">
                <a16:creationId xmlns:a16="http://schemas.microsoft.com/office/drawing/2014/main" id="{198B87A9-952F-4BBA-BAF5-520223CB83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78852" name="Espace réservé du numéro de diapositive 3">
            <a:extLst>
              <a:ext uri="{FF2B5EF4-FFF2-40B4-BE49-F238E27FC236}">
                <a16:creationId xmlns:a16="http://schemas.microsoft.com/office/drawing/2014/main" id="{11956B9B-9AF9-4987-B11D-AA1B7FBFD3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88BA120-EAD3-4DDC-A8BD-F05F20EC8EFE}" type="slidenum">
              <a:rPr lang="en-US" altLang="fr-FR">
                <a:latin typeface="Calibri" panose="020F0502020204030204" pitchFamily="34" charset="0"/>
              </a:rPr>
              <a:pPr/>
              <a:t>22</a:t>
            </a:fld>
            <a:endParaRPr lang="en-US" altLang="fr-F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e l'image des diapositives 1">
            <a:extLst>
              <a:ext uri="{FF2B5EF4-FFF2-40B4-BE49-F238E27FC236}">
                <a16:creationId xmlns:a16="http://schemas.microsoft.com/office/drawing/2014/main" id="{569AA611-4029-4D6C-92FF-6CF18F0137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Espace réservé des notes 2">
            <a:extLst>
              <a:ext uri="{FF2B5EF4-FFF2-40B4-BE49-F238E27FC236}">
                <a16:creationId xmlns:a16="http://schemas.microsoft.com/office/drawing/2014/main" id="{38458DD5-6FD4-4A0B-AE21-048721CAB4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79876" name="Espace réservé du numéro de diapositive 3">
            <a:extLst>
              <a:ext uri="{FF2B5EF4-FFF2-40B4-BE49-F238E27FC236}">
                <a16:creationId xmlns:a16="http://schemas.microsoft.com/office/drawing/2014/main" id="{97A70FFE-EC76-4DFA-A5A8-633DA3AD58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7301D9-D018-4887-B76D-B54AB1B8C49F}" type="slidenum">
              <a:rPr lang="en-US" altLang="fr-FR">
                <a:latin typeface="Calibri" panose="020F0502020204030204" pitchFamily="34" charset="0"/>
              </a:rPr>
              <a:pPr/>
              <a:t>23</a:t>
            </a:fld>
            <a:endParaRPr lang="en-US" altLang="fr-FR">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Espace réservé de l'image des diapositives 1">
            <a:extLst>
              <a:ext uri="{FF2B5EF4-FFF2-40B4-BE49-F238E27FC236}">
                <a16:creationId xmlns:a16="http://schemas.microsoft.com/office/drawing/2014/main" id="{A0B2D390-585A-4847-8D9F-8E5C3DBF4A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Espace réservé des notes 2">
            <a:extLst>
              <a:ext uri="{FF2B5EF4-FFF2-40B4-BE49-F238E27FC236}">
                <a16:creationId xmlns:a16="http://schemas.microsoft.com/office/drawing/2014/main" id="{00497BF0-B07C-48CB-8A62-49DD7A36EF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80900" name="Espace réservé du numéro de diapositive 3">
            <a:extLst>
              <a:ext uri="{FF2B5EF4-FFF2-40B4-BE49-F238E27FC236}">
                <a16:creationId xmlns:a16="http://schemas.microsoft.com/office/drawing/2014/main" id="{587DE413-5E85-4D15-AC7F-99AE2BC244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3B0509C-E311-4F27-9261-FADC1AC22863}" type="slidenum">
              <a:rPr lang="en-US" altLang="fr-FR">
                <a:latin typeface="Calibri" panose="020F0502020204030204" pitchFamily="34" charset="0"/>
              </a:rPr>
              <a:pPr/>
              <a:t>25</a:t>
            </a:fld>
            <a:endParaRPr lang="en-US" altLang="fr-FR">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ce réservé de l'image des diapositives 1">
            <a:extLst>
              <a:ext uri="{FF2B5EF4-FFF2-40B4-BE49-F238E27FC236}">
                <a16:creationId xmlns:a16="http://schemas.microsoft.com/office/drawing/2014/main" id="{F8A1B497-88F4-4BE5-B2F6-FA6999D331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Espace réservé des notes 2">
            <a:extLst>
              <a:ext uri="{FF2B5EF4-FFF2-40B4-BE49-F238E27FC236}">
                <a16:creationId xmlns:a16="http://schemas.microsoft.com/office/drawing/2014/main" id="{779D76AE-DCC9-4367-94B0-0D04505B9B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81924" name="Espace réservé du numéro de diapositive 3">
            <a:extLst>
              <a:ext uri="{FF2B5EF4-FFF2-40B4-BE49-F238E27FC236}">
                <a16:creationId xmlns:a16="http://schemas.microsoft.com/office/drawing/2014/main" id="{BD508F85-BEE9-4CF0-9D83-9407147354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B7A834-3306-4B2C-8E9B-47792FC800A4}" type="slidenum">
              <a:rPr lang="en-US" altLang="fr-FR">
                <a:latin typeface="Calibri" panose="020F0502020204030204" pitchFamily="34" charset="0"/>
              </a:rPr>
              <a:pPr/>
              <a:t>26</a:t>
            </a:fld>
            <a:endParaRPr lang="en-US" altLang="fr-FR">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e l'image des diapositives 1">
            <a:extLst>
              <a:ext uri="{FF2B5EF4-FFF2-40B4-BE49-F238E27FC236}">
                <a16:creationId xmlns:a16="http://schemas.microsoft.com/office/drawing/2014/main" id="{C1333D4B-0154-44D6-94EC-BC0A53A974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Espace réservé des notes 2">
            <a:extLst>
              <a:ext uri="{FF2B5EF4-FFF2-40B4-BE49-F238E27FC236}">
                <a16:creationId xmlns:a16="http://schemas.microsoft.com/office/drawing/2014/main" id="{BAA1785F-2378-4771-8846-2788F101C7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82948" name="Espace réservé du numéro de diapositive 3">
            <a:extLst>
              <a:ext uri="{FF2B5EF4-FFF2-40B4-BE49-F238E27FC236}">
                <a16:creationId xmlns:a16="http://schemas.microsoft.com/office/drawing/2014/main" id="{640F4463-0A6E-4819-951A-E3CDCCE834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E3342F-55D0-4C9E-A4A6-AE4FEB250859}" type="slidenum">
              <a:rPr lang="en-US" altLang="fr-FR">
                <a:latin typeface="Calibri" panose="020F0502020204030204" pitchFamily="34" charset="0"/>
              </a:rPr>
              <a:pPr/>
              <a:t>27</a:t>
            </a:fld>
            <a:endParaRPr lang="en-US" altLang="fr-F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15B3BFE-D036-482B-950F-FE9119FD2CC8}"/>
              </a:ext>
            </a:extLst>
          </p:cNvPr>
          <p:cNvSpPr>
            <a:spLocks noGrp="1"/>
          </p:cNvSpPr>
          <p:nvPr>
            <p:ph type="dt" sz="half" idx="10"/>
          </p:nvPr>
        </p:nvSpPr>
        <p:spPr/>
        <p:txBody>
          <a:bodyPr/>
          <a:lstStyle>
            <a:lvl1pPr>
              <a:defRPr/>
            </a:lvl1pPr>
          </a:lstStyle>
          <a:p>
            <a:pPr>
              <a:defRPr/>
            </a:pPr>
            <a:fld id="{BD57FE5D-5E2F-4F1B-8100-D9464C805698}" type="datetime1">
              <a:rPr lang="en-US"/>
              <a:pPr>
                <a:defRPr/>
              </a:pPr>
              <a:t>3/4/2022</a:t>
            </a:fld>
            <a:endParaRPr lang="en-US"/>
          </a:p>
        </p:txBody>
      </p:sp>
      <p:sp>
        <p:nvSpPr>
          <p:cNvPr id="5" name="Footer Placeholder 4">
            <a:extLst>
              <a:ext uri="{FF2B5EF4-FFF2-40B4-BE49-F238E27FC236}">
                <a16:creationId xmlns:a16="http://schemas.microsoft.com/office/drawing/2014/main" id="{0BA25AEF-6416-4CE5-B0D5-1917CEB5DA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1BDABFE-9680-4378-BF9A-9F6D2FC4B3D6}"/>
              </a:ext>
            </a:extLst>
          </p:cNvPr>
          <p:cNvSpPr>
            <a:spLocks noGrp="1"/>
          </p:cNvSpPr>
          <p:nvPr>
            <p:ph type="sldNum" sz="quarter" idx="12"/>
          </p:nvPr>
        </p:nvSpPr>
        <p:spPr/>
        <p:txBody>
          <a:bodyPr/>
          <a:lstStyle>
            <a:lvl1pPr>
              <a:defRPr/>
            </a:lvl1pPr>
          </a:lstStyle>
          <a:p>
            <a:fld id="{1D1A732A-7C6E-46ED-A530-47094F2EAB7A}" type="slidenum">
              <a:rPr lang="en-US" altLang="fr-FR"/>
              <a:pPr/>
              <a:t>‹N°›</a:t>
            </a:fld>
            <a:endParaRPr lang="en-US" altLang="fr-FR"/>
          </a:p>
        </p:txBody>
      </p:sp>
    </p:spTree>
    <p:extLst>
      <p:ext uri="{BB962C8B-B14F-4D97-AF65-F5344CB8AC3E}">
        <p14:creationId xmlns:p14="http://schemas.microsoft.com/office/powerpoint/2010/main" val="71159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D0F57-1A54-4235-8FF7-E487359A2B22}"/>
              </a:ext>
            </a:extLst>
          </p:cNvPr>
          <p:cNvSpPr>
            <a:spLocks noGrp="1"/>
          </p:cNvSpPr>
          <p:nvPr>
            <p:ph type="dt" sz="half" idx="10"/>
          </p:nvPr>
        </p:nvSpPr>
        <p:spPr/>
        <p:txBody>
          <a:bodyPr/>
          <a:lstStyle>
            <a:lvl1pPr>
              <a:defRPr/>
            </a:lvl1pPr>
          </a:lstStyle>
          <a:p>
            <a:pPr>
              <a:defRPr/>
            </a:pPr>
            <a:fld id="{6845E95B-E2CA-40F3-8380-636D4B06FED9}" type="datetime1">
              <a:rPr lang="en-US"/>
              <a:pPr>
                <a:defRPr/>
              </a:pPr>
              <a:t>3/4/2022</a:t>
            </a:fld>
            <a:endParaRPr lang="en-US"/>
          </a:p>
        </p:txBody>
      </p:sp>
      <p:sp>
        <p:nvSpPr>
          <p:cNvPr id="5" name="Footer Placeholder 4">
            <a:extLst>
              <a:ext uri="{FF2B5EF4-FFF2-40B4-BE49-F238E27FC236}">
                <a16:creationId xmlns:a16="http://schemas.microsoft.com/office/drawing/2014/main" id="{909228FA-36AB-447B-B611-E9357C46EE5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F3A6647-B0D1-48F5-8A6B-31363B9C6440}"/>
              </a:ext>
            </a:extLst>
          </p:cNvPr>
          <p:cNvSpPr>
            <a:spLocks noGrp="1"/>
          </p:cNvSpPr>
          <p:nvPr>
            <p:ph type="sldNum" sz="quarter" idx="12"/>
          </p:nvPr>
        </p:nvSpPr>
        <p:spPr/>
        <p:txBody>
          <a:bodyPr/>
          <a:lstStyle>
            <a:lvl1pPr>
              <a:defRPr/>
            </a:lvl1pPr>
          </a:lstStyle>
          <a:p>
            <a:fld id="{8D102D07-A268-4909-8166-7B6C6284A01F}" type="slidenum">
              <a:rPr lang="en-US" altLang="fr-FR"/>
              <a:pPr/>
              <a:t>‹N°›</a:t>
            </a:fld>
            <a:endParaRPr lang="en-US" altLang="fr-FR"/>
          </a:p>
        </p:txBody>
      </p:sp>
    </p:spTree>
    <p:extLst>
      <p:ext uri="{BB962C8B-B14F-4D97-AF65-F5344CB8AC3E}">
        <p14:creationId xmlns:p14="http://schemas.microsoft.com/office/powerpoint/2010/main" val="402536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1B68A-ED75-4072-B3F1-211C002AAB80}"/>
              </a:ext>
            </a:extLst>
          </p:cNvPr>
          <p:cNvSpPr>
            <a:spLocks noGrp="1"/>
          </p:cNvSpPr>
          <p:nvPr>
            <p:ph type="dt" sz="half" idx="10"/>
          </p:nvPr>
        </p:nvSpPr>
        <p:spPr/>
        <p:txBody>
          <a:bodyPr/>
          <a:lstStyle>
            <a:lvl1pPr>
              <a:defRPr/>
            </a:lvl1pPr>
          </a:lstStyle>
          <a:p>
            <a:pPr>
              <a:defRPr/>
            </a:pPr>
            <a:fld id="{85159526-E5F4-4F0A-AB0C-AC458A4D6E17}" type="datetime1">
              <a:rPr lang="en-US"/>
              <a:pPr>
                <a:defRPr/>
              </a:pPr>
              <a:t>3/4/2022</a:t>
            </a:fld>
            <a:endParaRPr lang="en-US"/>
          </a:p>
        </p:txBody>
      </p:sp>
      <p:sp>
        <p:nvSpPr>
          <p:cNvPr id="5" name="Footer Placeholder 4">
            <a:extLst>
              <a:ext uri="{FF2B5EF4-FFF2-40B4-BE49-F238E27FC236}">
                <a16:creationId xmlns:a16="http://schemas.microsoft.com/office/drawing/2014/main" id="{4565A870-8B99-40D2-A70F-F1D81F3AF53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3F883A-32EE-48FA-B375-DEF128E7DC77}"/>
              </a:ext>
            </a:extLst>
          </p:cNvPr>
          <p:cNvSpPr>
            <a:spLocks noGrp="1"/>
          </p:cNvSpPr>
          <p:nvPr>
            <p:ph type="sldNum" sz="quarter" idx="12"/>
          </p:nvPr>
        </p:nvSpPr>
        <p:spPr/>
        <p:txBody>
          <a:bodyPr/>
          <a:lstStyle>
            <a:lvl1pPr>
              <a:defRPr/>
            </a:lvl1pPr>
          </a:lstStyle>
          <a:p>
            <a:fld id="{AACDEB3A-F1BE-462B-BDD6-1E63D1234886}" type="slidenum">
              <a:rPr lang="en-US" altLang="fr-FR"/>
              <a:pPr/>
              <a:t>‹N°›</a:t>
            </a:fld>
            <a:endParaRPr lang="en-US" altLang="fr-FR"/>
          </a:p>
        </p:txBody>
      </p:sp>
    </p:spTree>
    <p:extLst>
      <p:ext uri="{BB962C8B-B14F-4D97-AF65-F5344CB8AC3E}">
        <p14:creationId xmlns:p14="http://schemas.microsoft.com/office/powerpoint/2010/main" val="271408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1 column text">
    <p:bg bwMode="gray">
      <p:bgPr>
        <a:solidFill>
          <a:schemeClr val="bg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bwMode="gray">
          <a:xfrm>
            <a:off x="323851" y="1664464"/>
            <a:ext cx="8464549" cy="4172400"/>
          </a:xfrm>
        </p:spPr>
        <p:txBody>
          <a:bodyPr/>
          <a:lstStyle>
            <a:lvl1pPr>
              <a:lnSpc>
                <a:spcPct val="100000"/>
              </a:lnSpc>
              <a:spcBef>
                <a:spcPts val="0"/>
              </a:spcBef>
              <a:spcAft>
                <a:spcPts val="600"/>
              </a:spcAft>
              <a:defRPr/>
            </a:lvl1pPr>
            <a:lvl2pPr>
              <a:lnSpc>
                <a:spcPct val="100000"/>
              </a:lnSpc>
              <a:spcBef>
                <a:spcPts val="0"/>
              </a:spcBef>
              <a:spcAft>
                <a:spcPts val="600"/>
              </a:spcAft>
              <a:defRPr/>
            </a:lvl2pPr>
            <a:lvl3pPr>
              <a:lnSpc>
                <a:spcPct val="100000"/>
              </a:lnSpc>
              <a:spcBef>
                <a:spcPts val="0"/>
              </a:spcBef>
              <a:spcAft>
                <a:spcPts val="600"/>
              </a:spcAft>
              <a:defRPr/>
            </a:lvl3pPr>
            <a:lvl4pPr>
              <a:lnSpc>
                <a:spcPct val="100000"/>
              </a:lnSpc>
              <a:spcBef>
                <a:spcPts val="0"/>
              </a:spcBef>
              <a:spcAft>
                <a:spcPts val="600"/>
              </a:spcAft>
              <a:defRPr/>
            </a:lvl4pPr>
            <a:lvl5pPr>
              <a:lnSpc>
                <a:spcPct val="100000"/>
              </a:lnSpc>
              <a:spcBef>
                <a:spcPts val="0"/>
              </a:spcBef>
              <a:spcAft>
                <a:spcPts val="600"/>
              </a:spcAft>
              <a:defRPr/>
            </a:lvl5pPr>
            <a:lvl6pPr>
              <a:spcBef>
                <a:spcPts val="0"/>
              </a:spcBef>
              <a:spcAft>
                <a:spcPts val="600"/>
              </a:spcAft>
              <a:defRPr/>
            </a:lvl6pPr>
            <a:lvl7pPr>
              <a:spcBef>
                <a:spcPts val="0"/>
              </a:spcBef>
              <a:spcAft>
                <a:spcPts val="600"/>
              </a:spcAft>
              <a:defRPr/>
            </a:lvl7pPr>
            <a:lvl8pPr>
              <a:spcBef>
                <a:spcPts val="0"/>
              </a:spcBef>
              <a:spcAft>
                <a:spcPts val="600"/>
              </a:spcAft>
              <a:defRPr/>
            </a:lvl8pPr>
            <a:lvl9pPr>
              <a:spcBef>
                <a:spcPts val="0"/>
              </a:spcBef>
              <a:spcAft>
                <a:spcPts val="600"/>
              </a:spcAft>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endParaRPr lang="en-GB"/>
          </a:p>
        </p:txBody>
      </p:sp>
      <p:sp>
        <p:nvSpPr>
          <p:cNvPr id="6"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4273739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3703738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75642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961559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1195617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9358369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2771691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187751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9E15B-E597-4FF7-872C-579056615CFE}"/>
              </a:ext>
            </a:extLst>
          </p:cNvPr>
          <p:cNvSpPr>
            <a:spLocks noGrp="1"/>
          </p:cNvSpPr>
          <p:nvPr>
            <p:ph type="dt" sz="half" idx="10"/>
          </p:nvPr>
        </p:nvSpPr>
        <p:spPr/>
        <p:txBody>
          <a:bodyPr/>
          <a:lstStyle>
            <a:lvl1pPr>
              <a:defRPr/>
            </a:lvl1pPr>
          </a:lstStyle>
          <a:p>
            <a:pPr>
              <a:defRPr/>
            </a:pPr>
            <a:fld id="{0067FD28-C46F-4EB4-A7BD-5763CDCF7CA2}" type="datetime1">
              <a:rPr lang="en-US"/>
              <a:pPr>
                <a:defRPr/>
              </a:pPr>
              <a:t>3/4/2022</a:t>
            </a:fld>
            <a:endParaRPr lang="en-US"/>
          </a:p>
        </p:txBody>
      </p:sp>
      <p:sp>
        <p:nvSpPr>
          <p:cNvPr id="5" name="Footer Placeholder 4">
            <a:extLst>
              <a:ext uri="{FF2B5EF4-FFF2-40B4-BE49-F238E27FC236}">
                <a16:creationId xmlns:a16="http://schemas.microsoft.com/office/drawing/2014/main" id="{265ED45D-4AEE-4FA7-801F-2E7587CCB1B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FF19DE-A0AC-46C9-81E7-4C122C39700D}"/>
              </a:ext>
            </a:extLst>
          </p:cNvPr>
          <p:cNvSpPr>
            <a:spLocks noGrp="1"/>
          </p:cNvSpPr>
          <p:nvPr>
            <p:ph type="sldNum" sz="quarter" idx="12"/>
          </p:nvPr>
        </p:nvSpPr>
        <p:spPr/>
        <p:txBody>
          <a:bodyPr/>
          <a:lstStyle>
            <a:lvl1pPr>
              <a:defRPr/>
            </a:lvl1pPr>
          </a:lstStyle>
          <a:p>
            <a:fld id="{E16C5AA2-7322-4944-B2ED-26ED41CD0120}" type="slidenum">
              <a:rPr lang="en-US" altLang="fr-FR"/>
              <a:pPr/>
              <a:t>‹N°›</a:t>
            </a:fld>
            <a:endParaRPr lang="en-US" altLang="fr-FR"/>
          </a:p>
        </p:txBody>
      </p:sp>
    </p:spTree>
    <p:extLst>
      <p:ext uri="{BB962C8B-B14F-4D97-AF65-F5344CB8AC3E}">
        <p14:creationId xmlns:p14="http://schemas.microsoft.com/office/powerpoint/2010/main" val="41122536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36159727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468046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12020693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21831082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8992365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40202577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Text Placeholder 8"/>
          <p:cNvSpPr>
            <a:spLocks noGrp="1"/>
          </p:cNvSpPr>
          <p:nvPr>
            <p:ph type="body" sz="quarter" idx="14"/>
          </p:nvPr>
        </p:nvSpPr>
        <p:spPr bwMode="gray">
          <a:xfrm>
            <a:off x="323851" y="1104344"/>
            <a:ext cx="8499600" cy="221599"/>
          </a:xfrm>
        </p:spPr>
        <p:txBody>
          <a:bodyPr>
            <a:spAutoFit/>
          </a:bodyPr>
          <a:lstStyle>
            <a:lvl1pPr algn="l">
              <a:lnSpc>
                <a:spcPct val="80000"/>
              </a:lnSpc>
              <a:spcBef>
                <a:spcPts val="0"/>
              </a:spcBef>
              <a:spcAft>
                <a:spcPts val="0"/>
              </a:spcAft>
              <a:defRPr sz="1800" b="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176563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E0FE77-4494-4062-A1C8-45FFD9D83D44}"/>
              </a:ext>
            </a:extLst>
          </p:cNvPr>
          <p:cNvSpPr>
            <a:spLocks noGrp="1"/>
          </p:cNvSpPr>
          <p:nvPr>
            <p:ph type="dt" sz="half" idx="10"/>
          </p:nvPr>
        </p:nvSpPr>
        <p:spPr/>
        <p:txBody>
          <a:bodyPr/>
          <a:lstStyle>
            <a:lvl1pPr>
              <a:defRPr/>
            </a:lvl1pPr>
          </a:lstStyle>
          <a:p>
            <a:pPr>
              <a:defRPr/>
            </a:pPr>
            <a:fld id="{EF0334CC-4F4C-4D8A-9B81-C7A0BDABB2ED}" type="datetime1">
              <a:rPr lang="en-US"/>
              <a:pPr>
                <a:defRPr/>
              </a:pPr>
              <a:t>3/4/2022</a:t>
            </a:fld>
            <a:endParaRPr lang="en-US"/>
          </a:p>
        </p:txBody>
      </p:sp>
      <p:sp>
        <p:nvSpPr>
          <p:cNvPr id="5" name="Footer Placeholder 4">
            <a:extLst>
              <a:ext uri="{FF2B5EF4-FFF2-40B4-BE49-F238E27FC236}">
                <a16:creationId xmlns:a16="http://schemas.microsoft.com/office/drawing/2014/main" id="{AA6AAE73-9CFE-4C4A-BDD2-5C4CB0A830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13585F-2A47-49C1-8DAD-4524CBC8C613}"/>
              </a:ext>
            </a:extLst>
          </p:cNvPr>
          <p:cNvSpPr>
            <a:spLocks noGrp="1"/>
          </p:cNvSpPr>
          <p:nvPr>
            <p:ph type="sldNum" sz="quarter" idx="12"/>
          </p:nvPr>
        </p:nvSpPr>
        <p:spPr/>
        <p:txBody>
          <a:bodyPr/>
          <a:lstStyle>
            <a:lvl1pPr>
              <a:defRPr/>
            </a:lvl1pPr>
          </a:lstStyle>
          <a:p>
            <a:fld id="{1656F72C-8367-49CF-8463-4D51EA9FB04A}" type="slidenum">
              <a:rPr lang="en-US" altLang="fr-FR"/>
              <a:pPr/>
              <a:t>‹N°›</a:t>
            </a:fld>
            <a:endParaRPr lang="en-US" altLang="fr-FR"/>
          </a:p>
        </p:txBody>
      </p:sp>
    </p:spTree>
    <p:extLst>
      <p:ext uri="{BB962C8B-B14F-4D97-AF65-F5344CB8AC3E}">
        <p14:creationId xmlns:p14="http://schemas.microsoft.com/office/powerpoint/2010/main" val="63906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797858E-C73E-4DF9-BB3B-369202B7D8A3}"/>
              </a:ext>
            </a:extLst>
          </p:cNvPr>
          <p:cNvSpPr>
            <a:spLocks noGrp="1"/>
          </p:cNvSpPr>
          <p:nvPr>
            <p:ph type="dt" sz="half" idx="10"/>
          </p:nvPr>
        </p:nvSpPr>
        <p:spPr/>
        <p:txBody>
          <a:bodyPr/>
          <a:lstStyle>
            <a:lvl1pPr>
              <a:defRPr/>
            </a:lvl1pPr>
          </a:lstStyle>
          <a:p>
            <a:pPr>
              <a:defRPr/>
            </a:pPr>
            <a:fld id="{81EA7D79-0C6A-4735-915A-FD36699E356C}" type="datetime1">
              <a:rPr lang="en-US"/>
              <a:pPr>
                <a:defRPr/>
              </a:pPr>
              <a:t>3/4/2022</a:t>
            </a:fld>
            <a:endParaRPr lang="en-US"/>
          </a:p>
        </p:txBody>
      </p:sp>
      <p:sp>
        <p:nvSpPr>
          <p:cNvPr id="6" name="Footer Placeholder 4">
            <a:extLst>
              <a:ext uri="{FF2B5EF4-FFF2-40B4-BE49-F238E27FC236}">
                <a16:creationId xmlns:a16="http://schemas.microsoft.com/office/drawing/2014/main" id="{BF1BAC42-5018-4030-96F2-5433400953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CA4CDD0-5B38-4CB4-A612-11F9EEAA5DF1}"/>
              </a:ext>
            </a:extLst>
          </p:cNvPr>
          <p:cNvSpPr>
            <a:spLocks noGrp="1"/>
          </p:cNvSpPr>
          <p:nvPr>
            <p:ph type="sldNum" sz="quarter" idx="12"/>
          </p:nvPr>
        </p:nvSpPr>
        <p:spPr/>
        <p:txBody>
          <a:bodyPr/>
          <a:lstStyle>
            <a:lvl1pPr>
              <a:defRPr/>
            </a:lvl1pPr>
          </a:lstStyle>
          <a:p>
            <a:fld id="{602D3AFE-081A-4934-BAAA-744B5E92E9BF}" type="slidenum">
              <a:rPr lang="en-US" altLang="fr-FR"/>
              <a:pPr/>
              <a:t>‹N°›</a:t>
            </a:fld>
            <a:endParaRPr lang="en-US" altLang="fr-FR"/>
          </a:p>
        </p:txBody>
      </p:sp>
    </p:spTree>
    <p:extLst>
      <p:ext uri="{BB962C8B-B14F-4D97-AF65-F5344CB8AC3E}">
        <p14:creationId xmlns:p14="http://schemas.microsoft.com/office/powerpoint/2010/main" val="1210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9BF7BEC-D5BB-488D-971F-2639F549FB5B}"/>
              </a:ext>
            </a:extLst>
          </p:cNvPr>
          <p:cNvSpPr>
            <a:spLocks noGrp="1"/>
          </p:cNvSpPr>
          <p:nvPr>
            <p:ph type="dt" sz="half" idx="10"/>
          </p:nvPr>
        </p:nvSpPr>
        <p:spPr/>
        <p:txBody>
          <a:bodyPr/>
          <a:lstStyle>
            <a:lvl1pPr>
              <a:defRPr/>
            </a:lvl1pPr>
          </a:lstStyle>
          <a:p>
            <a:pPr>
              <a:defRPr/>
            </a:pPr>
            <a:fld id="{6C34BCFF-A7F0-4522-A83D-57D14DDC242F}" type="datetime1">
              <a:rPr lang="en-US"/>
              <a:pPr>
                <a:defRPr/>
              </a:pPr>
              <a:t>3/4/2022</a:t>
            </a:fld>
            <a:endParaRPr lang="en-US"/>
          </a:p>
        </p:txBody>
      </p:sp>
      <p:sp>
        <p:nvSpPr>
          <p:cNvPr id="8" name="Footer Placeholder 4">
            <a:extLst>
              <a:ext uri="{FF2B5EF4-FFF2-40B4-BE49-F238E27FC236}">
                <a16:creationId xmlns:a16="http://schemas.microsoft.com/office/drawing/2014/main" id="{D27AF678-1AFC-4199-97EF-1C2F599A72A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921DA7F-E59E-4834-A0B1-0CF6A2D0AB76}"/>
              </a:ext>
            </a:extLst>
          </p:cNvPr>
          <p:cNvSpPr>
            <a:spLocks noGrp="1"/>
          </p:cNvSpPr>
          <p:nvPr>
            <p:ph type="sldNum" sz="quarter" idx="12"/>
          </p:nvPr>
        </p:nvSpPr>
        <p:spPr/>
        <p:txBody>
          <a:bodyPr/>
          <a:lstStyle>
            <a:lvl1pPr>
              <a:defRPr/>
            </a:lvl1pPr>
          </a:lstStyle>
          <a:p>
            <a:fld id="{9D8914FA-D73E-4CDD-8788-9FF2E9FE01F7}" type="slidenum">
              <a:rPr lang="en-US" altLang="fr-FR"/>
              <a:pPr/>
              <a:t>‹N°›</a:t>
            </a:fld>
            <a:endParaRPr lang="en-US" altLang="fr-FR"/>
          </a:p>
        </p:txBody>
      </p:sp>
    </p:spTree>
    <p:extLst>
      <p:ext uri="{BB962C8B-B14F-4D97-AF65-F5344CB8AC3E}">
        <p14:creationId xmlns:p14="http://schemas.microsoft.com/office/powerpoint/2010/main" val="265349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6D45428-57D9-4959-ACEB-3A1C18AB9E67}"/>
              </a:ext>
            </a:extLst>
          </p:cNvPr>
          <p:cNvSpPr>
            <a:spLocks noGrp="1"/>
          </p:cNvSpPr>
          <p:nvPr>
            <p:ph type="dt" sz="half" idx="10"/>
          </p:nvPr>
        </p:nvSpPr>
        <p:spPr/>
        <p:txBody>
          <a:bodyPr/>
          <a:lstStyle>
            <a:lvl1pPr>
              <a:defRPr/>
            </a:lvl1pPr>
          </a:lstStyle>
          <a:p>
            <a:pPr>
              <a:defRPr/>
            </a:pPr>
            <a:fld id="{27C5548F-724C-432A-9C2D-E57DDA6273C8}" type="datetime1">
              <a:rPr lang="en-US"/>
              <a:pPr>
                <a:defRPr/>
              </a:pPr>
              <a:t>3/4/2022</a:t>
            </a:fld>
            <a:endParaRPr lang="en-US"/>
          </a:p>
        </p:txBody>
      </p:sp>
      <p:sp>
        <p:nvSpPr>
          <p:cNvPr id="4" name="Footer Placeholder 4">
            <a:extLst>
              <a:ext uri="{FF2B5EF4-FFF2-40B4-BE49-F238E27FC236}">
                <a16:creationId xmlns:a16="http://schemas.microsoft.com/office/drawing/2014/main" id="{F4561233-C354-4454-8922-8A6B075CCAB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4C50C2C-3E1D-4535-BB8B-FB0FC6713DD4}"/>
              </a:ext>
            </a:extLst>
          </p:cNvPr>
          <p:cNvSpPr>
            <a:spLocks noGrp="1"/>
          </p:cNvSpPr>
          <p:nvPr>
            <p:ph type="sldNum" sz="quarter" idx="12"/>
          </p:nvPr>
        </p:nvSpPr>
        <p:spPr/>
        <p:txBody>
          <a:bodyPr/>
          <a:lstStyle>
            <a:lvl1pPr>
              <a:defRPr/>
            </a:lvl1pPr>
          </a:lstStyle>
          <a:p>
            <a:fld id="{BE14EC41-A36C-4B60-971D-B7F02E937262}" type="slidenum">
              <a:rPr lang="en-US" altLang="fr-FR"/>
              <a:pPr/>
              <a:t>‹N°›</a:t>
            </a:fld>
            <a:endParaRPr lang="en-US" altLang="fr-FR"/>
          </a:p>
        </p:txBody>
      </p:sp>
    </p:spTree>
    <p:extLst>
      <p:ext uri="{BB962C8B-B14F-4D97-AF65-F5344CB8AC3E}">
        <p14:creationId xmlns:p14="http://schemas.microsoft.com/office/powerpoint/2010/main" val="343033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9386628-BD30-479D-BBD5-31EA4470F566}"/>
              </a:ext>
            </a:extLst>
          </p:cNvPr>
          <p:cNvSpPr>
            <a:spLocks noGrp="1"/>
          </p:cNvSpPr>
          <p:nvPr>
            <p:ph type="dt" sz="half" idx="10"/>
          </p:nvPr>
        </p:nvSpPr>
        <p:spPr/>
        <p:txBody>
          <a:bodyPr/>
          <a:lstStyle>
            <a:lvl1pPr>
              <a:defRPr/>
            </a:lvl1pPr>
          </a:lstStyle>
          <a:p>
            <a:pPr>
              <a:defRPr/>
            </a:pPr>
            <a:fld id="{EEF2A336-FFDA-4CEE-B1B1-53A37441A5C4}" type="datetime1">
              <a:rPr lang="en-US"/>
              <a:pPr>
                <a:defRPr/>
              </a:pPr>
              <a:t>3/4/2022</a:t>
            </a:fld>
            <a:endParaRPr lang="en-US"/>
          </a:p>
        </p:txBody>
      </p:sp>
      <p:sp>
        <p:nvSpPr>
          <p:cNvPr id="3" name="Footer Placeholder 4">
            <a:extLst>
              <a:ext uri="{FF2B5EF4-FFF2-40B4-BE49-F238E27FC236}">
                <a16:creationId xmlns:a16="http://schemas.microsoft.com/office/drawing/2014/main" id="{B62FB4F1-A282-435B-B24C-3A484663D02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8D7B59C-6FB9-4BD0-9552-F3D0CE10726E}"/>
              </a:ext>
            </a:extLst>
          </p:cNvPr>
          <p:cNvSpPr>
            <a:spLocks noGrp="1"/>
          </p:cNvSpPr>
          <p:nvPr>
            <p:ph type="sldNum" sz="quarter" idx="12"/>
          </p:nvPr>
        </p:nvSpPr>
        <p:spPr/>
        <p:txBody>
          <a:bodyPr/>
          <a:lstStyle>
            <a:lvl1pPr>
              <a:defRPr/>
            </a:lvl1pPr>
          </a:lstStyle>
          <a:p>
            <a:fld id="{B21D1DC5-D2C2-4F22-868D-A1F61BA7E589}" type="slidenum">
              <a:rPr lang="en-US" altLang="fr-FR"/>
              <a:pPr/>
              <a:t>‹N°›</a:t>
            </a:fld>
            <a:endParaRPr lang="en-US" altLang="fr-FR"/>
          </a:p>
        </p:txBody>
      </p:sp>
    </p:spTree>
    <p:extLst>
      <p:ext uri="{BB962C8B-B14F-4D97-AF65-F5344CB8AC3E}">
        <p14:creationId xmlns:p14="http://schemas.microsoft.com/office/powerpoint/2010/main" val="250670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09C7958-221A-45C8-8497-72FB2BFE2784}"/>
              </a:ext>
            </a:extLst>
          </p:cNvPr>
          <p:cNvSpPr>
            <a:spLocks noGrp="1"/>
          </p:cNvSpPr>
          <p:nvPr>
            <p:ph type="dt" sz="half" idx="10"/>
          </p:nvPr>
        </p:nvSpPr>
        <p:spPr/>
        <p:txBody>
          <a:bodyPr/>
          <a:lstStyle>
            <a:lvl1pPr>
              <a:defRPr/>
            </a:lvl1pPr>
          </a:lstStyle>
          <a:p>
            <a:pPr>
              <a:defRPr/>
            </a:pPr>
            <a:fld id="{6AA60E76-D8E6-4123-90E1-9A3ADCB83F6A}" type="datetime1">
              <a:rPr lang="en-US"/>
              <a:pPr>
                <a:defRPr/>
              </a:pPr>
              <a:t>3/4/2022</a:t>
            </a:fld>
            <a:endParaRPr lang="en-US"/>
          </a:p>
        </p:txBody>
      </p:sp>
      <p:sp>
        <p:nvSpPr>
          <p:cNvPr id="6" name="Footer Placeholder 4">
            <a:extLst>
              <a:ext uri="{FF2B5EF4-FFF2-40B4-BE49-F238E27FC236}">
                <a16:creationId xmlns:a16="http://schemas.microsoft.com/office/drawing/2014/main" id="{74CEE532-2A0A-4D63-A0FD-6D934D0E932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CEC29E2-5042-4526-8A28-B7CBC44BE3C0}"/>
              </a:ext>
            </a:extLst>
          </p:cNvPr>
          <p:cNvSpPr>
            <a:spLocks noGrp="1"/>
          </p:cNvSpPr>
          <p:nvPr>
            <p:ph type="sldNum" sz="quarter" idx="12"/>
          </p:nvPr>
        </p:nvSpPr>
        <p:spPr/>
        <p:txBody>
          <a:bodyPr/>
          <a:lstStyle>
            <a:lvl1pPr>
              <a:defRPr/>
            </a:lvl1pPr>
          </a:lstStyle>
          <a:p>
            <a:fld id="{7F53EC0E-75F2-4AC8-90F7-82D4A9976205}" type="slidenum">
              <a:rPr lang="en-US" altLang="fr-FR"/>
              <a:pPr/>
              <a:t>‹N°›</a:t>
            </a:fld>
            <a:endParaRPr lang="en-US" altLang="fr-FR"/>
          </a:p>
        </p:txBody>
      </p:sp>
    </p:spTree>
    <p:extLst>
      <p:ext uri="{BB962C8B-B14F-4D97-AF65-F5344CB8AC3E}">
        <p14:creationId xmlns:p14="http://schemas.microsoft.com/office/powerpoint/2010/main" val="182915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5D1C9C7-C022-4AAA-BC31-1C1E52AE3C7B}"/>
              </a:ext>
            </a:extLst>
          </p:cNvPr>
          <p:cNvSpPr>
            <a:spLocks noGrp="1"/>
          </p:cNvSpPr>
          <p:nvPr>
            <p:ph type="dt" sz="half" idx="10"/>
          </p:nvPr>
        </p:nvSpPr>
        <p:spPr/>
        <p:txBody>
          <a:bodyPr/>
          <a:lstStyle>
            <a:lvl1pPr>
              <a:defRPr/>
            </a:lvl1pPr>
          </a:lstStyle>
          <a:p>
            <a:pPr>
              <a:defRPr/>
            </a:pPr>
            <a:fld id="{5F56261F-DE52-4F53-80AA-57968A0EB4B7}" type="datetime1">
              <a:rPr lang="en-US"/>
              <a:pPr>
                <a:defRPr/>
              </a:pPr>
              <a:t>3/4/2022</a:t>
            </a:fld>
            <a:endParaRPr lang="en-US"/>
          </a:p>
        </p:txBody>
      </p:sp>
      <p:sp>
        <p:nvSpPr>
          <p:cNvPr id="6" name="Footer Placeholder 4">
            <a:extLst>
              <a:ext uri="{FF2B5EF4-FFF2-40B4-BE49-F238E27FC236}">
                <a16:creationId xmlns:a16="http://schemas.microsoft.com/office/drawing/2014/main" id="{DD1532E3-3A75-443F-BB98-14DC3E39DA1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5EC6DC1-903E-43AD-8FB6-278DC6EBCBA6}"/>
              </a:ext>
            </a:extLst>
          </p:cNvPr>
          <p:cNvSpPr>
            <a:spLocks noGrp="1"/>
          </p:cNvSpPr>
          <p:nvPr>
            <p:ph type="sldNum" sz="quarter" idx="12"/>
          </p:nvPr>
        </p:nvSpPr>
        <p:spPr/>
        <p:txBody>
          <a:bodyPr/>
          <a:lstStyle>
            <a:lvl1pPr>
              <a:defRPr/>
            </a:lvl1pPr>
          </a:lstStyle>
          <a:p>
            <a:fld id="{07CC6F87-2130-45BD-BDF3-83DDCE83FE3E}" type="slidenum">
              <a:rPr lang="en-US" altLang="fr-FR"/>
              <a:pPr/>
              <a:t>‹N°›</a:t>
            </a:fld>
            <a:endParaRPr lang="en-US" altLang="fr-FR"/>
          </a:p>
        </p:txBody>
      </p:sp>
    </p:spTree>
    <p:extLst>
      <p:ext uri="{BB962C8B-B14F-4D97-AF65-F5344CB8AC3E}">
        <p14:creationId xmlns:p14="http://schemas.microsoft.com/office/powerpoint/2010/main" val="271724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EC82C33-7559-41D9-94D0-2A01059896B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p>
        </p:txBody>
      </p:sp>
      <p:sp>
        <p:nvSpPr>
          <p:cNvPr id="1027" name="Text Placeholder 2">
            <a:extLst>
              <a:ext uri="{FF2B5EF4-FFF2-40B4-BE49-F238E27FC236}">
                <a16:creationId xmlns:a16="http://schemas.microsoft.com/office/drawing/2014/main" id="{0A337E5D-729D-4A88-8433-808AE9C94FD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p>
        </p:txBody>
      </p:sp>
      <p:sp>
        <p:nvSpPr>
          <p:cNvPr id="4" name="Date Placeholder 3">
            <a:extLst>
              <a:ext uri="{FF2B5EF4-FFF2-40B4-BE49-F238E27FC236}">
                <a16:creationId xmlns:a16="http://schemas.microsoft.com/office/drawing/2014/main" id="{7546A54F-F545-480D-AD8D-A15F9C24816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9212CC6-3B59-411C-BD7E-36AEEAB3D762}" type="datetime1">
              <a:rPr lang="en-US"/>
              <a:pPr>
                <a:defRPr/>
              </a:pPr>
              <a:t>3/4/2022</a:t>
            </a:fld>
            <a:endParaRPr lang="en-US"/>
          </a:p>
        </p:txBody>
      </p:sp>
      <p:sp>
        <p:nvSpPr>
          <p:cNvPr id="5" name="Footer Placeholder 4">
            <a:extLst>
              <a:ext uri="{FF2B5EF4-FFF2-40B4-BE49-F238E27FC236}">
                <a16:creationId xmlns:a16="http://schemas.microsoft.com/office/drawing/2014/main" id="{57A1872D-71D3-468F-A162-5C6925922C8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83AF9DC6-CD28-48CA-9B37-20C59EF2600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08879BA8-F22A-47C4-9CDE-29D3AB4C4638}" type="slidenum">
              <a:rPr lang="en-US" altLang="fr-FR"/>
              <a:pPr/>
              <a:t>‹N°›</a:t>
            </a:fld>
            <a:endParaRPr lang="en-US" altLang="fr-FR"/>
          </a:p>
        </p:txBody>
      </p:sp>
    </p:spTree>
  </p:cSld>
  <p:clrMap bg1="lt1" tx1="dk1" bg2="lt2" tx2="dk2" accent1="accent1" accent2="accent2" accent3="accent3" accent4="accent4" accent5="accent5" accent6="accent6" hlink="hlink" folHlink="folHlink"/>
  <p:sldLayoutIdLst>
    <p:sldLayoutId id="2147484337" r:id="rId1"/>
    <p:sldLayoutId id="2147484338" r:id="rId2"/>
    <p:sldLayoutId id="2147484339" r:id="rId3"/>
    <p:sldLayoutId id="2147484340" r:id="rId4"/>
    <p:sldLayoutId id="2147484341" r:id="rId5"/>
    <p:sldLayoutId id="2147484342" r:id="rId6"/>
    <p:sldLayoutId id="2147484343" r:id="rId7"/>
    <p:sldLayoutId id="2147484344" r:id="rId8"/>
    <p:sldLayoutId id="2147484345" r:id="rId9"/>
    <p:sldLayoutId id="2147484346" r:id="rId10"/>
    <p:sldLayoutId id="2147484347" r:id="rId11"/>
    <p:sldLayoutId id="2147484348" r:id="rId12"/>
    <p:sldLayoutId id="2147484349" r:id="rId13"/>
    <p:sldLayoutId id="2147484350" r:id="rId14"/>
    <p:sldLayoutId id="2147484351" r:id="rId15"/>
    <p:sldLayoutId id="2147484352" r:id="rId16"/>
    <p:sldLayoutId id="2147484353" r:id="rId17"/>
    <p:sldLayoutId id="2147484354" r:id="rId18"/>
    <p:sldLayoutId id="2147484355" r:id="rId19"/>
    <p:sldLayoutId id="2147484356" r:id="rId20"/>
    <p:sldLayoutId id="2147484357" r:id="rId21"/>
    <p:sldLayoutId id="2147484358" r:id="rId22"/>
    <p:sldLayoutId id="2147484359" r:id="rId23"/>
    <p:sldLayoutId id="2147484360" r:id="rId24"/>
    <p:sldLayoutId id="2147484361" r:id="rId25"/>
    <p:sldLayoutId id="2147484362" r:id="rId26"/>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5.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3.png"/><Relationship Id="rId12" Type="http://schemas.openxmlformats.org/officeDocument/2006/relationships/image" Target="../media/image1.png"/><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1.xml"/><Relationship Id="rId1" Type="http://schemas.openxmlformats.org/officeDocument/2006/relationships/vmlDrawing" Target="../drawings/vmlDrawing2.vml"/><Relationship Id="rId6" Type="http://schemas.openxmlformats.org/officeDocument/2006/relationships/image" Target="../media/image7.png"/><Relationship Id="rId11" Type="http://schemas.openxmlformats.org/officeDocument/2006/relationships/image" Target="../media/image1.png"/><Relationship Id="rId5" Type="http://schemas.openxmlformats.org/officeDocument/2006/relationships/oleObject" Target="../embeddings/oleObject6.bin"/><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tie.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tie.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A53B71-01C1-4B3D-96C0-3A659C205D97}"/>
              </a:ext>
            </a:extLst>
          </p:cNvPr>
          <p:cNvSpPr>
            <a:spLocks noGrp="1"/>
          </p:cNvSpPr>
          <p:nvPr>
            <p:ph type="subTitle" idx="1"/>
          </p:nvPr>
        </p:nvSpPr>
        <p:spPr>
          <a:xfrm>
            <a:off x="323850" y="2205038"/>
            <a:ext cx="8362950" cy="3671887"/>
          </a:xfrm>
        </p:spPr>
        <p:txBody>
          <a:bodyPr rtlCol="0">
            <a:normAutofit fontScale="40000" lnSpcReduction="20000"/>
          </a:bodyPr>
          <a:lstStyle/>
          <a:p>
            <a:pPr eaLnBrk="1" fontAlgn="auto" hangingPunct="1">
              <a:spcAft>
                <a:spcPts val="0"/>
              </a:spcAft>
              <a:defRPr/>
            </a:pPr>
            <a:r>
              <a:rPr lang="fr-FR" sz="10900" dirty="0">
                <a:solidFill>
                  <a:srgbClr val="00B0F0"/>
                </a:solidFill>
                <a:effectLst>
                  <a:outerShdw blurRad="38100" dist="38100" dir="2700000" algn="tl">
                    <a:srgbClr val="000000">
                      <a:alpha val="43137"/>
                    </a:srgbClr>
                  </a:outerShdw>
                </a:effectLst>
                <a:cs typeface="Times New Roman" panose="02020603050405020304" pitchFamily="18" charset="0"/>
              </a:rPr>
              <a:t>I</a:t>
            </a:r>
            <a:r>
              <a:rPr lang="fr-FR" sz="10900" dirty="0">
                <a:solidFill>
                  <a:schemeClr val="tx1"/>
                </a:solidFill>
                <a:effectLst>
                  <a:outerShdw blurRad="38100" dist="38100" dir="2700000" algn="tl">
                    <a:srgbClr val="000000">
                      <a:alpha val="43137"/>
                    </a:srgbClr>
                  </a:outerShdw>
                </a:effectLst>
                <a:cs typeface="Times New Roman" panose="02020603050405020304" pitchFamily="18" charset="0"/>
              </a:rPr>
              <a:t>nitiative pour la </a:t>
            </a:r>
            <a:r>
              <a:rPr lang="fr-FR" sz="10900" dirty="0">
                <a:solidFill>
                  <a:srgbClr val="00B0F0"/>
                </a:solidFill>
                <a:effectLst>
                  <a:outerShdw blurRad="38100" dist="38100" dir="2700000" algn="tl">
                    <a:srgbClr val="000000">
                      <a:alpha val="43137"/>
                    </a:srgbClr>
                  </a:outerShdw>
                </a:effectLst>
                <a:cs typeface="Times New Roman" panose="02020603050405020304" pitchFamily="18" charset="0"/>
              </a:rPr>
              <a:t>T</a:t>
            </a:r>
            <a:r>
              <a:rPr lang="fr-FR" sz="10900" dirty="0">
                <a:solidFill>
                  <a:schemeClr val="tx1"/>
                </a:solidFill>
                <a:effectLst>
                  <a:outerShdw blurRad="38100" dist="38100" dir="2700000" algn="tl">
                    <a:srgbClr val="000000">
                      <a:alpha val="43137"/>
                    </a:srgbClr>
                  </a:outerShdw>
                </a:effectLst>
                <a:cs typeface="Times New Roman" panose="02020603050405020304" pitchFamily="18" charset="0"/>
              </a:rPr>
              <a:t>ransparence des </a:t>
            </a:r>
            <a:r>
              <a:rPr lang="fr-FR" sz="10900" dirty="0">
                <a:solidFill>
                  <a:srgbClr val="00B0F0"/>
                </a:solidFill>
                <a:effectLst>
                  <a:outerShdw blurRad="38100" dist="38100" dir="2700000" algn="tl">
                    <a:srgbClr val="000000">
                      <a:alpha val="43137"/>
                    </a:srgbClr>
                  </a:outerShdw>
                </a:effectLst>
                <a:cs typeface="Times New Roman" panose="02020603050405020304" pitchFamily="18" charset="0"/>
              </a:rPr>
              <a:t>I</a:t>
            </a:r>
            <a:r>
              <a:rPr lang="fr-FR" sz="10900" dirty="0">
                <a:solidFill>
                  <a:schemeClr val="tx1"/>
                </a:solidFill>
                <a:effectLst>
                  <a:outerShdw blurRad="38100" dist="38100" dir="2700000" algn="tl">
                    <a:srgbClr val="000000">
                      <a:alpha val="43137"/>
                    </a:srgbClr>
                  </a:outerShdw>
                </a:effectLst>
                <a:cs typeface="Times New Roman" panose="02020603050405020304" pitchFamily="18" charset="0"/>
              </a:rPr>
              <a:t>ndustries </a:t>
            </a:r>
            <a:r>
              <a:rPr lang="fr-FR" sz="10900" dirty="0">
                <a:solidFill>
                  <a:srgbClr val="00B0F0"/>
                </a:solidFill>
                <a:effectLst>
                  <a:outerShdw blurRad="38100" dist="38100" dir="2700000" algn="tl">
                    <a:srgbClr val="000000">
                      <a:alpha val="43137"/>
                    </a:srgbClr>
                  </a:outerShdw>
                </a:effectLst>
                <a:cs typeface="Times New Roman" panose="02020603050405020304" pitchFamily="18" charset="0"/>
              </a:rPr>
              <a:t>E</a:t>
            </a:r>
            <a:r>
              <a:rPr lang="fr-FR" sz="10900" dirty="0">
                <a:solidFill>
                  <a:schemeClr val="tx1"/>
                </a:solidFill>
                <a:effectLst>
                  <a:outerShdw blurRad="38100" dist="38100" dir="2700000" algn="tl">
                    <a:srgbClr val="000000">
                      <a:alpha val="43137"/>
                    </a:srgbClr>
                  </a:outerShdw>
                </a:effectLst>
                <a:cs typeface="Times New Roman" panose="02020603050405020304" pitchFamily="18" charset="0"/>
              </a:rPr>
              <a:t>xtractives</a:t>
            </a:r>
          </a:p>
          <a:p>
            <a:pPr eaLnBrk="1" fontAlgn="auto" hangingPunct="1">
              <a:spcAft>
                <a:spcPts val="0"/>
              </a:spcAft>
              <a:defRPr/>
            </a:pPr>
            <a:r>
              <a:rPr lang="fr-FR" sz="8000" b="1" dirty="0">
                <a:solidFill>
                  <a:schemeClr val="tx1"/>
                </a:solidFill>
                <a:effectLst>
                  <a:outerShdw blurRad="38100" dist="38100" dir="2700000" algn="tl">
                    <a:srgbClr val="000000">
                      <a:alpha val="43137"/>
                    </a:srgbClr>
                  </a:outerShdw>
                </a:effectLst>
                <a:cs typeface="Times New Roman" panose="02020603050405020304" pitchFamily="18" charset="0"/>
              </a:rPr>
              <a:t> (</a:t>
            </a:r>
            <a:r>
              <a:rPr lang="fr-FR" sz="8000" b="1" dirty="0">
                <a:solidFill>
                  <a:schemeClr val="tx1"/>
                </a:solidFill>
                <a:cs typeface="Times New Roman" panose="02020603050405020304" pitchFamily="18" charset="0"/>
              </a:rPr>
              <a:t>ITIE-Mali)</a:t>
            </a:r>
          </a:p>
          <a:p>
            <a:pPr eaLnBrk="1" fontAlgn="auto" hangingPunct="1">
              <a:spcBef>
                <a:spcPts val="1800"/>
              </a:spcBef>
              <a:spcAft>
                <a:spcPts val="1800"/>
              </a:spcAft>
              <a:defRPr/>
            </a:pPr>
            <a:r>
              <a:rPr lang="fr-FR" sz="9000" b="1" dirty="0">
                <a:solidFill>
                  <a:srgbClr val="C00000"/>
                </a:solidFill>
                <a:cs typeface="Times New Roman" panose="02020603050405020304" pitchFamily="18" charset="0"/>
              </a:rPr>
              <a:t>Synthèse des Rapports ITIE 2017 &amp; 2018</a:t>
            </a:r>
          </a:p>
          <a:p>
            <a:pPr eaLnBrk="1" fontAlgn="auto" hangingPunct="1">
              <a:spcAft>
                <a:spcPts val="0"/>
              </a:spcAft>
              <a:defRPr/>
            </a:pPr>
            <a:endParaRPr lang="fr-FR" sz="28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fr-FR" sz="2400" dirty="0">
              <a:solidFill>
                <a:schemeClr val="tx1"/>
              </a:solidFill>
              <a:latin typeface="Times New Roman" panose="02020603050405020304" pitchFamily="18" charset="0"/>
              <a:cs typeface="Times New Roman" panose="02020603050405020304" pitchFamily="18" charset="0"/>
            </a:endParaRPr>
          </a:p>
          <a:p>
            <a:pPr eaLnBrk="1" fontAlgn="auto" hangingPunct="1">
              <a:spcAft>
                <a:spcPts val="0"/>
              </a:spcAft>
              <a:defRPr/>
            </a:pPr>
            <a:r>
              <a:rPr lang="fr-FR" sz="6000" b="1" dirty="0">
                <a:solidFill>
                  <a:schemeClr val="tx1"/>
                </a:solidFill>
                <a:cs typeface="Times New Roman" panose="02020603050405020304" pitchFamily="18" charset="0"/>
              </a:rPr>
              <a:t>Novembre 2021</a:t>
            </a:r>
          </a:p>
        </p:txBody>
      </p:sp>
      <p:sp>
        <p:nvSpPr>
          <p:cNvPr id="2" name="Date Placeholder 1">
            <a:extLst>
              <a:ext uri="{FF2B5EF4-FFF2-40B4-BE49-F238E27FC236}">
                <a16:creationId xmlns:a16="http://schemas.microsoft.com/office/drawing/2014/main" id="{B581BAA6-FB21-40BB-8122-7D91AA4FEE3E}"/>
              </a:ext>
            </a:extLst>
          </p:cNvPr>
          <p:cNvSpPr>
            <a:spLocks noGrp="1"/>
          </p:cNvSpPr>
          <p:nvPr>
            <p:ph type="dt" sz="quarter" idx="10"/>
          </p:nvPr>
        </p:nvSpPr>
        <p:spPr/>
        <p:txBody>
          <a:bodyPr/>
          <a:lstStyle/>
          <a:p>
            <a:pPr>
              <a:defRPr/>
            </a:pPr>
            <a:r>
              <a:rPr lang="en-US" dirty="0"/>
              <a:t>12/2020</a:t>
            </a:r>
          </a:p>
        </p:txBody>
      </p:sp>
      <p:sp>
        <p:nvSpPr>
          <p:cNvPr id="17412" name="Slide Number Placeholder 4">
            <a:extLst>
              <a:ext uri="{FF2B5EF4-FFF2-40B4-BE49-F238E27FC236}">
                <a16:creationId xmlns:a16="http://schemas.microsoft.com/office/drawing/2014/main" id="{F7606F6F-A276-467D-8CC7-1A21289D5B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F08A60-E6A5-4C67-B020-268C6E521ACE}" type="slidenum">
              <a:rPr lang="en-US" altLang="fr-FR" sz="1200">
                <a:solidFill>
                  <a:srgbClr val="898989"/>
                </a:solidFill>
              </a:rPr>
              <a:pPr>
                <a:spcBef>
                  <a:spcPct val="0"/>
                </a:spcBef>
                <a:buFontTx/>
                <a:buNone/>
              </a:pPr>
              <a:t>1</a:t>
            </a:fld>
            <a:endParaRPr lang="en-US" altLang="fr-FR" sz="1200">
              <a:solidFill>
                <a:srgbClr val="898989"/>
              </a:solidFill>
            </a:endParaRPr>
          </a:p>
        </p:txBody>
      </p:sp>
      <p:pic>
        <p:nvPicPr>
          <p:cNvPr id="17413" name="Image 6">
            <a:extLst>
              <a:ext uri="{FF2B5EF4-FFF2-40B4-BE49-F238E27FC236}">
                <a16:creationId xmlns:a16="http://schemas.microsoft.com/office/drawing/2014/main" id="{0BB1C183-8B15-4735-81E0-2DD74FCDD1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836613"/>
            <a:ext cx="243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806579-9C09-4358-96A2-30480A8E7909}"/>
              </a:ext>
            </a:extLst>
          </p:cNvPr>
          <p:cNvSpPr>
            <a:spLocks noGrp="1"/>
          </p:cNvSpPr>
          <p:nvPr>
            <p:ph type="title"/>
          </p:nvPr>
        </p:nvSpPr>
        <p:spPr>
          <a:xfrm>
            <a:off x="250825" y="101600"/>
            <a:ext cx="6842125" cy="735013"/>
          </a:xfrm>
        </p:spPr>
        <p:txBody>
          <a:bodyPr rtlCol="0">
            <a:normAutofit/>
          </a:bodyPr>
          <a:lstStyle/>
          <a:p>
            <a:pPr eaLnBrk="1" fontAlgn="auto" hangingPunct="1">
              <a:spcAft>
                <a:spcPts val="0"/>
              </a:spcAft>
              <a:defRPr/>
            </a:pPr>
            <a:r>
              <a:rPr lang="fr-FR" sz="2800" b="1" dirty="0">
                <a:solidFill>
                  <a:srgbClr val="C00000"/>
                </a:solidFill>
                <a:latin typeface="+mn-lt"/>
                <a:cs typeface="Times New Roman" panose="02020603050405020304" pitchFamily="18" charset="0"/>
              </a:rPr>
              <a:t>Cadre institutionnel et réglementaire </a:t>
            </a:r>
            <a:r>
              <a:rPr lang="fr-FR" sz="2800" b="1" dirty="0">
                <a:latin typeface="+mn-lt"/>
                <a:cs typeface="Times New Roman" panose="02020603050405020304" pitchFamily="18" charset="0"/>
              </a:rPr>
              <a:t>(suite) </a:t>
            </a:r>
          </a:p>
        </p:txBody>
      </p:sp>
      <p:sp>
        <p:nvSpPr>
          <p:cNvPr id="3" name="Espace réservé du contenu 2">
            <a:extLst>
              <a:ext uri="{FF2B5EF4-FFF2-40B4-BE49-F238E27FC236}">
                <a16:creationId xmlns:a16="http://schemas.microsoft.com/office/drawing/2014/main" id="{E60BAA58-6BFF-4957-8D1A-984B31CF88FA}"/>
              </a:ext>
            </a:extLst>
          </p:cNvPr>
          <p:cNvSpPr>
            <a:spLocks noGrp="1"/>
          </p:cNvSpPr>
          <p:nvPr>
            <p:ph idx="1"/>
          </p:nvPr>
        </p:nvSpPr>
        <p:spPr>
          <a:xfrm>
            <a:off x="457200" y="1028700"/>
            <a:ext cx="8229600" cy="5097463"/>
          </a:xfrm>
        </p:spPr>
        <p:txBody>
          <a:bodyPr rtlCol="0">
            <a:normAutofit/>
          </a:bodyPr>
          <a:lstStyle/>
          <a:p>
            <a:pPr marL="0" indent="0" eaLnBrk="1" fontAlgn="auto" hangingPunct="1">
              <a:spcAft>
                <a:spcPts val="0"/>
              </a:spcAft>
              <a:buFont typeface="Arial" panose="020B0604020202020204" pitchFamily="34" charset="0"/>
              <a:buNone/>
              <a:defRPr/>
            </a:pPr>
            <a:r>
              <a:rPr lang="fr-FR" sz="2800" dirty="0">
                <a:solidFill>
                  <a:srgbClr val="FF0000"/>
                </a:solidFill>
              </a:rPr>
              <a:t>Ordonnance N°2019 du septembre 2019 ;</a:t>
            </a:r>
          </a:p>
          <a:p>
            <a:pPr marL="0" indent="0" eaLnBrk="1" fontAlgn="auto" hangingPunct="1">
              <a:spcAft>
                <a:spcPts val="0"/>
              </a:spcAft>
              <a:buFont typeface="Arial" panose="020B0604020202020204" pitchFamily="34" charset="0"/>
              <a:buNone/>
              <a:defRPr/>
            </a:pPr>
            <a:r>
              <a:rPr lang="fr-FR" sz="2800" dirty="0">
                <a:solidFill>
                  <a:srgbClr val="FF0000"/>
                </a:solidFill>
              </a:rPr>
              <a:t>Décret d’application de l’ordonnance N°?</a:t>
            </a:r>
          </a:p>
          <a:p>
            <a:pPr marL="0" indent="0" algn="just" eaLnBrk="1" fontAlgn="auto" hangingPunct="1">
              <a:lnSpc>
                <a:spcPct val="110000"/>
              </a:lnSpc>
              <a:spcBef>
                <a:spcPts val="600"/>
              </a:spcBef>
              <a:spcAft>
                <a:spcPts val="600"/>
              </a:spcAft>
              <a:buFont typeface="Arial" panose="020B0604020202020204" pitchFamily="34" charset="0"/>
              <a:buNone/>
              <a:defRPr/>
            </a:pPr>
            <a:r>
              <a:rPr lang="fr-FR" sz="2800" dirty="0">
                <a:solidFill>
                  <a:srgbClr val="000000"/>
                </a:solidFill>
                <a:cs typeface="Times New Roman" panose="02020603050405020304" pitchFamily="18" charset="0"/>
              </a:rPr>
              <a:t>La recherche pétrolière au Mali est régie par :</a:t>
            </a:r>
          </a:p>
          <a:p>
            <a:pPr algn="just" eaLnBrk="1" fontAlgn="auto" hangingPunct="1">
              <a:lnSpc>
                <a:spcPct val="110000"/>
              </a:lnSpc>
              <a:spcBef>
                <a:spcPts val="600"/>
              </a:spcBef>
              <a:spcAft>
                <a:spcPts val="600"/>
              </a:spcAft>
              <a:buFont typeface="Wingdings" panose="05000000000000000000" pitchFamily="2" charset="2"/>
              <a:buChar char="§"/>
              <a:defRPr/>
            </a:pPr>
            <a:r>
              <a:rPr lang="fr-FR" sz="2800" dirty="0">
                <a:solidFill>
                  <a:srgbClr val="000000"/>
                </a:solidFill>
                <a:cs typeface="Times New Roman" panose="02020603050405020304" pitchFamily="18" charset="0"/>
              </a:rPr>
              <a:t>la Loi N°2015-35 du 16 juillet 2015 portant organisation de la recherche, d’exploitation et du transport d’hydrocarbures ; et</a:t>
            </a:r>
          </a:p>
          <a:p>
            <a:pPr algn="just" eaLnBrk="1" fontAlgn="auto" hangingPunct="1">
              <a:lnSpc>
                <a:spcPct val="110000"/>
              </a:lnSpc>
              <a:spcBef>
                <a:spcPts val="600"/>
              </a:spcBef>
              <a:spcAft>
                <a:spcPts val="600"/>
              </a:spcAft>
              <a:buFont typeface="Wingdings" panose="05000000000000000000" pitchFamily="2" charset="2"/>
              <a:buChar char="§"/>
              <a:defRPr/>
            </a:pPr>
            <a:r>
              <a:rPr lang="fr-FR" sz="2800" dirty="0">
                <a:solidFill>
                  <a:srgbClr val="000000"/>
                </a:solidFill>
                <a:cs typeface="Times New Roman" panose="02020603050405020304" pitchFamily="18" charset="0"/>
              </a:rPr>
              <a:t>le Décret N°2016-0272/P-RM du 29 avril 2016 fixant les modalités d'application de la Loi N°2015-35 du 16 juillet 2015</a:t>
            </a:r>
          </a:p>
          <a:p>
            <a:pPr marL="0" indent="0" eaLnBrk="1" fontAlgn="auto" hangingPunct="1">
              <a:spcAft>
                <a:spcPts val="0"/>
              </a:spcAft>
              <a:buFont typeface="Arial" panose="020B0604020202020204" pitchFamily="34" charset="0"/>
              <a:buNone/>
              <a:defRPr/>
            </a:pPr>
            <a:endParaRPr lang="fr-FR" dirty="0"/>
          </a:p>
        </p:txBody>
      </p:sp>
      <p:sp>
        <p:nvSpPr>
          <p:cNvPr id="4" name="Espace réservé de la date 3">
            <a:extLst>
              <a:ext uri="{FF2B5EF4-FFF2-40B4-BE49-F238E27FC236}">
                <a16:creationId xmlns:a16="http://schemas.microsoft.com/office/drawing/2014/main" id="{E205F1AA-C676-436C-9469-955EBF1F64B3}"/>
              </a:ext>
            </a:extLst>
          </p:cNvPr>
          <p:cNvSpPr>
            <a:spLocks noGrp="1"/>
          </p:cNvSpPr>
          <p:nvPr>
            <p:ph type="dt" sz="quarter" idx="10"/>
          </p:nvPr>
        </p:nvSpPr>
        <p:spPr/>
        <p:txBody>
          <a:bodyPr/>
          <a:lstStyle/>
          <a:p>
            <a:pPr>
              <a:defRPr/>
            </a:pPr>
            <a:fld id="{88C8585B-5221-4C61-9F1D-C508B85F2711}" type="datetime1">
              <a:rPr lang="en-US"/>
              <a:pPr>
                <a:defRPr/>
              </a:pPr>
              <a:t>3/4/2022</a:t>
            </a:fld>
            <a:endParaRPr lang="en-US"/>
          </a:p>
        </p:txBody>
      </p:sp>
      <p:sp>
        <p:nvSpPr>
          <p:cNvPr id="26629" name="Espace réservé du numéro de diapositive 4">
            <a:extLst>
              <a:ext uri="{FF2B5EF4-FFF2-40B4-BE49-F238E27FC236}">
                <a16:creationId xmlns:a16="http://schemas.microsoft.com/office/drawing/2014/main" id="{561AEE46-4CF0-43F6-9298-F9F2A8F70D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7136F93-6D7F-46ED-94F6-B03310646BFE}" type="slidenum">
              <a:rPr lang="en-US" altLang="fr-FR" sz="1200">
                <a:solidFill>
                  <a:srgbClr val="898989"/>
                </a:solidFill>
              </a:rPr>
              <a:pPr>
                <a:spcBef>
                  <a:spcPct val="0"/>
                </a:spcBef>
                <a:buFontTx/>
                <a:buNone/>
              </a:pPr>
              <a:t>10</a:t>
            </a:fld>
            <a:endParaRPr lang="en-US" altLang="fr-FR" sz="1200">
              <a:solidFill>
                <a:srgbClr val="898989"/>
              </a:solidFill>
            </a:endParaRPr>
          </a:p>
        </p:txBody>
      </p:sp>
      <p:pic>
        <p:nvPicPr>
          <p:cNvPr id="26630" name="Image 5">
            <a:extLst>
              <a:ext uri="{FF2B5EF4-FFF2-40B4-BE49-F238E27FC236}">
                <a16:creationId xmlns:a16="http://schemas.microsoft.com/office/drawing/2014/main" id="{D6E1FFBA-A980-4230-8097-BEBB7A1C92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5075" y="11430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79B5-36A1-46EF-B9D4-B0FBC43679D0}"/>
              </a:ext>
            </a:extLst>
          </p:cNvPr>
          <p:cNvSpPr>
            <a:spLocks noGrp="1"/>
          </p:cNvSpPr>
          <p:nvPr>
            <p:ph type="title"/>
          </p:nvPr>
        </p:nvSpPr>
        <p:spPr>
          <a:xfrm>
            <a:off x="0" y="115888"/>
            <a:ext cx="7667625" cy="649287"/>
          </a:xfrm>
        </p:spPr>
        <p:txBody>
          <a:bodyPr rtlCol="0">
            <a:normAutofit fontScale="90000"/>
          </a:bodyPr>
          <a:lstStyle/>
          <a:p>
            <a:pPr eaLnBrk="1" fontAlgn="auto" hangingPunct="1">
              <a:spcAft>
                <a:spcPts val="0"/>
              </a:spcAft>
              <a:defRPr/>
            </a:pPr>
            <a:r>
              <a:rPr lang="fr-FR" sz="3100" b="1" dirty="0">
                <a:solidFill>
                  <a:srgbClr val="C00000"/>
                </a:solidFill>
              </a:rPr>
              <a:t>Productions et exportations totales d’or par région</a:t>
            </a:r>
            <a:r>
              <a:rPr lang="fr-FR" sz="2800" dirty="0">
                <a:solidFill>
                  <a:srgbClr val="C00000"/>
                </a:solidFill>
              </a:rPr>
              <a:t> </a:t>
            </a:r>
            <a:endParaRPr lang="en-GB" sz="2000" dirty="0">
              <a:solidFill>
                <a:srgbClr val="685040"/>
              </a:solidFill>
            </a:endParaRPr>
          </a:p>
        </p:txBody>
      </p:sp>
      <p:graphicFrame>
        <p:nvGraphicFramePr>
          <p:cNvPr id="6" name="Tableau 5">
            <a:extLst>
              <a:ext uri="{FF2B5EF4-FFF2-40B4-BE49-F238E27FC236}">
                <a16:creationId xmlns:a16="http://schemas.microsoft.com/office/drawing/2014/main" id="{257AB166-A6E5-453C-B558-C06063684F21}"/>
              </a:ext>
            </a:extLst>
          </p:cNvPr>
          <p:cNvGraphicFramePr>
            <a:graphicFrameLocks noGrp="1"/>
          </p:cNvGraphicFramePr>
          <p:nvPr/>
        </p:nvGraphicFramePr>
        <p:xfrm>
          <a:off x="0" y="1085850"/>
          <a:ext cx="9202738" cy="3132138"/>
        </p:xfrm>
        <a:graphic>
          <a:graphicData uri="http://schemas.openxmlformats.org/drawingml/2006/table">
            <a:tbl>
              <a:tblPr>
                <a:tableStyleId>{5C22544A-7EE6-4342-B048-85BDC9FD1C3A}</a:tableStyleId>
              </a:tblPr>
              <a:tblGrid>
                <a:gridCol w="2075053">
                  <a:extLst>
                    <a:ext uri="{9D8B030D-6E8A-4147-A177-3AD203B41FA5}">
                      <a16:colId xmlns:a16="http://schemas.microsoft.com/office/drawing/2014/main" val="20000"/>
                    </a:ext>
                  </a:extLst>
                </a:gridCol>
                <a:gridCol w="791965">
                  <a:extLst>
                    <a:ext uri="{9D8B030D-6E8A-4147-A177-3AD203B41FA5}">
                      <a16:colId xmlns:a16="http://schemas.microsoft.com/office/drawing/2014/main" val="20001"/>
                    </a:ext>
                  </a:extLst>
                </a:gridCol>
                <a:gridCol w="791965">
                  <a:extLst>
                    <a:ext uri="{9D8B030D-6E8A-4147-A177-3AD203B41FA5}">
                      <a16:colId xmlns:a16="http://schemas.microsoft.com/office/drawing/2014/main" val="20002"/>
                    </a:ext>
                  </a:extLst>
                </a:gridCol>
                <a:gridCol w="791965">
                  <a:extLst>
                    <a:ext uri="{9D8B030D-6E8A-4147-A177-3AD203B41FA5}">
                      <a16:colId xmlns:a16="http://schemas.microsoft.com/office/drawing/2014/main" val="20003"/>
                    </a:ext>
                  </a:extLst>
                </a:gridCol>
                <a:gridCol w="791965">
                  <a:extLst>
                    <a:ext uri="{9D8B030D-6E8A-4147-A177-3AD203B41FA5}">
                      <a16:colId xmlns:a16="http://schemas.microsoft.com/office/drawing/2014/main" val="20004"/>
                    </a:ext>
                  </a:extLst>
                </a:gridCol>
                <a:gridCol w="791965">
                  <a:extLst>
                    <a:ext uri="{9D8B030D-6E8A-4147-A177-3AD203B41FA5}">
                      <a16:colId xmlns:a16="http://schemas.microsoft.com/office/drawing/2014/main" val="20005"/>
                    </a:ext>
                  </a:extLst>
                </a:gridCol>
                <a:gridCol w="791965">
                  <a:extLst>
                    <a:ext uri="{9D8B030D-6E8A-4147-A177-3AD203B41FA5}">
                      <a16:colId xmlns:a16="http://schemas.microsoft.com/office/drawing/2014/main" val="20006"/>
                    </a:ext>
                  </a:extLst>
                </a:gridCol>
                <a:gridCol w="791965">
                  <a:extLst>
                    <a:ext uri="{9D8B030D-6E8A-4147-A177-3AD203B41FA5}">
                      <a16:colId xmlns:a16="http://schemas.microsoft.com/office/drawing/2014/main" val="20007"/>
                    </a:ext>
                  </a:extLst>
                </a:gridCol>
                <a:gridCol w="791965">
                  <a:extLst>
                    <a:ext uri="{9D8B030D-6E8A-4147-A177-3AD203B41FA5}">
                      <a16:colId xmlns:a16="http://schemas.microsoft.com/office/drawing/2014/main" val="20008"/>
                    </a:ext>
                  </a:extLst>
                </a:gridCol>
                <a:gridCol w="791965">
                  <a:extLst>
                    <a:ext uri="{9D8B030D-6E8A-4147-A177-3AD203B41FA5}">
                      <a16:colId xmlns:a16="http://schemas.microsoft.com/office/drawing/2014/main" val="20009"/>
                    </a:ext>
                  </a:extLst>
                </a:gridCol>
              </a:tblGrid>
              <a:tr h="293638">
                <a:tc rowSpan="3">
                  <a:txBody>
                    <a:bodyPr/>
                    <a:lstStyle/>
                    <a:p>
                      <a:pPr algn="ctr" fontAlgn="ctr"/>
                      <a:r>
                        <a:rPr lang="en-GB" sz="1800" b="1" u="none" strike="noStrike" kern="0" dirty="0">
                          <a:solidFill>
                            <a:schemeClr val="bg1"/>
                          </a:solidFill>
                          <a:effectLst/>
                          <a:latin typeface="+mn-lt"/>
                        </a:rPr>
                        <a:t>Designation</a:t>
                      </a:r>
                      <a:endParaRPr lang="en-GB" sz="1800" b="1" i="0" u="none" strike="noStrike" dirty="0">
                        <a:solidFill>
                          <a:schemeClr val="bg1"/>
                        </a:solidFill>
                        <a:effectLst/>
                        <a:latin typeface="+mn-lt"/>
                      </a:endParaRPr>
                    </a:p>
                  </a:txBody>
                  <a:tcPr marL="0" marR="0" marT="0" marB="0" anchor="ctr">
                    <a:solidFill>
                      <a:schemeClr val="tx2">
                        <a:lumMod val="50000"/>
                      </a:schemeClr>
                    </a:solidFill>
                  </a:tcPr>
                </a:tc>
                <a:tc gridSpan="4">
                  <a:txBody>
                    <a:bodyPr/>
                    <a:lstStyle/>
                    <a:p>
                      <a:pPr algn="ctr" fontAlgn="b">
                        <a:spcBef>
                          <a:spcPts val="600"/>
                        </a:spcBef>
                        <a:spcAft>
                          <a:spcPts val="600"/>
                        </a:spcAft>
                      </a:pPr>
                      <a:r>
                        <a:rPr lang="fr-FR" sz="1800" b="1" u="none" strike="noStrike" dirty="0">
                          <a:solidFill>
                            <a:schemeClr val="bg1"/>
                          </a:solidFill>
                          <a:effectLst/>
                          <a:latin typeface="+mn-lt"/>
                        </a:rPr>
                        <a:t>2017</a:t>
                      </a:r>
                      <a:endParaRPr lang="fr-FR" sz="1800" b="1" i="0" u="none" strike="noStrike" dirty="0">
                        <a:solidFill>
                          <a:schemeClr val="bg1"/>
                        </a:solidFill>
                        <a:effectLst/>
                        <a:latin typeface="+mn-lt"/>
                      </a:endParaRPr>
                    </a:p>
                  </a:txBody>
                  <a:tcPr marL="0" marR="0" marT="0" marB="0" anchor="ctr">
                    <a:solidFill>
                      <a:schemeClr val="tx2">
                        <a:lumMod val="5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b">
                        <a:spcBef>
                          <a:spcPts val="600"/>
                        </a:spcBef>
                        <a:spcAft>
                          <a:spcPts val="600"/>
                        </a:spcAft>
                      </a:pPr>
                      <a:endParaRPr lang="fr-FR" sz="1800" b="1" i="0" u="none" strike="noStrike" dirty="0">
                        <a:solidFill>
                          <a:schemeClr val="bg1"/>
                        </a:solidFill>
                        <a:effectLst/>
                        <a:latin typeface="+mn-lt"/>
                      </a:endParaRPr>
                    </a:p>
                  </a:txBody>
                  <a:tcPr marL="0" marR="0" marT="0" marB="0" anchor="ctr">
                    <a:solidFill>
                      <a:schemeClr val="bg1"/>
                    </a:solidFill>
                  </a:tcPr>
                </a:tc>
                <a:tc gridSpan="4">
                  <a:txBody>
                    <a:bodyPr/>
                    <a:lstStyle/>
                    <a:p>
                      <a:pPr algn="ctr" fontAlgn="b">
                        <a:spcBef>
                          <a:spcPts val="600"/>
                        </a:spcBef>
                        <a:spcAft>
                          <a:spcPts val="600"/>
                        </a:spcAft>
                      </a:pPr>
                      <a:r>
                        <a:rPr lang="fr-FR" sz="1800" b="1" u="none" strike="noStrike" dirty="0">
                          <a:solidFill>
                            <a:schemeClr val="bg1"/>
                          </a:solidFill>
                          <a:effectLst/>
                          <a:latin typeface="+mn-lt"/>
                        </a:rPr>
                        <a:t>2018</a:t>
                      </a:r>
                      <a:endParaRPr lang="fr-FR" sz="1800" b="1" i="0" u="none" strike="noStrike" dirty="0">
                        <a:solidFill>
                          <a:schemeClr val="bg1"/>
                        </a:solidFill>
                        <a:effectLst/>
                        <a:latin typeface="+mn-lt"/>
                      </a:endParaRPr>
                    </a:p>
                  </a:txBody>
                  <a:tcPr marL="0" marR="0" marT="0" marB="0" anchor="ctr">
                    <a:solidFill>
                      <a:schemeClr val="tx2">
                        <a:lumMod val="5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685155">
                <a:tc vMerge="1">
                  <a:txBody>
                    <a:bodyPr/>
                    <a:lstStyle/>
                    <a:p>
                      <a:pPr algn="l" fontAlgn="ctr"/>
                      <a:endParaRPr lang="en-GB" sz="1800" b="1" i="0" u="none" strike="noStrike" dirty="0">
                        <a:solidFill>
                          <a:schemeClr val="bg1"/>
                        </a:solidFill>
                        <a:effectLst/>
                        <a:latin typeface="+mn-lt"/>
                      </a:endParaRPr>
                    </a:p>
                  </a:txBody>
                  <a:tcPr marL="0" marR="0" marT="0" marB="0" anchor="ctr">
                    <a:solidFill>
                      <a:schemeClr val="tx2">
                        <a:lumMod val="50000"/>
                      </a:schemeClr>
                    </a:solidFill>
                  </a:tcPr>
                </a:tc>
                <a:tc gridSpan="2">
                  <a:txBody>
                    <a:bodyPr/>
                    <a:lstStyle/>
                    <a:p>
                      <a:pPr algn="ctr" fontAlgn="ctr">
                        <a:spcBef>
                          <a:spcPts val="600"/>
                        </a:spcBef>
                        <a:spcAft>
                          <a:spcPts val="600"/>
                        </a:spcAft>
                      </a:pPr>
                      <a:r>
                        <a:rPr lang="en-GB" sz="1600" b="1" u="none" strike="noStrike" kern="0" dirty="0">
                          <a:solidFill>
                            <a:schemeClr val="bg1"/>
                          </a:solidFill>
                          <a:effectLst/>
                          <a:latin typeface="+mn-lt"/>
                        </a:rPr>
                        <a:t>Production </a:t>
                      </a:r>
                    </a:p>
                    <a:p>
                      <a:pPr algn="ctr" fontAlgn="ctr">
                        <a:spcBef>
                          <a:spcPts val="600"/>
                        </a:spcBef>
                        <a:spcAft>
                          <a:spcPts val="600"/>
                        </a:spcAft>
                      </a:pPr>
                      <a:r>
                        <a:rPr lang="en-GB" sz="1600" b="1" u="none" strike="noStrike" kern="0" dirty="0">
                          <a:solidFill>
                            <a:schemeClr val="bg1"/>
                          </a:solidFill>
                          <a:effectLst/>
                          <a:latin typeface="+mn-lt"/>
                        </a:rPr>
                        <a:t>(Or Brut)</a:t>
                      </a:r>
                      <a:endParaRPr lang="en-GB" sz="1600" b="1" i="0" u="none" strike="noStrike" dirty="0">
                        <a:solidFill>
                          <a:schemeClr val="bg1"/>
                        </a:solidFill>
                        <a:effectLst/>
                        <a:latin typeface="+mn-lt"/>
                      </a:endParaRPr>
                    </a:p>
                  </a:txBody>
                  <a:tcPr marL="0" marR="0" marT="0" marB="0" anchor="ctr">
                    <a:solidFill>
                      <a:schemeClr val="tx2">
                        <a:lumMod val="50000"/>
                      </a:schemeClr>
                    </a:solidFill>
                  </a:tcPr>
                </a:tc>
                <a:tc hMerge="1">
                  <a:txBody>
                    <a:bodyPr/>
                    <a:lstStyle/>
                    <a:p>
                      <a:endParaRPr lang="fr-FR"/>
                    </a:p>
                  </a:txBody>
                  <a:tcPr/>
                </a:tc>
                <a:tc gridSpan="2">
                  <a:txBody>
                    <a:bodyPr/>
                    <a:lstStyle/>
                    <a:p>
                      <a:pPr algn="ctr" fontAlgn="ctr">
                        <a:spcBef>
                          <a:spcPts val="600"/>
                        </a:spcBef>
                        <a:spcAft>
                          <a:spcPts val="600"/>
                        </a:spcAft>
                      </a:pPr>
                      <a:r>
                        <a:rPr lang="en-GB" sz="1600" b="1" u="none" strike="noStrike" kern="0" dirty="0">
                          <a:solidFill>
                            <a:schemeClr val="bg1"/>
                          </a:solidFill>
                          <a:effectLst/>
                          <a:latin typeface="+mn-lt"/>
                        </a:rPr>
                        <a:t>Exportation </a:t>
                      </a:r>
                    </a:p>
                    <a:p>
                      <a:pPr algn="ctr" fontAlgn="ctr">
                        <a:spcBef>
                          <a:spcPts val="600"/>
                        </a:spcBef>
                        <a:spcAft>
                          <a:spcPts val="600"/>
                        </a:spcAft>
                      </a:pPr>
                      <a:r>
                        <a:rPr lang="en-GB" sz="1600" b="1" u="none" strike="noStrike" kern="0" dirty="0">
                          <a:solidFill>
                            <a:schemeClr val="bg1"/>
                          </a:solidFill>
                          <a:effectLst/>
                          <a:latin typeface="+mn-lt"/>
                        </a:rPr>
                        <a:t>(Or </a:t>
                      </a:r>
                      <a:r>
                        <a:rPr lang="en-GB" sz="1600" b="1" u="none" strike="noStrike" kern="0" dirty="0" err="1">
                          <a:solidFill>
                            <a:schemeClr val="bg1"/>
                          </a:solidFill>
                          <a:effectLst/>
                          <a:latin typeface="+mn-lt"/>
                        </a:rPr>
                        <a:t>raffiné</a:t>
                      </a:r>
                      <a:r>
                        <a:rPr lang="en-GB" sz="1600" b="1" u="none" strike="noStrike" kern="0" dirty="0">
                          <a:solidFill>
                            <a:schemeClr val="bg1"/>
                          </a:solidFill>
                          <a:effectLst/>
                          <a:latin typeface="+mn-lt"/>
                        </a:rPr>
                        <a:t>)</a:t>
                      </a:r>
                      <a:endParaRPr lang="en-GB" sz="1600" b="1" i="0" u="none" strike="noStrike" dirty="0">
                        <a:solidFill>
                          <a:schemeClr val="bg1"/>
                        </a:solidFill>
                        <a:effectLst/>
                        <a:latin typeface="+mn-lt"/>
                      </a:endParaRPr>
                    </a:p>
                  </a:txBody>
                  <a:tcPr marL="0" marR="0" marT="0" marB="0" anchor="ctr">
                    <a:solidFill>
                      <a:schemeClr val="tx2">
                        <a:lumMod val="50000"/>
                      </a:schemeClr>
                    </a:solidFill>
                  </a:tcPr>
                </a:tc>
                <a:tc hMerge="1">
                  <a:txBody>
                    <a:bodyPr/>
                    <a:lstStyle/>
                    <a:p>
                      <a:endParaRPr lang="fr-FR"/>
                    </a:p>
                  </a:txBody>
                  <a:tcPr/>
                </a:tc>
                <a:tc>
                  <a:txBody>
                    <a:bodyPr/>
                    <a:lstStyle/>
                    <a:p>
                      <a:pPr algn="ctr" fontAlgn="b">
                        <a:spcBef>
                          <a:spcPts val="600"/>
                        </a:spcBef>
                        <a:spcAft>
                          <a:spcPts val="600"/>
                        </a:spcAft>
                      </a:pPr>
                      <a:endParaRPr lang="fr-FR" sz="1800" b="1" i="0" u="none" strike="noStrike" dirty="0">
                        <a:solidFill>
                          <a:schemeClr val="bg1"/>
                        </a:solidFill>
                        <a:effectLst/>
                        <a:latin typeface="+mn-lt"/>
                      </a:endParaRPr>
                    </a:p>
                  </a:txBody>
                  <a:tcPr marL="0" marR="0" marT="0" marB="0" anchor="ctr">
                    <a:solidFill>
                      <a:schemeClr val="bg1"/>
                    </a:solidFill>
                  </a:tcPr>
                </a:tc>
                <a:tc gridSpan="2">
                  <a:txBody>
                    <a:bodyPr/>
                    <a:lstStyle/>
                    <a:p>
                      <a:pPr algn="ctr" fontAlgn="ctr">
                        <a:spcBef>
                          <a:spcPts val="600"/>
                        </a:spcBef>
                        <a:spcAft>
                          <a:spcPts val="600"/>
                        </a:spcAft>
                      </a:pPr>
                      <a:r>
                        <a:rPr lang="en-GB" sz="1600" b="1" u="none" strike="noStrike" kern="0" dirty="0">
                          <a:solidFill>
                            <a:schemeClr val="bg1"/>
                          </a:solidFill>
                          <a:effectLst/>
                          <a:latin typeface="+mn-lt"/>
                        </a:rPr>
                        <a:t>Production </a:t>
                      </a:r>
                    </a:p>
                    <a:p>
                      <a:pPr algn="ctr" fontAlgn="ctr">
                        <a:spcBef>
                          <a:spcPts val="600"/>
                        </a:spcBef>
                        <a:spcAft>
                          <a:spcPts val="600"/>
                        </a:spcAft>
                      </a:pPr>
                      <a:r>
                        <a:rPr lang="en-GB" sz="1600" b="1" u="none" strike="noStrike" kern="0" dirty="0">
                          <a:solidFill>
                            <a:schemeClr val="bg1"/>
                          </a:solidFill>
                          <a:effectLst/>
                          <a:latin typeface="+mn-lt"/>
                        </a:rPr>
                        <a:t>(Or Brut)</a:t>
                      </a:r>
                      <a:endParaRPr lang="en-GB" sz="1600" b="1" i="0" u="none" strike="noStrike" dirty="0">
                        <a:solidFill>
                          <a:schemeClr val="bg1"/>
                        </a:solidFill>
                        <a:effectLst/>
                        <a:latin typeface="+mn-lt"/>
                      </a:endParaRPr>
                    </a:p>
                  </a:txBody>
                  <a:tcPr marL="0" marR="0" marT="0" marB="0" anchor="ctr">
                    <a:solidFill>
                      <a:schemeClr val="tx2">
                        <a:lumMod val="50000"/>
                      </a:schemeClr>
                    </a:solidFill>
                  </a:tcPr>
                </a:tc>
                <a:tc hMerge="1">
                  <a:txBody>
                    <a:bodyPr/>
                    <a:lstStyle/>
                    <a:p>
                      <a:endParaRPr lang="fr-FR"/>
                    </a:p>
                  </a:txBody>
                  <a:tcPr/>
                </a:tc>
                <a:tc gridSpan="2">
                  <a:txBody>
                    <a:bodyPr/>
                    <a:lstStyle/>
                    <a:p>
                      <a:pPr algn="ctr" fontAlgn="ctr">
                        <a:spcBef>
                          <a:spcPts val="600"/>
                        </a:spcBef>
                        <a:spcAft>
                          <a:spcPts val="600"/>
                        </a:spcAft>
                      </a:pPr>
                      <a:r>
                        <a:rPr lang="en-GB" sz="1600" b="1" u="none" strike="noStrike" kern="0" dirty="0">
                          <a:solidFill>
                            <a:schemeClr val="bg1"/>
                          </a:solidFill>
                          <a:effectLst/>
                          <a:latin typeface="+mn-lt"/>
                        </a:rPr>
                        <a:t>Exportation </a:t>
                      </a:r>
                    </a:p>
                    <a:p>
                      <a:pPr algn="ctr" fontAlgn="ctr">
                        <a:spcBef>
                          <a:spcPts val="600"/>
                        </a:spcBef>
                        <a:spcAft>
                          <a:spcPts val="600"/>
                        </a:spcAft>
                      </a:pPr>
                      <a:r>
                        <a:rPr lang="en-GB" sz="1600" b="1" u="none" strike="noStrike" kern="0" dirty="0">
                          <a:solidFill>
                            <a:schemeClr val="bg1"/>
                          </a:solidFill>
                          <a:effectLst/>
                          <a:latin typeface="+mn-lt"/>
                        </a:rPr>
                        <a:t>(Or </a:t>
                      </a:r>
                      <a:r>
                        <a:rPr lang="en-GB" sz="1600" b="1" u="none" strike="noStrike" kern="0" dirty="0" err="1">
                          <a:solidFill>
                            <a:schemeClr val="bg1"/>
                          </a:solidFill>
                          <a:effectLst/>
                          <a:latin typeface="+mn-lt"/>
                        </a:rPr>
                        <a:t>raffiné</a:t>
                      </a:r>
                      <a:r>
                        <a:rPr lang="en-GB" sz="1600" b="1" u="none" strike="noStrike" kern="0" dirty="0">
                          <a:solidFill>
                            <a:schemeClr val="bg1"/>
                          </a:solidFill>
                          <a:effectLst/>
                          <a:latin typeface="+mn-lt"/>
                        </a:rPr>
                        <a:t>)</a:t>
                      </a:r>
                      <a:endParaRPr lang="en-GB" sz="1600" b="1" i="0" u="none" strike="noStrike" dirty="0">
                        <a:solidFill>
                          <a:schemeClr val="bg1"/>
                        </a:solidFill>
                        <a:effectLst/>
                        <a:latin typeface="+mn-lt"/>
                      </a:endParaRPr>
                    </a:p>
                  </a:txBody>
                  <a:tcPr marL="0" marR="0" marT="0" marB="0" anchor="ctr">
                    <a:solidFill>
                      <a:schemeClr val="tx2">
                        <a:lumMod val="50000"/>
                      </a:schemeClr>
                    </a:solidFill>
                  </a:tcPr>
                </a:tc>
                <a:tc hMerge="1">
                  <a:txBody>
                    <a:bodyPr/>
                    <a:lstStyle/>
                    <a:p>
                      <a:endParaRPr lang="fr-FR"/>
                    </a:p>
                  </a:txBody>
                  <a:tcPr/>
                </a:tc>
                <a:extLst>
                  <a:ext uri="{0D108BD9-81ED-4DB2-BD59-A6C34878D82A}">
                    <a16:rowId xmlns:a16="http://schemas.microsoft.com/office/drawing/2014/main" val="10001"/>
                  </a:ext>
                </a:extLst>
              </a:tr>
              <a:tr h="391517">
                <a:tc vMerge="1">
                  <a:txBody>
                    <a:bodyPr/>
                    <a:lstStyle/>
                    <a:p>
                      <a:endParaRPr lang="fr-FR"/>
                    </a:p>
                  </a:txBody>
                  <a:tcPr/>
                </a:tc>
                <a:tc>
                  <a:txBody>
                    <a:bodyPr/>
                    <a:lstStyle/>
                    <a:p>
                      <a:pPr algn="ctr" fontAlgn="ctr">
                        <a:spcBef>
                          <a:spcPts val="600"/>
                        </a:spcBef>
                        <a:spcAft>
                          <a:spcPts val="600"/>
                        </a:spcAft>
                      </a:pPr>
                      <a:r>
                        <a:rPr lang="en-GB" sz="1200" b="1" u="none" strike="noStrike" kern="0" dirty="0">
                          <a:solidFill>
                            <a:schemeClr val="bg1"/>
                          </a:solidFill>
                          <a:effectLst/>
                          <a:latin typeface="+mn-lt"/>
                        </a:rPr>
                        <a:t>(Tonne)</a:t>
                      </a:r>
                      <a:endParaRPr lang="en-GB" sz="1200" b="1" i="0" u="none" strike="noStrike" dirty="0">
                        <a:solidFill>
                          <a:schemeClr val="bg1"/>
                        </a:solidFill>
                        <a:effectLst/>
                        <a:latin typeface="+mn-lt"/>
                      </a:endParaRPr>
                    </a:p>
                  </a:txBody>
                  <a:tcPr marL="0" marR="0" marT="0" marB="0" anchor="ctr">
                    <a:solidFill>
                      <a:schemeClr val="tx2">
                        <a:lumMod val="50000"/>
                      </a:schemeClr>
                    </a:solidFill>
                  </a:tcPr>
                </a:tc>
                <a:tc>
                  <a:txBody>
                    <a:bodyPr/>
                    <a:lstStyle/>
                    <a:p>
                      <a:pPr algn="ctr" fontAlgn="ctr">
                        <a:spcBef>
                          <a:spcPts val="600"/>
                        </a:spcBef>
                        <a:spcAft>
                          <a:spcPts val="600"/>
                        </a:spcAft>
                      </a:pPr>
                      <a:r>
                        <a:rPr lang="en-GB" sz="1200" b="1" u="none" strike="noStrike" kern="0" dirty="0">
                          <a:solidFill>
                            <a:schemeClr val="bg1"/>
                          </a:solidFill>
                          <a:effectLst/>
                          <a:latin typeface="+mn-lt"/>
                        </a:rPr>
                        <a:t>(Milliard FCFA)</a:t>
                      </a:r>
                      <a:endParaRPr lang="en-GB" sz="1200" b="1" i="0" u="none" strike="noStrike" dirty="0">
                        <a:solidFill>
                          <a:schemeClr val="bg1"/>
                        </a:solidFill>
                        <a:effectLst/>
                        <a:latin typeface="+mn-lt"/>
                      </a:endParaRPr>
                    </a:p>
                  </a:txBody>
                  <a:tcPr marL="0" marR="0" marT="0" marB="0" anchor="ctr">
                    <a:solidFill>
                      <a:schemeClr val="tx2">
                        <a:lumMod val="50000"/>
                      </a:schemeClr>
                    </a:solidFill>
                  </a:tcPr>
                </a:tc>
                <a:tc>
                  <a:txBody>
                    <a:bodyPr/>
                    <a:lstStyle/>
                    <a:p>
                      <a:pPr algn="ctr" fontAlgn="ctr">
                        <a:spcBef>
                          <a:spcPts val="600"/>
                        </a:spcBef>
                        <a:spcAft>
                          <a:spcPts val="600"/>
                        </a:spcAft>
                      </a:pPr>
                      <a:r>
                        <a:rPr lang="en-GB" sz="1200" b="1" u="none" strike="noStrike" kern="0" dirty="0">
                          <a:solidFill>
                            <a:schemeClr val="bg1"/>
                          </a:solidFill>
                          <a:effectLst/>
                          <a:latin typeface="+mn-lt"/>
                        </a:rPr>
                        <a:t>(Tonnes)</a:t>
                      </a:r>
                      <a:endParaRPr lang="en-GB" sz="1200" b="1" i="0" u="none" strike="noStrike" dirty="0">
                        <a:solidFill>
                          <a:schemeClr val="bg1"/>
                        </a:solidFill>
                        <a:effectLst/>
                        <a:latin typeface="+mn-lt"/>
                      </a:endParaRPr>
                    </a:p>
                  </a:txBody>
                  <a:tcPr marL="0" marR="0" marT="0" marB="0" anchor="ctr">
                    <a:solidFill>
                      <a:schemeClr val="tx2">
                        <a:lumMod val="50000"/>
                      </a:schemeClr>
                    </a:solidFill>
                  </a:tcPr>
                </a:tc>
                <a:tc>
                  <a:txBody>
                    <a:bodyPr/>
                    <a:lstStyle/>
                    <a:p>
                      <a:pPr algn="ctr" fontAlgn="ctr">
                        <a:spcBef>
                          <a:spcPts val="600"/>
                        </a:spcBef>
                        <a:spcAft>
                          <a:spcPts val="600"/>
                        </a:spcAft>
                      </a:pPr>
                      <a:r>
                        <a:rPr lang="en-GB" sz="1200" b="1" u="none" strike="noStrike" kern="0" dirty="0">
                          <a:solidFill>
                            <a:schemeClr val="bg1"/>
                          </a:solidFill>
                          <a:effectLst/>
                          <a:latin typeface="+mn-lt"/>
                        </a:rPr>
                        <a:t>(Milliard)</a:t>
                      </a:r>
                      <a:endParaRPr lang="en-GB" sz="1200" b="1" i="0" u="none" strike="noStrike" dirty="0">
                        <a:solidFill>
                          <a:schemeClr val="bg1"/>
                        </a:solidFill>
                        <a:effectLst/>
                        <a:latin typeface="+mn-lt"/>
                      </a:endParaRPr>
                    </a:p>
                  </a:txBody>
                  <a:tcPr marL="0" marR="0" marT="0" marB="0" anchor="ctr">
                    <a:solidFill>
                      <a:schemeClr val="tx2">
                        <a:lumMod val="50000"/>
                      </a:schemeClr>
                    </a:solidFill>
                  </a:tcPr>
                </a:tc>
                <a:tc>
                  <a:txBody>
                    <a:bodyPr/>
                    <a:lstStyle/>
                    <a:p>
                      <a:pPr algn="ctr" fontAlgn="b">
                        <a:spcBef>
                          <a:spcPts val="600"/>
                        </a:spcBef>
                        <a:spcAft>
                          <a:spcPts val="600"/>
                        </a:spcAft>
                      </a:pPr>
                      <a:endParaRPr lang="fr-FR" sz="1200" b="1" i="0" u="none" strike="noStrike" dirty="0">
                        <a:solidFill>
                          <a:schemeClr val="bg1"/>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200" b="1" u="none" strike="noStrike" kern="0" dirty="0">
                          <a:solidFill>
                            <a:schemeClr val="bg1"/>
                          </a:solidFill>
                          <a:effectLst/>
                          <a:latin typeface="+mn-lt"/>
                        </a:rPr>
                        <a:t>(Tonnes)</a:t>
                      </a:r>
                      <a:endParaRPr lang="en-GB" sz="1200" b="1" i="0" u="none" strike="noStrike" dirty="0">
                        <a:solidFill>
                          <a:schemeClr val="bg1"/>
                        </a:solidFill>
                        <a:effectLst/>
                        <a:latin typeface="+mn-lt"/>
                      </a:endParaRPr>
                    </a:p>
                  </a:txBody>
                  <a:tcPr marL="0" marR="0" marT="0" marB="0" anchor="ctr">
                    <a:solidFill>
                      <a:schemeClr val="tx2">
                        <a:lumMod val="50000"/>
                      </a:schemeClr>
                    </a:solidFill>
                  </a:tcPr>
                </a:tc>
                <a:tc>
                  <a:txBody>
                    <a:bodyPr/>
                    <a:lstStyle/>
                    <a:p>
                      <a:pPr algn="ctr" fontAlgn="ctr">
                        <a:spcBef>
                          <a:spcPts val="600"/>
                        </a:spcBef>
                        <a:spcAft>
                          <a:spcPts val="600"/>
                        </a:spcAft>
                      </a:pPr>
                      <a:r>
                        <a:rPr lang="en-GB" sz="1200" b="1" u="none" strike="noStrike" kern="0" dirty="0">
                          <a:solidFill>
                            <a:schemeClr val="bg1"/>
                          </a:solidFill>
                          <a:effectLst/>
                          <a:latin typeface="+mn-lt"/>
                        </a:rPr>
                        <a:t>(Milliard FCFA)</a:t>
                      </a:r>
                      <a:endParaRPr lang="en-GB" sz="1200" b="1" i="0" u="none" strike="noStrike" dirty="0">
                        <a:solidFill>
                          <a:schemeClr val="bg1"/>
                        </a:solidFill>
                        <a:effectLst/>
                        <a:latin typeface="+mn-lt"/>
                      </a:endParaRPr>
                    </a:p>
                  </a:txBody>
                  <a:tcPr marL="0" marR="0" marT="0" marB="0" anchor="ctr">
                    <a:solidFill>
                      <a:schemeClr val="tx2">
                        <a:lumMod val="50000"/>
                      </a:schemeClr>
                    </a:solidFill>
                  </a:tcPr>
                </a:tc>
                <a:tc>
                  <a:txBody>
                    <a:bodyPr/>
                    <a:lstStyle/>
                    <a:p>
                      <a:pPr algn="ctr" fontAlgn="ctr">
                        <a:spcBef>
                          <a:spcPts val="600"/>
                        </a:spcBef>
                        <a:spcAft>
                          <a:spcPts val="600"/>
                        </a:spcAft>
                      </a:pPr>
                      <a:r>
                        <a:rPr lang="en-GB" sz="1200" b="1" u="none" strike="noStrike" kern="0" dirty="0">
                          <a:solidFill>
                            <a:schemeClr val="bg1"/>
                          </a:solidFill>
                          <a:effectLst/>
                          <a:latin typeface="+mn-lt"/>
                        </a:rPr>
                        <a:t>(Tonne</a:t>
                      </a:r>
                      <a:endParaRPr lang="en-GB" sz="1200" b="1" i="0" u="none" strike="noStrike" dirty="0">
                        <a:solidFill>
                          <a:schemeClr val="bg1"/>
                        </a:solidFill>
                        <a:effectLst/>
                        <a:latin typeface="+mn-lt"/>
                      </a:endParaRPr>
                    </a:p>
                  </a:txBody>
                  <a:tcPr marL="0" marR="0" marT="0" marB="0" anchor="ctr">
                    <a:solidFill>
                      <a:schemeClr val="tx2">
                        <a:lumMod val="50000"/>
                      </a:schemeClr>
                    </a:solidFill>
                  </a:tcPr>
                </a:tc>
                <a:tc>
                  <a:txBody>
                    <a:bodyPr/>
                    <a:lstStyle/>
                    <a:p>
                      <a:pPr algn="ctr" fontAlgn="ctr">
                        <a:spcBef>
                          <a:spcPts val="600"/>
                        </a:spcBef>
                        <a:spcAft>
                          <a:spcPts val="600"/>
                        </a:spcAft>
                      </a:pPr>
                      <a:r>
                        <a:rPr lang="en-GB" sz="1200" b="1" u="none" strike="noStrike" kern="0" dirty="0">
                          <a:solidFill>
                            <a:schemeClr val="bg1"/>
                          </a:solidFill>
                          <a:effectLst/>
                          <a:latin typeface="+mn-lt"/>
                        </a:rPr>
                        <a:t>(Milliard) </a:t>
                      </a:r>
                      <a:endParaRPr lang="en-GB" sz="1200" b="1" i="0" u="none" strike="noStrike" dirty="0">
                        <a:solidFill>
                          <a:schemeClr val="bg1"/>
                        </a:solidFill>
                        <a:effectLst/>
                        <a:latin typeface="+mn-lt"/>
                      </a:endParaRPr>
                    </a:p>
                  </a:txBody>
                  <a:tcPr marL="0" marR="0" marT="0" marB="0" anchor="ctr">
                    <a:solidFill>
                      <a:schemeClr val="tx2">
                        <a:lumMod val="50000"/>
                      </a:schemeClr>
                    </a:solidFill>
                  </a:tcPr>
                </a:tc>
                <a:extLst>
                  <a:ext uri="{0D108BD9-81ED-4DB2-BD59-A6C34878D82A}">
                    <a16:rowId xmlns:a16="http://schemas.microsoft.com/office/drawing/2014/main" val="10002"/>
                  </a:ext>
                </a:extLst>
              </a:tr>
              <a:tr h="587276">
                <a:tc>
                  <a:txBody>
                    <a:bodyPr/>
                    <a:lstStyle/>
                    <a:p>
                      <a:pPr algn="just" fontAlgn="ctr"/>
                      <a:r>
                        <a:rPr lang="fr-FR" sz="1800" b="1" u="none" strike="noStrike" kern="0" dirty="0">
                          <a:solidFill>
                            <a:srgbClr val="000000"/>
                          </a:solidFill>
                          <a:effectLst/>
                          <a:latin typeface="+mn-lt"/>
                        </a:rPr>
                        <a:t>Sociétés retenues dans le périmètre</a:t>
                      </a:r>
                      <a:endParaRPr lang="fr-FR"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60,9</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1462,9</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56,2</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1349,6</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b">
                        <a:spcBef>
                          <a:spcPts val="600"/>
                        </a:spcBef>
                        <a:spcAft>
                          <a:spcPts val="600"/>
                        </a:spcAft>
                      </a:pPr>
                      <a:endParaRPr lang="fr-FR"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kern="0">
                          <a:solidFill>
                            <a:srgbClr val="000000"/>
                          </a:solidFill>
                          <a:effectLst/>
                          <a:latin typeface="+mn-lt"/>
                        </a:rPr>
                        <a:t>49,6</a:t>
                      </a:r>
                      <a:endParaRPr lang="en-GB" sz="1800" b="1" i="0" u="none" strike="noStrike">
                        <a:solidFill>
                          <a:srgbClr val="000000"/>
                        </a:solidFill>
                        <a:effectLst/>
                        <a:latin typeface="+mn-lt"/>
                      </a:endParaRPr>
                    </a:p>
                  </a:txBody>
                  <a:tcPr marL="0" marR="0" marT="0" marB="0" anchor="ctr">
                    <a:solidFill>
                      <a:schemeClr val="bg1"/>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1204,0</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46,8</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1136,6</a:t>
                      </a:r>
                      <a:endParaRPr lang="en-GB" sz="1800" b="1" i="0" u="none" strike="noStrike" dirty="0">
                        <a:solidFill>
                          <a:srgbClr val="000000"/>
                        </a:solidFill>
                        <a:effectLst/>
                        <a:latin typeface="+mn-lt"/>
                      </a:endParaRPr>
                    </a:p>
                  </a:txBody>
                  <a:tcPr marL="0" marR="0" marT="0" marB="0" anchor="ctr">
                    <a:solidFill>
                      <a:schemeClr val="bg1"/>
                    </a:solidFill>
                  </a:tcPr>
                </a:tc>
                <a:extLst>
                  <a:ext uri="{0D108BD9-81ED-4DB2-BD59-A6C34878D82A}">
                    <a16:rowId xmlns:a16="http://schemas.microsoft.com/office/drawing/2014/main" val="10003"/>
                  </a:ext>
                </a:extLst>
              </a:tr>
              <a:tr h="587276">
                <a:tc>
                  <a:txBody>
                    <a:bodyPr/>
                    <a:lstStyle/>
                    <a:p>
                      <a:pPr algn="just" fontAlgn="ctr"/>
                      <a:r>
                        <a:rPr lang="en-GB" sz="1800" b="1" u="none" strike="noStrike" kern="0" dirty="0">
                          <a:solidFill>
                            <a:srgbClr val="000000"/>
                          </a:solidFill>
                          <a:effectLst/>
                          <a:latin typeface="+mn-lt"/>
                        </a:rPr>
                        <a:t>Autres </a:t>
                      </a:r>
                      <a:r>
                        <a:rPr lang="en-GB" sz="1800" b="1" u="none" strike="noStrike" kern="0" dirty="0" err="1">
                          <a:solidFill>
                            <a:srgbClr val="000000"/>
                          </a:solidFill>
                          <a:effectLst/>
                          <a:latin typeface="+mn-lt"/>
                        </a:rPr>
                        <a:t>sociétés</a:t>
                      </a:r>
                      <a:r>
                        <a:rPr lang="en-GB" sz="1800" b="1" u="none" strike="noStrike" kern="0" dirty="0">
                          <a:solidFill>
                            <a:srgbClr val="000000"/>
                          </a:solidFill>
                          <a:effectLst/>
                          <a:latin typeface="+mn-lt"/>
                        </a:rPr>
                        <a:t> non </a:t>
                      </a:r>
                      <a:r>
                        <a:rPr lang="en-GB" sz="1800" b="1" u="none" strike="noStrike" kern="0" dirty="0" err="1">
                          <a:solidFill>
                            <a:srgbClr val="000000"/>
                          </a:solidFill>
                          <a:effectLst/>
                          <a:latin typeface="+mn-lt"/>
                        </a:rPr>
                        <a:t>retenues</a:t>
                      </a:r>
                      <a:endParaRPr lang="en-GB" sz="1800" b="1" i="0" u="none" strike="noStrike" dirty="0">
                        <a:solidFill>
                          <a:srgbClr val="000000"/>
                        </a:solidFill>
                        <a:effectLst/>
                        <a:latin typeface="+mn-lt"/>
                      </a:endParaRPr>
                    </a:p>
                  </a:txBody>
                  <a:tcPr marL="0" marR="0" marT="0" marB="0" anchor="ctr">
                    <a:solidFill>
                      <a:srgbClr val="F6A1A8"/>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0,0</a:t>
                      </a:r>
                      <a:endParaRPr lang="en-GB" sz="1800" b="1" i="0" u="none" strike="noStrike" dirty="0">
                        <a:solidFill>
                          <a:srgbClr val="000000"/>
                        </a:solidFill>
                        <a:effectLst/>
                        <a:latin typeface="+mn-lt"/>
                      </a:endParaRPr>
                    </a:p>
                  </a:txBody>
                  <a:tcPr marL="0" marR="0" marT="0" marB="0" anchor="ctr">
                    <a:solidFill>
                      <a:srgbClr val="F6A1A8"/>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0,0</a:t>
                      </a:r>
                      <a:endParaRPr lang="en-GB" sz="1800" b="1" i="0" u="none" strike="noStrike" dirty="0">
                        <a:solidFill>
                          <a:srgbClr val="000000"/>
                        </a:solidFill>
                        <a:effectLst/>
                        <a:latin typeface="+mn-lt"/>
                      </a:endParaRPr>
                    </a:p>
                  </a:txBody>
                  <a:tcPr marL="0" marR="0" marT="0" marB="0" anchor="ctr">
                    <a:solidFill>
                      <a:srgbClr val="F6A1A8"/>
                    </a:solidFill>
                  </a:tcPr>
                </a:tc>
                <a:tc>
                  <a:txBody>
                    <a:bodyPr/>
                    <a:lstStyle/>
                    <a:p>
                      <a:pPr algn="ctr" fontAlgn="ctr">
                        <a:spcBef>
                          <a:spcPts val="600"/>
                        </a:spcBef>
                        <a:spcAft>
                          <a:spcPts val="600"/>
                        </a:spcAft>
                      </a:pPr>
                      <a:r>
                        <a:rPr lang="en-GB" sz="1800" b="1" u="none" strike="noStrike" kern="0">
                          <a:solidFill>
                            <a:srgbClr val="000000"/>
                          </a:solidFill>
                          <a:effectLst/>
                          <a:latin typeface="+mn-lt"/>
                        </a:rPr>
                        <a:t>-</a:t>
                      </a:r>
                      <a:endParaRPr lang="en-GB" sz="1800" b="1" i="0" u="none" strike="noStrike">
                        <a:solidFill>
                          <a:srgbClr val="000000"/>
                        </a:solidFill>
                        <a:effectLst/>
                        <a:latin typeface="+mn-lt"/>
                      </a:endParaRPr>
                    </a:p>
                  </a:txBody>
                  <a:tcPr marL="0" marR="0" marT="0" marB="0" anchor="ctr">
                    <a:solidFill>
                      <a:srgbClr val="F6A1A8"/>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a:t>
                      </a:r>
                      <a:endParaRPr lang="en-GB" sz="1800" b="1" i="0" u="none" strike="noStrike" dirty="0">
                        <a:solidFill>
                          <a:srgbClr val="000000"/>
                        </a:solidFill>
                        <a:effectLst/>
                        <a:latin typeface="+mn-lt"/>
                      </a:endParaRPr>
                    </a:p>
                  </a:txBody>
                  <a:tcPr marL="0" marR="0" marT="0" marB="0" anchor="ctr">
                    <a:solidFill>
                      <a:srgbClr val="F6A1A8"/>
                    </a:solidFill>
                  </a:tcPr>
                </a:tc>
                <a:tc>
                  <a:txBody>
                    <a:bodyPr/>
                    <a:lstStyle/>
                    <a:p>
                      <a:pPr algn="ctr" fontAlgn="b">
                        <a:spcBef>
                          <a:spcPts val="600"/>
                        </a:spcBef>
                        <a:spcAft>
                          <a:spcPts val="600"/>
                        </a:spcAft>
                      </a:pPr>
                      <a:endParaRPr lang="fr-FR"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0,0</a:t>
                      </a:r>
                      <a:endParaRPr lang="en-GB" sz="1800" b="1" i="0" u="none" strike="noStrike" dirty="0">
                        <a:solidFill>
                          <a:srgbClr val="000000"/>
                        </a:solidFill>
                        <a:effectLst/>
                        <a:latin typeface="+mn-lt"/>
                      </a:endParaRPr>
                    </a:p>
                  </a:txBody>
                  <a:tcPr marL="0" marR="0" marT="0" marB="0" anchor="ctr">
                    <a:solidFill>
                      <a:srgbClr val="F6A1A8"/>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0,0</a:t>
                      </a:r>
                      <a:endParaRPr lang="en-GB" sz="1800" b="1" i="0" u="none" strike="noStrike" dirty="0">
                        <a:solidFill>
                          <a:srgbClr val="000000"/>
                        </a:solidFill>
                        <a:effectLst/>
                        <a:latin typeface="+mn-lt"/>
                      </a:endParaRPr>
                    </a:p>
                  </a:txBody>
                  <a:tcPr marL="0" marR="0" marT="0" marB="0" anchor="ctr">
                    <a:solidFill>
                      <a:srgbClr val="F6A1A8"/>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0,0</a:t>
                      </a:r>
                      <a:endParaRPr lang="en-GB" sz="1800" b="1" i="0" u="none" strike="noStrike" dirty="0">
                        <a:solidFill>
                          <a:srgbClr val="000000"/>
                        </a:solidFill>
                        <a:effectLst/>
                        <a:latin typeface="+mn-lt"/>
                      </a:endParaRPr>
                    </a:p>
                  </a:txBody>
                  <a:tcPr marL="0" marR="0" marT="0" marB="0" anchor="ctr">
                    <a:solidFill>
                      <a:srgbClr val="F6A1A8"/>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0,5</a:t>
                      </a:r>
                      <a:endParaRPr lang="en-GB" sz="1800" b="1" i="0" u="none" strike="noStrike" dirty="0">
                        <a:solidFill>
                          <a:srgbClr val="000000"/>
                        </a:solidFill>
                        <a:effectLst/>
                        <a:latin typeface="+mn-lt"/>
                      </a:endParaRPr>
                    </a:p>
                  </a:txBody>
                  <a:tcPr marL="0" marR="0" marT="0" marB="0" anchor="ctr">
                    <a:solidFill>
                      <a:srgbClr val="F6A1A8"/>
                    </a:solidFill>
                  </a:tcPr>
                </a:tc>
                <a:extLst>
                  <a:ext uri="{0D108BD9-81ED-4DB2-BD59-A6C34878D82A}">
                    <a16:rowId xmlns:a16="http://schemas.microsoft.com/office/drawing/2014/main" val="10004"/>
                  </a:ext>
                </a:extLst>
              </a:tr>
              <a:tr h="293638">
                <a:tc>
                  <a:txBody>
                    <a:bodyPr/>
                    <a:lstStyle/>
                    <a:p>
                      <a:pPr algn="just" fontAlgn="ctr"/>
                      <a:r>
                        <a:rPr lang="en-GB" sz="1800" b="1" u="none" strike="noStrike" kern="0" dirty="0" err="1">
                          <a:solidFill>
                            <a:srgbClr val="000000"/>
                          </a:solidFill>
                          <a:effectLst/>
                          <a:latin typeface="+mn-lt"/>
                        </a:rPr>
                        <a:t>Secteur</a:t>
                      </a:r>
                      <a:r>
                        <a:rPr lang="en-GB" sz="1800" b="1" u="none" strike="noStrike" kern="0" dirty="0">
                          <a:solidFill>
                            <a:srgbClr val="000000"/>
                          </a:solidFill>
                          <a:effectLst/>
                          <a:latin typeface="+mn-lt"/>
                        </a:rPr>
                        <a:t> artisanal</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6,0</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144,1</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3,5</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84,4</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b">
                        <a:spcBef>
                          <a:spcPts val="600"/>
                        </a:spcBef>
                        <a:spcAft>
                          <a:spcPts val="600"/>
                        </a:spcAft>
                      </a:pPr>
                      <a:endParaRPr lang="fr-FR"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6,0</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138,4</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kern="0" dirty="0">
                          <a:solidFill>
                            <a:srgbClr val="000000"/>
                          </a:solidFill>
                          <a:effectLst/>
                          <a:latin typeface="+mn-lt"/>
                        </a:rPr>
                        <a:t>7,9</a:t>
                      </a:r>
                      <a:endParaRPr lang="en-GB" sz="1800" b="1" i="0" u="none" strike="noStrike" dirty="0">
                        <a:solidFill>
                          <a:srgbClr val="000000"/>
                        </a:solidFill>
                        <a:effectLst/>
                        <a:latin typeface="+mn-lt"/>
                      </a:endParaRPr>
                    </a:p>
                  </a:txBody>
                  <a:tcPr marL="0" marR="0" marT="0" marB="0" anchor="ctr">
                    <a:solidFill>
                      <a:schemeClr val="bg1"/>
                    </a:solidFill>
                  </a:tcPr>
                </a:tc>
                <a:tc>
                  <a:txBody>
                    <a:bodyPr/>
                    <a:lstStyle/>
                    <a:p>
                      <a:pPr algn="r" fontAlgn="ctr">
                        <a:spcBef>
                          <a:spcPts val="600"/>
                        </a:spcBef>
                        <a:spcAft>
                          <a:spcPts val="600"/>
                        </a:spcAft>
                      </a:pPr>
                      <a:r>
                        <a:rPr lang="en-GB" sz="1800" b="1" u="none" strike="noStrike" kern="0" dirty="0">
                          <a:solidFill>
                            <a:srgbClr val="000000"/>
                          </a:solidFill>
                          <a:effectLst/>
                          <a:latin typeface="+mn-lt"/>
                        </a:rPr>
                        <a:t>182,2</a:t>
                      </a:r>
                      <a:endParaRPr lang="en-GB" sz="1800" b="1" i="0" u="none" strike="noStrike" dirty="0">
                        <a:solidFill>
                          <a:srgbClr val="000000"/>
                        </a:solidFill>
                        <a:effectLst/>
                        <a:latin typeface="+mn-lt"/>
                      </a:endParaRPr>
                    </a:p>
                  </a:txBody>
                  <a:tcPr marL="0" marR="0" marT="0" marB="0" anchor="ctr">
                    <a:solidFill>
                      <a:schemeClr val="bg1"/>
                    </a:solidFill>
                  </a:tcPr>
                </a:tc>
                <a:extLst>
                  <a:ext uri="{0D108BD9-81ED-4DB2-BD59-A6C34878D82A}">
                    <a16:rowId xmlns:a16="http://schemas.microsoft.com/office/drawing/2014/main" val="10005"/>
                  </a:ext>
                </a:extLst>
              </a:tr>
              <a:tr h="293638">
                <a:tc>
                  <a:txBody>
                    <a:bodyPr/>
                    <a:lstStyle/>
                    <a:p>
                      <a:pPr algn="just" fontAlgn="ctr"/>
                      <a:r>
                        <a:rPr lang="en-GB" sz="1800" b="1" u="none" strike="noStrike" kern="0" dirty="0">
                          <a:solidFill>
                            <a:schemeClr val="tx1"/>
                          </a:solidFill>
                          <a:effectLst/>
                          <a:latin typeface="+mn-lt"/>
                        </a:rPr>
                        <a:t> Total </a:t>
                      </a:r>
                      <a:endParaRPr lang="en-GB" sz="1800" b="1" i="0" u="none" strike="noStrike" dirty="0">
                        <a:solidFill>
                          <a:schemeClr val="tx1"/>
                        </a:solidFill>
                        <a:effectLst/>
                        <a:latin typeface="+mn-lt"/>
                      </a:endParaRPr>
                    </a:p>
                  </a:txBody>
                  <a:tcPr marL="0" marR="0" marT="0" marB="0" anchor="ctr">
                    <a:solidFill>
                      <a:schemeClr val="bg1">
                        <a:lumMod val="50000"/>
                      </a:schemeClr>
                    </a:solidFill>
                  </a:tcPr>
                </a:tc>
                <a:tc>
                  <a:txBody>
                    <a:bodyPr/>
                    <a:lstStyle/>
                    <a:p>
                      <a:pPr algn="ctr" fontAlgn="ctr">
                        <a:spcBef>
                          <a:spcPts val="600"/>
                        </a:spcBef>
                        <a:spcAft>
                          <a:spcPts val="600"/>
                        </a:spcAft>
                      </a:pPr>
                      <a:r>
                        <a:rPr lang="en-GB" sz="1800" b="1" u="none" strike="noStrike" kern="0" dirty="0">
                          <a:solidFill>
                            <a:schemeClr val="tx1"/>
                          </a:solidFill>
                          <a:effectLst/>
                          <a:latin typeface="+mn-lt"/>
                        </a:rPr>
                        <a:t>66,9</a:t>
                      </a:r>
                      <a:endParaRPr lang="en-GB" sz="1800" b="1" i="0" u="none" strike="noStrike" dirty="0">
                        <a:solidFill>
                          <a:schemeClr val="tx1"/>
                        </a:solidFill>
                        <a:effectLst/>
                        <a:latin typeface="+mn-lt"/>
                      </a:endParaRPr>
                    </a:p>
                  </a:txBody>
                  <a:tcPr marL="0" marR="0" marT="0" marB="0" anchor="ctr">
                    <a:solidFill>
                      <a:schemeClr val="bg1">
                        <a:lumMod val="50000"/>
                      </a:schemeClr>
                    </a:solidFill>
                  </a:tcPr>
                </a:tc>
                <a:tc>
                  <a:txBody>
                    <a:bodyPr/>
                    <a:lstStyle/>
                    <a:p>
                      <a:pPr algn="r" fontAlgn="ctr">
                        <a:spcBef>
                          <a:spcPts val="600"/>
                        </a:spcBef>
                        <a:spcAft>
                          <a:spcPts val="600"/>
                        </a:spcAft>
                      </a:pPr>
                      <a:r>
                        <a:rPr lang="en-GB" sz="1800" b="1" u="none" strike="noStrike" kern="0" dirty="0">
                          <a:solidFill>
                            <a:schemeClr val="tx1"/>
                          </a:solidFill>
                          <a:effectLst/>
                          <a:latin typeface="+mn-lt"/>
                        </a:rPr>
                        <a:t>1607,0</a:t>
                      </a:r>
                      <a:endParaRPr lang="en-GB" sz="1800" b="1" i="0" u="none" strike="noStrike" dirty="0">
                        <a:solidFill>
                          <a:schemeClr val="tx1"/>
                        </a:solidFill>
                        <a:effectLst/>
                        <a:latin typeface="+mn-lt"/>
                      </a:endParaRPr>
                    </a:p>
                  </a:txBody>
                  <a:tcPr marL="0" marR="0" marT="0" marB="0" anchor="ctr">
                    <a:solidFill>
                      <a:schemeClr val="bg1">
                        <a:lumMod val="50000"/>
                      </a:schemeClr>
                    </a:solidFill>
                  </a:tcPr>
                </a:tc>
                <a:tc>
                  <a:txBody>
                    <a:bodyPr/>
                    <a:lstStyle/>
                    <a:p>
                      <a:pPr algn="ctr" fontAlgn="ctr">
                        <a:spcBef>
                          <a:spcPts val="600"/>
                        </a:spcBef>
                        <a:spcAft>
                          <a:spcPts val="600"/>
                        </a:spcAft>
                      </a:pPr>
                      <a:r>
                        <a:rPr lang="en-GB" sz="1800" b="1" u="none" strike="noStrike" kern="0" dirty="0">
                          <a:solidFill>
                            <a:schemeClr val="tx1"/>
                          </a:solidFill>
                          <a:effectLst/>
                          <a:latin typeface="+mn-lt"/>
                        </a:rPr>
                        <a:t>59,7</a:t>
                      </a:r>
                      <a:endParaRPr lang="en-GB" sz="1800" b="1" i="0" u="none" strike="noStrike" dirty="0">
                        <a:solidFill>
                          <a:schemeClr val="tx1"/>
                        </a:solidFill>
                        <a:effectLst/>
                        <a:latin typeface="+mn-lt"/>
                      </a:endParaRPr>
                    </a:p>
                  </a:txBody>
                  <a:tcPr marL="0" marR="0" marT="0" marB="0" anchor="ctr">
                    <a:solidFill>
                      <a:schemeClr val="bg1">
                        <a:lumMod val="50000"/>
                      </a:schemeClr>
                    </a:solidFill>
                  </a:tcPr>
                </a:tc>
                <a:tc>
                  <a:txBody>
                    <a:bodyPr/>
                    <a:lstStyle/>
                    <a:p>
                      <a:pPr algn="r" fontAlgn="ctr">
                        <a:spcBef>
                          <a:spcPts val="600"/>
                        </a:spcBef>
                        <a:spcAft>
                          <a:spcPts val="600"/>
                        </a:spcAft>
                      </a:pPr>
                      <a:r>
                        <a:rPr lang="en-GB" sz="1800" b="1" u="none" strike="noStrike" kern="0" dirty="0">
                          <a:solidFill>
                            <a:schemeClr val="tx1"/>
                          </a:solidFill>
                          <a:effectLst/>
                          <a:latin typeface="+mn-lt"/>
                        </a:rPr>
                        <a:t>1434,0</a:t>
                      </a:r>
                      <a:endParaRPr lang="en-GB" sz="1800" b="1" i="0" u="none" strike="noStrike" dirty="0">
                        <a:solidFill>
                          <a:schemeClr val="tx1"/>
                        </a:solidFill>
                        <a:effectLst/>
                        <a:latin typeface="+mn-lt"/>
                      </a:endParaRPr>
                    </a:p>
                  </a:txBody>
                  <a:tcPr marL="0" marR="0" marT="0" marB="0" anchor="ctr">
                    <a:solidFill>
                      <a:schemeClr val="bg1">
                        <a:lumMod val="50000"/>
                      </a:schemeClr>
                    </a:solidFill>
                  </a:tcPr>
                </a:tc>
                <a:tc>
                  <a:txBody>
                    <a:bodyPr/>
                    <a:lstStyle/>
                    <a:p>
                      <a:pPr algn="ctr" fontAlgn="b">
                        <a:spcBef>
                          <a:spcPts val="600"/>
                        </a:spcBef>
                        <a:spcAft>
                          <a:spcPts val="600"/>
                        </a:spcAft>
                      </a:pPr>
                      <a:endParaRPr lang="fr-FR" sz="1800" b="1" i="0" u="none" strike="noStrike" dirty="0">
                        <a:solidFill>
                          <a:schemeClr val="tx1"/>
                        </a:solidFill>
                        <a:effectLst/>
                        <a:latin typeface="+mn-lt"/>
                      </a:endParaRPr>
                    </a:p>
                  </a:txBody>
                  <a:tcPr marL="0" marR="0" marT="0" marB="0" anchor="ctr">
                    <a:solidFill>
                      <a:schemeClr val="bg1"/>
                    </a:solidFill>
                  </a:tcPr>
                </a:tc>
                <a:tc>
                  <a:txBody>
                    <a:bodyPr/>
                    <a:lstStyle/>
                    <a:p>
                      <a:pPr algn="ctr" fontAlgn="ctr">
                        <a:spcBef>
                          <a:spcPts val="600"/>
                        </a:spcBef>
                        <a:spcAft>
                          <a:spcPts val="600"/>
                        </a:spcAft>
                      </a:pPr>
                      <a:r>
                        <a:rPr lang="en-GB" sz="1800" b="1" u="none" strike="noStrike" dirty="0">
                          <a:solidFill>
                            <a:schemeClr val="tx1"/>
                          </a:solidFill>
                          <a:effectLst/>
                          <a:latin typeface="+mn-lt"/>
                        </a:rPr>
                        <a:t>55,6</a:t>
                      </a:r>
                      <a:endParaRPr lang="en-GB" sz="1800" b="1" i="0" u="none" strike="noStrike" dirty="0">
                        <a:solidFill>
                          <a:schemeClr val="tx1"/>
                        </a:solidFill>
                        <a:effectLst/>
                        <a:latin typeface="+mn-lt"/>
                      </a:endParaRPr>
                    </a:p>
                  </a:txBody>
                  <a:tcPr marL="0" marR="0" marT="0" marB="0" anchor="ctr">
                    <a:solidFill>
                      <a:schemeClr val="bg1">
                        <a:lumMod val="50000"/>
                      </a:schemeClr>
                    </a:solidFill>
                  </a:tcPr>
                </a:tc>
                <a:tc>
                  <a:txBody>
                    <a:bodyPr/>
                    <a:lstStyle/>
                    <a:p>
                      <a:pPr algn="r" fontAlgn="ctr">
                        <a:spcBef>
                          <a:spcPts val="600"/>
                        </a:spcBef>
                        <a:spcAft>
                          <a:spcPts val="600"/>
                        </a:spcAft>
                      </a:pPr>
                      <a:r>
                        <a:rPr lang="en-GB" sz="1800" b="1" u="none" strike="noStrike" dirty="0">
                          <a:solidFill>
                            <a:schemeClr val="tx1"/>
                          </a:solidFill>
                          <a:effectLst/>
                          <a:latin typeface="+mn-lt"/>
                        </a:rPr>
                        <a:t>1342,5</a:t>
                      </a:r>
                      <a:endParaRPr lang="en-GB" sz="1800" b="1" i="0" u="none" strike="noStrike" dirty="0">
                        <a:solidFill>
                          <a:schemeClr val="tx1"/>
                        </a:solidFill>
                        <a:effectLst/>
                        <a:latin typeface="+mn-lt"/>
                      </a:endParaRPr>
                    </a:p>
                  </a:txBody>
                  <a:tcPr marL="0" marR="0" marT="0" marB="0" anchor="ctr">
                    <a:solidFill>
                      <a:schemeClr val="bg1">
                        <a:lumMod val="50000"/>
                      </a:schemeClr>
                    </a:solidFill>
                  </a:tcPr>
                </a:tc>
                <a:tc>
                  <a:txBody>
                    <a:bodyPr/>
                    <a:lstStyle/>
                    <a:p>
                      <a:pPr algn="ctr" fontAlgn="ctr">
                        <a:spcBef>
                          <a:spcPts val="600"/>
                        </a:spcBef>
                        <a:spcAft>
                          <a:spcPts val="600"/>
                        </a:spcAft>
                      </a:pPr>
                      <a:r>
                        <a:rPr lang="en-GB" sz="1800" b="1" u="none" strike="noStrike" dirty="0">
                          <a:solidFill>
                            <a:schemeClr val="tx1"/>
                          </a:solidFill>
                          <a:effectLst/>
                          <a:latin typeface="+mn-lt"/>
                        </a:rPr>
                        <a:t>54,8</a:t>
                      </a:r>
                      <a:endParaRPr lang="en-GB" sz="1800" b="1" i="0" u="none" strike="noStrike" dirty="0">
                        <a:solidFill>
                          <a:schemeClr val="tx1"/>
                        </a:solidFill>
                        <a:effectLst/>
                        <a:latin typeface="+mn-lt"/>
                      </a:endParaRPr>
                    </a:p>
                  </a:txBody>
                  <a:tcPr marL="0" marR="0" marT="0" marB="0" anchor="ctr">
                    <a:solidFill>
                      <a:schemeClr val="bg1">
                        <a:lumMod val="50000"/>
                      </a:schemeClr>
                    </a:solidFill>
                  </a:tcPr>
                </a:tc>
                <a:tc>
                  <a:txBody>
                    <a:bodyPr/>
                    <a:lstStyle/>
                    <a:p>
                      <a:pPr algn="r" fontAlgn="ctr">
                        <a:spcBef>
                          <a:spcPts val="600"/>
                        </a:spcBef>
                        <a:spcAft>
                          <a:spcPts val="600"/>
                        </a:spcAft>
                      </a:pPr>
                      <a:r>
                        <a:rPr lang="en-GB" sz="1800" b="1" u="none" strike="noStrike" dirty="0">
                          <a:solidFill>
                            <a:schemeClr val="tx1"/>
                          </a:solidFill>
                          <a:effectLst/>
                          <a:latin typeface="+mn-lt"/>
                        </a:rPr>
                        <a:t>1319,3</a:t>
                      </a:r>
                      <a:endParaRPr lang="en-GB" sz="1800" b="1" i="0" u="none" strike="noStrike" dirty="0">
                        <a:solidFill>
                          <a:schemeClr val="tx1"/>
                        </a:solidFill>
                        <a:effectLst/>
                        <a:latin typeface="+mn-lt"/>
                      </a:endParaRPr>
                    </a:p>
                  </a:txBody>
                  <a:tcPr marL="0" marR="0" marT="0" marB="0" anchor="ctr">
                    <a:solidFill>
                      <a:schemeClr val="bg1">
                        <a:lumMod val="50000"/>
                      </a:schemeClr>
                    </a:solidFill>
                  </a:tcPr>
                </a:tc>
                <a:extLst>
                  <a:ext uri="{0D108BD9-81ED-4DB2-BD59-A6C34878D82A}">
                    <a16:rowId xmlns:a16="http://schemas.microsoft.com/office/drawing/2014/main" val="10006"/>
                  </a:ext>
                </a:extLst>
              </a:tr>
            </a:tbl>
          </a:graphicData>
        </a:graphic>
      </p:graphicFrame>
      <p:graphicFrame>
        <p:nvGraphicFramePr>
          <p:cNvPr id="7" name="Graphique 6">
            <a:extLst>
              <a:ext uri="{FF2B5EF4-FFF2-40B4-BE49-F238E27FC236}">
                <a16:creationId xmlns:a16="http://schemas.microsoft.com/office/drawing/2014/main" id="{56C3DBAB-78D8-4931-847B-7522494C512B}"/>
              </a:ext>
            </a:extLst>
          </p:cNvPr>
          <p:cNvGraphicFramePr>
            <a:graphicFrameLocks/>
          </p:cNvGraphicFramePr>
          <p:nvPr/>
        </p:nvGraphicFramePr>
        <p:xfrm>
          <a:off x="1691680" y="4581127"/>
          <a:ext cx="3312368" cy="20764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phique 7">
            <a:extLst>
              <a:ext uri="{FF2B5EF4-FFF2-40B4-BE49-F238E27FC236}">
                <a16:creationId xmlns:a16="http://schemas.microsoft.com/office/drawing/2014/main" id="{7F328416-6C6B-4ECA-9ED6-3EE178246166}"/>
              </a:ext>
            </a:extLst>
          </p:cNvPr>
          <p:cNvGraphicFramePr>
            <a:graphicFrameLocks/>
          </p:cNvGraphicFramePr>
          <p:nvPr/>
        </p:nvGraphicFramePr>
        <p:xfrm>
          <a:off x="5292081" y="4221088"/>
          <a:ext cx="3744415" cy="2304256"/>
        </p:xfrm>
        <a:graphic>
          <a:graphicData uri="http://schemas.openxmlformats.org/drawingml/2006/chart">
            <c:chart xmlns:c="http://schemas.openxmlformats.org/drawingml/2006/chart" xmlns:r="http://schemas.openxmlformats.org/officeDocument/2006/relationships" r:id="rId3"/>
          </a:graphicData>
        </a:graphic>
      </p:graphicFrame>
      <p:pic>
        <p:nvPicPr>
          <p:cNvPr id="27731" name="Image 8">
            <a:extLst>
              <a:ext uri="{FF2B5EF4-FFF2-40B4-BE49-F238E27FC236}">
                <a16:creationId xmlns:a16="http://schemas.microsoft.com/office/drawing/2014/main" id="{97EF2B07-A993-4EA2-A804-2C68B03D237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3988" y="201613"/>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texte 1">
            <a:extLst>
              <a:ext uri="{FF2B5EF4-FFF2-40B4-BE49-F238E27FC236}">
                <a16:creationId xmlns:a16="http://schemas.microsoft.com/office/drawing/2014/main" id="{BD7AE786-43F2-4D98-81B0-161310FBD012}"/>
              </a:ext>
            </a:extLst>
          </p:cNvPr>
          <p:cNvSpPr>
            <a:spLocks noGrp="1"/>
          </p:cNvSpPr>
          <p:nvPr>
            <p:ph type="body" sz="quarter" idx="13"/>
          </p:nvPr>
        </p:nvSpPr>
        <p:spPr>
          <a:xfrm>
            <a:off x="323850" y="1663700"/>
            <a:ext cx="8464550" cy="4173538"/>
          </a:xfrm>
        </p:spPr>
        <p:txBody>
          <a:bodyPr/>
          <a:lstStyle/>
          <a:p>
            <a:pPr eaLnBrk="1" hangingPunct="1">
              <a:spcBef>
                <a:spcPct val="0"/>
              </a:spcBef>
            </a:pPr>
            <a:endParaRPr lang="fr-FR" altLang="fr-FR"/>
          </a:p>
        </p:txBody>
      </p:sp>
      <p:sp>
        <p:nvSpPr>
          <p:cNvPr id="3" name="Titre 2">
            <a:extLst>
              <a:ext uri="{FF2B5EF4-FFF2-40B4-BE49-F238E27FC236}">
                <a16:creationId xmlns:a16="http://schemas.microsoft.com/office/drawing/2014/main" id="{3B6D5C35-5170-45C3-B726-ADF36A7E9CE0}"/>
              </a:ext>
            </a:extLst>
          </p:cNvPr>
          <p:cNvSpPr>
            <a:spLocks noGrp="1"/>
          </p:cNvSpPr>
          <p:nvPr>
            <p:ph type="title"/>
          </p:nvPr>
        </p:nvSpPr>
        <p:spPr>
          <a:xfrm>
            <a:off x="457200" y="274638"/>
            <a:ext cx="6851650" cy="492125"/>
          </a:xfrm>
        </p:spPr>
        <p:txBody>
          <a:bodyPr rtlCol="0">
            <a:normAutofit fontScale="90000"/>
          </a:bodyPr>
          <a:lstStyle/>
          <a:p>
            <a:pPr eaLnBrk="1" fontAlgn="auto" hangingPunct="1">
              <a:spcAft>
                <a:spcPts val="0"/>
              </a:spcAft>
              <a:defRPr/>
            </a:pPr>
            <a:r>
              <a:rPr lang="fr-FR" sz="2800" b="1" kern="800" dirty="0">
                <a:solidFill>
                  <a:srgbClr val="C00000"/>
                </a:solidFill>
                <a:latin typeface="+mn-lt"/>
                <a:ea typeface="Times New Roman" panose="02020603050405020304" pitchFamily="18" charset="0"/>
                <a:cs typeface="Times New Roman" panose="02020603050405020304" pitchFamily="18" charset="0"/>
              </a:rPr>
              <a:t>Exportations d’or par pays destinataire-2017</a:t>
            </a:r>
            <a:endParaRPr lang="fr-FR" sz="2800" dirty="0">
              <a:solidFill>
                <a:srgbClr val="C00000"/>
              </a:solidFill>
              <a:latin typeface="+mn-lt"/>
            </a:endParaRPr>
          </a:p>
        </p:txBody>
      </p:sp>
      <p:graphicFrame>
        <p:nvGraphicFramePr>
          <p:cNvPr id="5" name="Tableau 4">
            <a:extLst>
              <a:ext uri="{FF2B5EF4-FFF2-40B4-BE49-F238E27FC236}">
                <a16:creationId xmlns:a16="http://schemas.microsoft.com/office/drawing/2014/main" id="{E629264E-773F-4EF5-96CB-193CF7083A46}"/>
              </a:ext>
            </a:extLst>
          </p:cNvPr>
          <p:cNvGraphicFramePr>
            <a:graphicFrameLocks noGrp="1"/>
          </p:cNvGraphicFramePr>
          <p:nvPr/>
        </p:nvGraphicFramePr>
        <p:xfrm>
          <a:off x="0" y="1412875"/>
          <a:ext cx="9147174" cy="5132386"/>
        </p:xfrm>
        <a:graphic>
          <a:graphicData uri="http://schemas.openxmlformats.org/drawingml/2006/table">
            <a:tbl>
              <a:tblPr firstRow="1" firstCol="1" bandRow="1">
                <a:tableStyleId>{5C22544A-7EE6-4342-B048-85BDC9FD1C3A}</a:tableStyleId>
              </a:tblPr>
              <a:tblGrid>
                <a:gridCol w="1857514">
                  <a:extLst>
                    <a:ext uri="{9D8B030D-6E8A-4147-A177-3AD203B41FA5}">
                      <a16:colId xmlns:a16="http://schemas.microsoft.com/office/drawing/2014/main" val="20000"/>
                    </a:ext>
                  </a:extLst>
                </a:gridCol>
                <a:gridCol w="1457932">
                  <a:extLst>
                    <a:ext uri="{9D8B030D-6E8A-4147-A177-3AD203B41FA5}">
                      <a16:colId xmlns:a16="http://schemas.microsoft.com/office/drawing/2014/main" val="20001"/>
                    </a:ext>
                  </a:extLst>
                </a:gridCol>
                <a:gridCol w="1457932">
                  <a:extLst>
                    <a:ext uri="{9D8B030D-6E8A-4147-A177-3AD203B41FA5}">
                      <a16:colId xmlns:a16="http://schemas.microsoft.com/office/drawing/2014/main" val="20002"/>
                    </a:ext>
                  </a:extLst>
                </a:gridCol>
                <a:gridCol w="1457932">
                  <a:extLst>
                    <a:ext uri="{9D8B030D-6E8A-4147-A177-3AD203B41FA5}">
                      <a16:colId xmlns:a16="http://schemas.microsoft.com/office/drawing/2014/main" val="20003"/>
                    </a:ext>
                  </a:extLst>
                </a:gridCol>
                <a:gridCol w="1457932">
                  <a:extLst>
                    <a:ext uri="{9D8B030D-6E8A-4147-A177-3AD203B41FA5}">
                      <a16:colId xmlns:a16="http://schemas.microsoft.com/office/drawing/2014/main" val="20004"/>
                    </a:ext>
                  </a:extLst>
                </a:gridCol>
                <a:gridCol w="1457932">
                  <a:extLst>
                    <a:ext uri="{9D8B030D-6E8A-4147-A177-3AD203B41FA5}">
                      <a16:colId xmlns:a16="http://schemas.microsoft.com/office/drawing/2014/main" val="20005"/>
                    </a:ext>
                  </a:extLst>
                </a:gridCol>
              </a:tblGrid>
              <a:tr h="1158903">
                <a:tc>
                  <a:txBody>
                    <a:bodyPr/>
                    <a:lstStyle/>
                    <a:p>
                      <a:pPr algn="ctr">
                        <a:lnSpc>
                          <a:spcPct val="110000"/>
                        </a:lnSpc>
                        <a:spcAft>
                          <a:spcPts val="600"/>
                        </a:spcAft>
                      </a:pPr>
                      <a:r>
                        <a:rPr lang="en-GB" sz="1800" b="1" kern="0" dirty="0">
                          <a:solidFill>
                            <a:schemeClr val="tx1"/>
                          </a:solidFill>
                          <a:effectLst/>
                        </a:rPr>
                        <a:t>Pays </a:t>
                      </a:r>
                      <a:r>
                        <a:rPr lang="en-GB" sz="1800" b="1" kern="0" dirty="0" err="1">
                          <a:solidFill>
                            <a:schemeClr val="tx1"/>
                          </a:solidFill>
                          <a:effectLst/>
                        </a:rPr>
                        <a:t>destinataire</a:t>
                      </a:r>
                      <a:endParaRPr lang="fr-FR" sz="18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800" b="1" kern="0" dirty="0" err="1">
                          <a:solidFill>
                            <a:schemeClr val="tx1"/>
                          </a:solidFill>
                          <a:effectLst/>
                        </a:rPr>
                        <a:t>Société</a:t>
                      </a:r>
                      <a:r>
                        <a:rPr lang="en-GB" sz="1800" b="1" kern="0" dirty="0">
                          <a:solidFill>
                            <a:schemeClr val="tx1"/>
                          </a:solidFill>
                          <a:effectLst/>
                        </a:rPr>
                        <a:t> extractive</a:t>
                      </a:r>
                      <a:endParaRPr lang="fr-FR" sz="18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800" b="1" kern="0" dirty="0" err="1">
                          <a:solidFill>
                            <a:schemeClr val="tx1"/>
                          </a:solidFill>
                          <a:effectLst/>
                        </a:rPr>
                        <a:t>Qtés</a:t>
                      </a:r>
                      <a:r>
                        <a:rPr lang="en-GB" sz="1800" b="1" kern="0" dirty="0">
                          <a:solidFill>
                            <a:schemeClr val="tx1"/>
                          </a:solidFill>
                          <a:effectLst/>
                        </a:rPr>
                        <a:t> </a:t>
                      </a:r>
                      <a:r>
                        <a:rPr lang="en-GB" sz="1800" b="1" kern="0" dirty="0" err="1">
                          <a:solidFill>
                            <a:schemeClr val="tx1"/>
                          </a:solidFill>
                          <a:effectLst/>
                        </a:rPr>
                        <a:t>exporté</a:t>
                      </a:r>
                      <a:r>
                        <a:rPr lang="fr-FR" sz="1800" b="1" kern="0" dirty="0">
                          <a:solidFill>
                            <a:schemeClr val="tx1"/>
                          </a:solidFill>
                          <a:effectLst/>
                        </a:rPr>
                        <a:t>es</a:t>
                      </a:r>
                      <a:r>
                        <a:rPr lang="en-GB" sz="1800" b="1" kern="0" dirty="0">
                          <a:solidFill>
                            <a:schemeClr val="tx1"/>
                          </a:solidFill>
                          <a:effectLst/>
                        </a:rPr>
                        <a:t> (Once)</a:t>
                      </a:r>
                      <a:endParaRPr lang="fr-FR" sz="18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800" b="1" kern="0" dirty="0" err="1">
                          <a:solidFill>
                            <a:schemeClr val="tx1"/>
                          </a:solidFill>
                          <a:effectLst/>
                        </a:rPr>
                        <a:t>Qté</a:t>
                      </a:r>
                      <a:r>
                        <a:rPr lang="fr-FR" sz="1800" b="1" kern="0" dirty="0">
                          <a:solidFill>
                            <a:schemeClr val="tx1"/>
                          </a:solidFill>
                          <a:effectLst/>
                        </a:rPr>
                        <a:t>s</a:t>
                      </a:r>
                      <a:r>
                        <a:rPr lang="en-GB" sz="1800" b="1" kern="0" dirty="0">
                          <a:solidFill>
                            <a:schemeClr val="tx1"/>
                          </a:solidFill>
                          <a:effectLst/>
                        </a:rPr>
                        <a:t> </a:t>
                      </a:r>
                      <a:r>
                        <a:rPr lang="en-GB" sz="1800" b="1" kern="0" dirty="0" err="1">
                          <a:solidFill>
                            <a:schemeClr val="tx1"/>
                          </a:solidFill>
                          <a:effectLst/>
                        </a:rPr>
                        <a:t>exporté</a:t>
                      </a:r>
                      <a:r>
                        <a:rPr lang="fr-FR" sz="1800" b="1" kern="0" dirty="0">
                          <a:solidFill>
                            <a:schemeClr val="tx1"/>
                          </a:solidFill>
                          <a:effectLst/>
                        </a:rPr>
                        <a:t>es</a:t>
                      </a:r>
                      <a:r>
                        <a:rPr lang="en-GB" sz="1800" b="1" kern="0" dirty="0">
                          <a:solidFill>
                            <a:schemeClr val="tx1"/>
                          </a:solidFill>
                          <a:effectLst/>
                        </a:rPr>
                        <a:t> (T</a:t>
                      </a:r>
                      <a:r>
                        <a:rPr lang="fr-FR" sz="1800" b="1" kern="0" dirty="0" err="1">
                          <a:solidFill>
                            <a:schemeClr val="tx1"/>
                          </a:solidFill>
                          <a:effectLst/>
                        </a:rPr>
                        <a:t>onne</a:t>
                      </a:r>
                      <a:r>
                        <a:rPr lang="en-GB" sz="1800" b="1" kern="0" dirty="0">
                          <a:solidFill>
                            <a:schemeClr val="tx1"/>
                          </a:solidFill>
                          <a:effectLst/>
                        </a:rPr>
                        <a:t>)</a:t>
                      </a:r>
                      <a:endParaRPr lang="fr-FR" sz="18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800" b="1" kern="0" dirty="0" err="1">
                          <a:solidFill>
                            <a:schemeClr val="tx1"/>
                          </a:solidFill>
                          <a:effectLst/>
                        </a:rPr>
                        <a:t>Qté</a:t>
                      </a:r>
                      <a:r>
                        <a:rPr lang="fr-FR" sz="1800" b="1" kern="0" dirty="0">
                          <a:solidFill>
                            <a:schemeClr val="tx1"/>
                          </a:solidFill>
                          <a:effectLst/>
                        </a:rPr>
                        <a:t>s</a:t>
                      </a:r>
                      <a:r>
                        <a:rPr lang="en-GB" sz="1800" b="1" kern="0" dirty="0">
                          <a:solidFill>
                            <a:schemeClr val="tx1"/>
                          </a:solidFill>
                          <a:effectLst/>
                        </a:rPr>
                        <a:t> </a:t>
                      </a:r>
                      <a:r>
                        <a:rPr lang="en-GB" sz="1800" b="1" kern="0" dirty="0" err="1">
                          <a:solidFill>
                            <a:schemeClr val="tx1"/>
                          </a:solidFill>
                          <a:effectLst/>
                        </a:rPr>
                        <a:t>exporté</a:t>
                      </a:r>
                      <a:r>
                        <a:rPr lang="fr-FR" sz="1800" b="1" kern="0" dirty="0">
                          <a:solidFill>
                            <a:schemeClr val="tx1"/>
                          </a:solidFill>
                          <a:effectLst/>
                        </a:rPr>
                        <a:t>es </a:t>
                      </a:r>
                      <a:endParaRPr lang="fr-FR" sz="1800" b="1" kern="800" dirty="0">
                        <a:solidFill>
                          <a:schemeClr val="tx1"/>
                        </a:solidFill>
                        <a:effectLst/>
                      </a:endParaRPr>
                    </a:p>
                    <a:p>
                      <a:pPr algn="ctr">
                        <a:lnSpc>
                          <a:spcPct val="100000"/>
                        </a:lnSpc>
                        <a:spcAft>
                          <a:spcPts val="600"/>
                        </a:spcAft>
                      </a:pPr>
                      <a:r>
                        <a:rPr lang="en-GB" sz="1800" b="1" kern="0" dirty="0">
                          <a:solidFill>
                            <a:schemeClr val="tx1"/>
                          </a:solidFill>
                          <a:effectLst/>
                        </a:rPr>
                        <a:t>(%)</a:t>
                      </a:r>
                      <a:endParaRPr lang="fr-FR" sz="18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fr-FR" sz="1800" b="1" kern="0" dirty="0">
                          <a:solidFill>
                            <a:schemeClr val="tx1"/>
                          </a:solidFill>
                          <a:effectLst/>
                        </a:rPr>
                        <a:t>% Exportation par pays destinataire</a:t>
                      </a:r>
                      <a:endParaRPr lang="fr-FR" sz="18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10000"/>
                  </a:ext>
                </a:extLst>
              </a:tr>
              <a:tr h="355708">
                <a:tc rowSpan="4">
                  <a:txBody>
                    <a:bodyPr/>
                    <a:lstStyle/>
                    <a:p>
                      <a:pPr>
                        <a:lnSpc>
                          <a:spcPct val="110000"/>
                        </a:lnSpc>
                        <a:spcAft>
                          <a:spcPts val="600"/>
                        </a:spcAft>
                      </a:pPr>
                      <a:r>
                        <a:rPr lang="en-GB" sz="1600" b="1" kern="0" dirty="0" err="1">
                          <a:solidFill>
                            <a:schemeClr val="tx1"/>
                          </a:solidFill>
                          <a:effectLst/>
                        </a:rPr>
                        <a:t>Afrique</a:t>
                      </a:r>
                      <a:r>
                        <a:rPr lang="en-GB" sz="1600" b="1" kern="0" dirty="0">
                          <a:solidFill>
                            <a:schemeClr val="tx1"/>
                          </a:solidFill>
                          <a:effectLst/>
                        </a:rPr>
                        <a:t> du </a:t>
                      </a:r>
                      <a:r>
                        <a:rPr lang="en-GB" sz="1600" b="1" kern="0" dirty="0" err="1">
                          <a:solidFill>
                            <a:schemeClr val="tx1"/>
                          </a:solidFill>
                          <a:effectLst/>
                        </a:rPr>
                        <a:t>Sud</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nSpc>
                          <a:spcPct val="100000"/>
                        </a:lnSpc>
                        <a:spcAft>
                          <a:spcPts val="600"/>
                        </a:spcAft>
                      </a:pPr>
                      <a:r>
                        <a:rPr lang="en-GB" sz="1600" kern="0" dirty="0">
                          <a:solidFill>
                            <a:schemeClr val="tx1"/>
                          </a:solidFill>
                          <a:effectLst/>
                        </a:rPr>
                        <a:t> MORILA </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67 810</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a:solidFill>
                            <a:schemeClr val="tx1"/>
                          </a:solidFill>
                          <a:effectLst/>
                        </a:rPr>
                        <a:t>2,109</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a:solidFill>
                            <a:schemeClr val="tx1"/>
                          </a:solidFill>
                          <a:effectLst/>
                        </a:rPr>
                        <a:t>4,32%</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rowSpan="4">
                  <a:txBody>
                    <a:bodyPr/>
                    <a:lstStyle/>
                    <a:p>
                      <a:pPr algn="ctr">
                        <a:lnSpc>
                          <a:spcPct val="100000"/>
                        </a:lnSpc>
                        <a:spcAft>
                          <a:spcPts val="600"/>
                        </a:spcAft>
                      </a:pPr>
                      <a:r>
                        <a:rPr lang="fr-FR" sz="1600" b="1" kern="0">
                          <a:solidFill>
                            <a:schemeClr val="tx1"/>
                          </a:solidFill>
                          <a:effectLst/>
                        </a:rPr>
                        <a:t>65,9%</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10001"/>
                  </a:ext>
                </a:extLst>
              </a:tr>
              <a:tr h="355708">
                <a:tc vMerge="1">
                  <a:txBody>
                    <a:bodyPr/>
                    <a:lstStyle/>
                    <a:p>
                      <a:endParaRPr lang="fr-FR"/>
                    </a:p>
                  </a:txBody>
                  <a:tcPr/>
                </a:tc>
                <a:tc>
                  <a:txBody>
                    <a:bodyPr/>
                    <a:lstStyle/>
                    <a:p>
                      <a:pPr>
                        <a:lnSpc>
                          <a:spcPct val="100000"/>
                        </a:lnSpc>
                        <a:spcAft>
                          <a:spcPts val="600"/>
                        </a:spcAft>
                      </a:pPr>
                      <a:r>
                        <a:rPr lang="en-GB" sz="1600" kern="0">
                          <a:solidFill>
                            <a:schemeClr val="tx1"/>
                          </a:solidFill>
                          <a:effectLst/>
                        </a:rPr>
                        <a:t> SEMOS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167 507</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a:solidFill>
                            <a:schemeClr val="tx1"/>
                          </a:solidFill>
                          <a:effectLst/>
                        </a:rPr>
                        <a:t>5,210</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a:solidFill>
                            <a:schemeClr val="tx1"/>
                          </a:solidFill>
                          <a:effectLst/>
                        </a:rPr>
                        <a:t>10,68%</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vMerge="1">
                  <a:txBody>
                    <a:bodyPr/>
                    <a:lstStyle/>
                    <a:p>
                      <a:endParaRPr lang="fr-FR"/>
                    </a:p>
                  </a:txBody>
                  <a:tcPr/>
                </a:tc>
                <a:extLst>
                  <a:ext uri="{0D108BD9-81ED-4DB2-BD59-A6C34878D82A}">
                    <a16:rowId xmlns:a16="http://schemas.microsoft.com/office/drawing/2014/main" val="10002"/>
                  </a:ext>
                </a:extLst>
              </a:tr>
              <a:tr h="355708">
                <a:tc vMerge="1">
                  <a:txBody>
                    <a:bodyPr/>
                    <a:lstStyle/>
                    <a:p>
                      <a:endParaRPr lang="fr-FR"/>
                    </a:p>
                  </a:txBody>
                  <a:tcPr/>
                </a:tc>
                <a:tc>
                  <a:txBody>
                    <a:bodyPr/>
                    <a:lstStyle/>
                    <a:p>
                      <a:pPr>
                        <a:lnSpc>
                          <a:spcPct val="100000"/>
                        </a:lnSpc>
                        <a:spcAft>
                          <a:spcPts val="600"/>
                        </a:spcAft>
                      </a:pPr>
                      <a:r>
                        <a:rPr lang="en-GB" sz="1600" kern="0">
                          <a:solidFill>
                            <a:schemeClr val="tx1"/>
                          </a:solidFill>
                          <a:effectLst/>
                        </a:rPr>
                        <a:t> SOMILO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791 987</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a:solidFill>
                            <a:schemeClr val="tx1"/>
                          </a:solidFill>
                          <a:effectLst/>
                        </a:rPr>
                        <a:t>24,634</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a:solidFill>
                            <a:schemeClr val="tx1"/>
                          </a:solidFill>
                          <a:effectLst/>
                        </a:rPr>
                        <a:t>50,49%</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vMerge="1">
                  <a:txBody>
                    <a:bodyPr/>
                    <a:lstStyle/>
                    <a:p>
                      <a:endParaRPr lang="fr-FR"/>
                    </a:p>
                  </a:txBody>
                  <a:tcPr/>
                </a:tc>
                <a:extLst>
                  <a:ext uri="{0D108BD9-81ED-4DB2-BD59-A6C34878D82A}">
                    <a16:rowId xmlns:a16="http://schemas.microsoft.com/office/drawing/2014/main" val="10003"/>
                  </a:ext>
                </a:extLst>
              </a:tr>
              <a:tr h="355708">
                <a:tc vMerge="1">
                  <a:txBody>
                    <a:bodyPr/>
                    <a:lstStyle/>
                    <a:p>
                      <a:endParaRPr lang="fr-FR"/>
                    </a:p>
                  </a:txBody>
                  <a:tcPr/>
                </a:tc>
                <a:tc>
                  <a:txBody>
                    <a:bodyPr/>
                    <a:lstStyle/>
                    <a:p>
                      <a:pPr>
                        <a:lnSpc>
                          <a:spcPct val="100000"/>
                        </a:lnSpc>
                        <a:spcAft>
                          <a:spcPts val="600"/>
                        </a:spcAft>
                      </a:pPr>
                      <a:r>
                        <a:rPr lang="en-GB" sz="1600" kern="0">
                          <a:solidFill>
                            <a:schemeClr val="tx1"/>
                          </a:solidFill>
                          <a:effectLst/>
                        </a:rPr>
                        <a:t> YATELA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6 710</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0,209</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a:solidFill>
                            <a:schemeClr val="tx1"/>
                          </a:solidFill>
                          <a:effectLst/>
                        </a:rPr>
                        <a:t>0,43%</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vMerge="1">
                  <a:txBody>
                    <a:bodyPr/>
                    <a:lstStyle/>
                    <a:p>
                      <a:endParaRPr lang="fr-FR"/>
                    </a:p>
                  </a:txBody>
                  <a:tcPr/>
                </a:tc>
                <a:extLst>
                  <a:ext uri="{0D108BD9-81ED-4DB2-BD59-A6C34878D82A}">
                    <a16:rowId xmlns:a16="http://schemas.microsoft.com/office/drawing/2014/main" val="10004"/>
                  </a:ext>
                </a:extLst>
              </a:tr>
              <a:tr h="355708">
                <a:tc rowSpan="5">
                  <a:txBody>
                    <a:bodyPr/>
                    <a:lstStyle/>
                    <a:p>
                      <a:pPr>
                        <a:lnSpc>
                          <a:spcPct val="110000"/>
                        </a:lnSpc>
                        <a:spcAft>
                          <a:spcPts val="600"/>
                        </a:spcAft>
                      </a:pPr>
                      <a:r>
                        <a:rPr lang="en-GB" sz="1600" b="1" kern="0" dirty="0">
                          <a:solidFill>
                            <a:schemeClr val="tx1"/>
                          </a:solidFill>
                          <a:effectLst/>
                        </a:rPr>
                        <a:t>Suisse</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nSpc>
                          <a:spcPct val="100000"/>
                        </a:lnSpc>
                        <a:spcAft>
                          <a:spcPts val="600"/>
                        </a:spcAft>
                      </a:pPr>
                      <a:r>
                        <a:rPr lang="en-GB" sz="1600" kern="0">
                          <a:solidFill>
                            <a:schemeClr val="tx1"/>
                          </a:solidFill>
                          <a:effectLst/>
                        </a:rPr>
                        <a:t> NAMPALA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37 739</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a:solidFill>
                            <a:schemeClr val="tx1"/>
                          </a:solidFill>
                          <a:effectLst/>
                        </a:rPr>
                        <a:t>1,174</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a:solidFill>
                            <a:schemeClr val="tx1"/>
                          </a:solidFill>
                          <a:effectLst/>
                        </a:rPr>
                        <a:t>2,41%</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rowSpan="5">
                  <a:txBody>
                    <a:bodyPr/>
                    <a:lstStyle/>
                    <a:p>
                      <a:pPr algn="ctr">
                        <a:lnSpc>
                          <a:spcPct val="100000"/>
                        </a:lnSpc>
                        <a:spcAft>
                          <a:spcPts val="600"/>
                        </a:spcAft>
                      </a:pPr>
                      <a:r>
                        <a:rPr lang="fr-FR" sz="1600" b="1" kern="0">
                          <a:solidFill>
                            <a:schemeClr val="tx1"/>
                          </a:solidFill>
                          <a:effectLst/>
                        </a:rPr>
                        <a:t>33,6%</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10005"/>
                  </a:ext>
                </a:extLst>
              </a:tr>
              <a:tr h="355708">
                <a:tc vMerge="1">
                  <a:txBody>
                    <a:bodyPr/>
                    <a:lstStyle/>
                    <a:p>
                      <a:endParaRPr lang="fr-FR"/>
                    </a:p>
                  </a:txBody>
                  <a:tcPr/>
                </a:tc>
                <a:tc>
                  <a:txBody>
                    <a:bodyPr/>
                    <a:lstStyle/>
                    <a:p>
                      <a:pPr>
                        <a:lnSpc>
                          <a:spcPct val="100000"/>
                        </a:lnSpc>
                        <a:spcAft>
                          <a:spcPts val="600"/>
                        </a:spcAft>
                      </a:pPr>
                      <a:r>
                        <a:rPr lang="en-GB" sz="1600" kern="0">
                          <a:solidFill>
                            <a:schemeClr val="tx1"/>
                          </a:solidFill>
                          <a:effectLst/>
                        </a:rPr>
                        <a:t> SEMICO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168 482</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a:solidFill>
                            <a:schemeClr val="tx1"/>
                          </a:solidFill>
                          <a:effectLst/>
                        </a:rPr>
                        <a:t>5,240</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a:solidFill>
                            <a:schemeClr val="tx1"/>
                          </a:solidFill>
                          <a:effectLst/>
                        </a:rPr>
                        <a:t>10,74%</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vMerge="1">
                  <a:txBody>
                    <a:bodyPr/>
                    <a:lstStyle/>
                    <a:p>
                      <a:endParaRPr lang="fr-FR"/>
                    </a:p>
                  </a:txBody>
                  <a:tcPr/>
                </a:tc>
                <a:extLst>
                  <a:ext uri="{0D108BD9-81ED-4DB2-BD59-A6C34878D82A}">
                    <a16:rowId xmlns:a16="http://schemas.microsoft.com/office/drawing/2014/main" val="10006"/>
                  </a:ext>
                </a:extLst>
              </a:tr>
              <a:tr h="355708">
                <a:tc vMerge="1">
                  <a:txBody>
                    <a:bodyPr/>
                    <a:lstStyle/>
                    <a:p>
                      <a:endParaRPr lang="fr-FR"/>
                    </a:p>
                  </a:txBody>
                  <a:tcPr/>
                </a:tc>
                <a:tc>
                  <a:txBody>
                    <a:bodyPr/>
                    <a:lstStyle/>
                    <a:p>
                      <a:pPr>
                        <a:lnSpc>
                          <a:spcPct val="100000"/>
                        </a:lnSpc>
                        <a:spcAft>
                          <a:spcPts val="600"/>
                        </a:spcAft>
                      </a:pPr>
                      <a:r>
                        <a:rPr lang="en-GB" sz="1600" kern="0">
                          <a:solidFill>
                            <a:schemeClr val="tx1"/>
                          </a:solidFill>
                          <a:effectLst/>
                        </a:rPr>
                        <a:t> SOMIKA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10 120</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a:solidFill>
                            <a:schemeClr val="tx1"/>
                          </a:solidFill>
                          <a:effectLst/>
                        </a:rPr>
                        <a:t>0,315</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a:solidFill>
                            <a:schemeClr val="tx1"/>
                          </a:solidFill>
                          <a:effectLst/>
                        </a:rPr>
                        <a:t>0,65%</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vMerge="1">
                  <a:txBody>
                    <a:bodyPr/>
                    <a:lstStyle/>
                    <a:p>
                      <a:endParaRPr lang="fr-FR"/>
                    </a:p>
                  </a:txBody>
                  <a:tcPr/>
                </a:tc>
                <a:extLst>
                  <a:ext uri="{0D108BD9-81ED-4DB2-BD59-A6C34878D82A}">
                    <a16:rowId xmlns:a16="http://schemas.microsoft.com/office/drawing/2014/main" val="10007"/>
                  </a:ext>
                </a:extLst>
              </a:tr>
              <a:tr h="355708">
                <a:tc vMerge="1">
                  <a:txBody>
                    <a:bodyPr/>
                    <a:lstStyle/>
                    <a:p>
                      <a:endParaRPr lang="fr-FR"/>
                    </a:p>
                  </a:txBody>
                  <a:tcPr/>
                </a:tc>
                <a:tc>
                  <a:txBody>
                    <a:bodyPr/>
                    <a:lstStyle/>
                    <a:p>
                      <a:pPr>
                        <a:lnSpc>
                          <a:spcPct val="100000"/>
                        </a:lnSpc>
                        <a:spcAft>
                          <a:spcPts val="600"/>
                        </a:spcAft>
                      </a:pPr>
                      <a:r>
                        <a:rPr lang="en-GB" sz="1600" kern="0">
                          <a:solidFill>
                            <a:schemeClr val="tx1"/>
                          </a:solidFill>
                          <a:effectLst/>
                        </a:rPr>
                        <a:t> SOMISY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205 212</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a:solidFill>
                            <a:schemeClr val="tx1"/>
                          </a:solidFill>
                          <a:effectLst/>
                        </a:rPr>
                        <a:t>6,383</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a:solidFill>
                            <a:schemeClr val="tx1"/>
                          </a:solidFill>
                          <a:effectLst/>
                        </a:rPr>
                        <a:t>13,08%</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vMerge="1">
                  <a:txBody>
                    <a:bodyPr/>
                    <a:lstStyle/>
                    <a:p>
                      <a:endParaRPr lang="fr-FR"/>
                    </a:p>
                  </a:txBody>
                  <a:tcPr/>
                </a:tc>
                <a:extLst>
                  <a:ext uri="{0D108BD9-81ED-4DB2-BD59-A6C34878D82A}">
                    <a16:rowId xmlns:a16="http://schemas.microsoft.com/office/drawing/2014/main" val="10008"/>
                  </a:ext>
                </a:extLst>
              </a:tr>
              <a:tr h="355708">
                <a:tc vMerge="1">
                  <a:txBody>
                    <a:bodyPr/>
                    <a:lstStyle/>
                    <a:p>
                      <a:endParaRPr lang="fr-FR"/>
                    </a:p>
                  </a:txBody>
                  <a:tcPr/>
                </a:tc>
                <a:tc>
                  <a:txBody>
                    <a:bodyPr/>
                    <a:lstStyle/>
                    <a:p>
                      <a:pPr>
                        <a:lnSpc>
                          <a:spcPct val="100000"/>
                        </a:lnSpc>
                        <a:spcAft>
                          <a:spcPts val="600"/>
                        </a:spcAft>
                      </a:pPr>
                      <a:r>
                        <a:rPr lang="en-GB" sz="1600" kern="0">
                          <a:solidFill>
                            <a:schemeClr val="tx1"/>
                          </a:solidFill>
                          <a:effectLst/>
                        </a:rPr>
                        <a:t> FEKOLA</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105 571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a:solidFill>
                            <a:schemeClr val="tx1"/>
                          </a:solidFill>
                          <a:effectLst/>
                        </a:rPr>
                        <a:t>3,284</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a:solidFill>
                            <a:schemeClr val="tx1"/>
                          </a:solidFill>
                          <a:effectLst/>
                        </a:rPr>
                        <a:t>6,73%</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vMerge="1">
                  <a:txBody>
                    <a:bodyPr/>
                    <a:lstStyle/>
                    <a:p>
                      <a:endParaRPr lang="fr-FR"/>
                    </a:p>
                  </a:txBody>
                  <a:tcPr/>
                </a:tc>
                <a:extLst>
                  <a:ext uri="{0D108BD9-81ED-4DB2-BD59-A6C34878D82A}">
                    <a16:rowId xmlns:a16="http://schemas.microsoft.com/office/drawing/2014/main" val="10009"/>
                  </a:ext>
                </a:extLst>
              </a:tr>
              <a:tr h="772111">
                <a:tc>
                  <a:txBody>
                    <a:bodyPr/>
                    <a:lstStyle/>
                    <a:p>
                      <a:pPr>
                        <a:lnSpc>
                          <a:spcPct val="110000"/>
                        </a:lnSpc>
                        <a:spcAft>
                          <a:spcPts val="600"/>
                        </a:spcAft>
                      </a:pPr>
                      <a:r>
                        <a:rPr lang="en-GB" sz="1600" b="1" kern="0" dirty="0" err="1">
                          <a:solidFill>
                            <a:schemeClr val="tx1"/>
                          </a:solidFill>
                          <a:effectLst/>
                        </a:rPr>
                        <a:t>Émirats</a:t>
                      </a:r>
                      <a:r>
                        <a:rPr lang="en-GB" sz="1600" b="1" kern="0" dirty="0">
                          <a:solidFill>
                            <a:schemeClr val="tx1"/>
                          </a:solidFill>
                          <a:effectLst/>
                        </a:rPr>
                        <a:t> </a:t>
                      </a:r>
                      <a:r>
                        <a:rPr lang="en-GB" sz="1600" b="1" kern="0" dirty="0" err="1">
                          <a:solidFill>
                            <a:schemeClr val="tx1"/>
                          </a:solidFill>
                          <a:effectLst/>
                        </a:rPr>
                        <a:t>Arabes</a:t>
                      </a:r>
                      <a:r>
                        <a:rPr lang="en-GB" sz="1600" b="1" kern="0" dirty="0">
                          <a:solidFill>
                            <a:schemeClr val="tx1"/>
                          </a:solidFill>
                          <a:effectLst/>
                        </a:rPr>
                        <a:t> Unis</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nSpc>
                          <a:spcPct val="100000"/>
                        </a:lnSpc>
                        <a:spcAft>
                          <a:spcPts val="600"/>
                        </a:spcAft>
                      </a:pPr>
                      <a:r>
                        <a:rPr lang="en-GB" sz="1600" kern="0" dirty="0">
                          <a:solidFill>
                            <a:schemeClr val="tx1"/>
                          </a:solidFill>
                          <a:effectLst/>
                        </a:rPr>
                        <a:t> WASSOULOR </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7 501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r">
                        <a:lnSpc>
                          <a:spcPct val="100000"/>
                        </a:lnSpc>
                        <a:spcAft>
                          <a:spcPts val="600"/>
                        </a:spcAft>
                      </a:pPr>
                      <a:r>
                        <a:rPr lang="en-GB" sz="1600" b="1" kern="0" dirty="0">
                          <a:solidFill>
                            <a:schemeClr val="tx1"/>
                          </a:solidFill>
                          <a:effectLst/>
                        </a:rPr>
                        <a:t>0,233</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en-GB" sz="1600" b="1" kern="0" dirty="0">
                          <a:solidFill>
                            <a:schemeClr val="tx1"/>
                          </a:solidFill>
                          <a:effectLst/>
                        </a:rPr>
                        <a:t>0,48%</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tc>
                  <a:txBody>
                    <a:bodyPr/>
                    <a:lstStyle/>
                    <a:p>
                      <a:pPr algn="ctr">
                        <a:lnSpc>
                          <a:spcPct val="100000"/>
                        </a:lnSpc>
                        <a:spcAft>
                          <a:spcPts val="600"/>
                        </a:spcAft>
                      </a:pPr>
                      <a:r>
                        <a:rPr lang="fr-FR" sz="1600" b="1" kern="0" dirty="0">
                          <a:solidFill>
                            <a:schemeClr val="tx1"/>
                          </a:solidFill>
                          <a:effectLst/>
                        </a:rPr>
                        <a:t>0,5%</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10010"/>
                  </a:ext>
                </a:extLst>
              </a:tr>
            </a:tbl>
          </a:graphicData>
        </a:graphic>
      </p:graphicFrame>
      <p:pic>
        <p:nvPicPr>
          <p:cNvPr id="28748" name="Image 5">
            <a:extLst>
              <a:ext uri="{FF2B5EF4-FFF2-40B4-BE49-F238E27FC236}">
                <a16:creationId xmlns:a16="http://schemas.microsoft.com/office/drawing/2014/main" id="{B18AB3EB-9B0E-476B-A120-ACD6383963E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77150" y="360363"/>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67AE27-2FE1-42F1-9F47-1FE8C9EDABA7}"/>
              </a:ext>
            </a:extLst>
          </p:cNvPr>
          <p:cNvSpPr>
            <a:spLocks noGrp="1"/>
          </p:cNvSpPr>
          <p:nvPr>
            <p:ph type="title"/>
          </p:nvPr>
        </p:nvSpPr>
        <p:spPr>
          <a:xfrm>
            <a:off x="107950" y="115888"/>
            <a:ext cx="7056438" cy="792162"/>
          </a:xfrm>
        </p:spPr>
        <p:txBody>
          <a:bodyPr rtlCol="0">
            <a:noAutofit/>
          </a:bodyPr>
          <a:lstStyle/>
          <a:p>
            <a:pPr eaLnBrk="1" fontAlgn="auto" hangingPunct="1">
              <a:spcAft>
                <a:spcPts val="0"/>
              </a:spcAft>
              <a:defRPr/>
            </a:pPr>
            <a:r>
              <a:rPr lang="fr-FR" sz="2800" b="1" kern="800" dirty="0">
                <a:solidFill>
                  <a:srgbClr val="C00000"/>
                </a:solidFill>
                <a:latin typeface="+mn-lt"/>
                <a:ea typeface="Times New Roman" panose="02020603050405020304" pitchFamily="18" charset="0"/>
                <a:cs typeface="Times New Roman" panose="02020603050405020304" pitchFamily="18" charset="0"/>
              </a:rPr>
              <a:t>Exportations d’or par pays destinataire-2018</a:t>
            </a:r>
          </a:p>
        </p:txBody>
      </p:sp>
      <p:graphicFrame>
        <p:nvGraphicFramePr>
          <p:cNvPr id="6" name="Espace réservé du contenu 5">
            <a:extLst>
              <a:ext uri="{FF2B5EF4-FFF2-40B4-BE49-F238E27FC236}">
                <a16:creationId xmlns:a16="http://schemas.microsoft.com/office/drawing/2014/main" id="{6EB64781-06DA-404C-834D-6FC02A286EBE}"/>
              </a:ext>
            </a:extLst>
          </p:cNvPr>
          <p:cNvGraphicFramePr>
            <a:graphicFrameLocks noGrp="1"/>
          </p:cNvGraphicFramePr>
          <p:nvPr>
            <p:ph idx="1"/>
          </p:nvPr>
        </p:nvGraphicFramePr>
        <p:xfrm>
          <a:off x="0" y="1268413"/>
          <a:ext cx="9143999" cy="5326064"/>
        </p:xfrm>
        <a:graphic>
          <a:graphicData uri="http://schemas.openxmlformats.org/drawingml/2006/table">
            <a:tbl>
              <a:tblPr firstRow="1" firstCol="1" bandRow="1">
                <a:tableStyleId>{5C22544A-7EE6-4342-B048-85BDC9FD1C3A}</a:tableStyleId>
              </a:tblPr>
              <a:tblGrid>
                <a:gridCol w="1857944">
                  <a:extLst>
                    <a:ext uri="{9D8B030D-6E8A-4147-A177-3AD203B41FA5}">
                      <a16:colId xmlns:a16="http://schemas.microsoft.com/office/drawing/2014/main" val="20000"/>
                    </a:ext>
                  </a:extLst>
                </a:gridCol>
                <a:gridCol w="1457211">
                  <a:extLst>
                    <a:ext uri="{9D8B030D-6E8A-4147-A177-3AD203B41FA5}">
                      <a16:colId xmlns:a16="http://schemas.microsoft.com/office/drawing/2014/main" val="20001"/>
                    </a:ext>
                  </a:extLst>
                </a:gridCol>
                <a:gridCol w="1457211">
                  <a:extLst>
                    <a:ext uri="{9D8B030D-6E8A-4147-A177-3AD203B41FA5}">
                      <a16:colId xmlns:a16="http://schemas.microsoft.com/office/drawing/2014/main" val="20002"/>
                    </a:ext>
                  </a:extLst>
                </a:gridCol>
                <a:gridCol w="1457211">
                  <a:extLst>
                    <a:ext uri="{9D8B030D-6E8A-4147-A177-3AD203B41FA5}">
                      <a16:colId xmlns:a16="http://schemas.microsoft.com/office/drawing/2014/main" val="20003"/>
                    </a:ext>
                  </a:extLst>
                </a:gridCol>
                <a:gridCol w="1457211">
                  <a:extLst>
                    <a:ext uri="{9D8B030D-6E8A-4147-A177-3AD203B41FA5}">
                      <a16:colId xmlns:a16="http://schemas.microsoft.com/office/drawing/2014/main" val="20004"/>
                    </a:ext>
                  </a:extLst>
                </a:gridCol>
                <a:gridCol w="1457211">
                  <a:extLst>
                    <a:ext uri="{9D8B030D-6E8A-4147-A177-3AD203B41FA5}">
                      <a16:colId xmlns:a16="http://schemas.microsoft.com/office/drawing/2014/main" val="20005"/>
                    </a:ext>
                  </a:extLst>
                </a:gridCol>
              </a:tblGrid>
              <a:tr h="1299232">
                <a:tc>
                  <a:txBody>
                    <a:bodyPr/>
                    <a:lstStyle/>
                    <a:p>
                      <a:pPr algn="ctr">
                        <a:lnSpc>
                          <a:spcPct val="100000"/>
                        </a:lnSpc>
                        <a:spcAft>
                          <a:spcPts val="600"/>
                        </a:spcAft>
                      </a:pPr>
                      <a:r>
                        <a:rPr lang="en-GB" sz="1800" kern="0" dirty="0">
                          <a:solidFill>
                            <a:schemeClr val="tx1"/>
                          </a:solidFill>
                          <a:effectLst/>
                        </a:rPr>
                        <a:t>Pays </a:t>
                      </a:r>
                      <a:r>
                        <a:rPr lang="en-GB" sz="1800" kern="0" dirty="0" err="1">
                          <a:solidFill>
                            <a:schemeClr val="tx1"/>
                          </a:solidFill>
                          <a:effectLst/>
                        </a:rPr>
                        <a:t>destinataire</a:t>
                      </a:r>
                      <a:endParaRPr lang="fr-FR" sz="18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800" kern="0" dirty="0" err="1">
                          <a:solidFill>
                            <a:schemeClr val="tx1"/>
                          </a:solidFill>
                          <a:effectLst/>
                        </a:rPr>
                        <a:t>Société</a:t>
                      </a:r>
                      <a:r>
                        <a:rPr lang="en-GB" sz="1800" kern="0" dirty="0">
                          <a:solidFill>
                            <a:schemeClr val="tx1"/>
                          </a:solidFill>
                          <a:effectLst/>
                        </a:rPr>
                        <a:t> extractive</a:t>
                      </a:r>
                      <a:endParaRPr lang="fr-FR" sz="18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800" kern="0" dirty="0" err="1">
                          <a:solidFill>
                            <a:schemeClr val="tx1"/>
                          </a:solidFill>
                          <a:effectLst/>
                        </a:rPr>
                        <a:t>Qtés</a:t>
                      </a:r>
                      <a:r>
                        <a:rPr lang="en-GB" sz="1800" kern="0" dirty="0">
                          <a:solidFill>
                            <a:schemeClr val="tx1"/>
                          </a:solidFill>
                          <a:effectLst/>
                        </a:rPr>
                        <a:t> </a:t>
                      </a:r>
                      <a:r>
                        <a:rPr lang="en-GB" sz="1800" kern="0" dirty="0" err="1">
                          <a:solidFill>
                            <a:schemeClr val="tx1"/>
                          </a:solidFill>
                          <a:effectLst/>
                        </a:rPr>
                        <a:t>exportées</a:t>
                      </a:r>
                      <a:r>
                        <a:rPr lang="en-GB" sz="1800" kern="0" dirty="0">
                          <a:solidFill>
                            <a:schemeClr val="tx1"/>
                          </a:solidFill>
                          <a:effectLst/>
                        </a:rPr>
                        <a:t> (Once)</a:t>
                      </a:r>
                      <a:endParaRPr lang="fr-FR" sz="18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800" kern="0" dirty="0" err="1">
                          <a:solidFill>
                            <a:schemeClr val="tx1"/>
                          </a:solidFill>
                          <a:effectLst/>
                        </a:rPr>
                        <a:t>Qtés</a:t>
                      </a:r>
                      <a:r>
                        <a:rPr lang="en-GB" sz="1800" kern="0" dirty="0">
                          <a:solidFill>
                            <a:schemeClr val="tx1"/>
                          </a:solidFill>
                          <a:effectLst/>
                        </a:rPr>
                        <a:t> </a:t>
                      </a:r>
                      <a:r>
                        <a:rPr lang="en-GB" sz="1800" kern="0" dirty="0" err="1">
                          <a:solidFill>
                            <a:schemeClr val="tx1"/>
                          </a:solidFill>
                          <a:effectLst/>
                        </a:rPr>
                        <a:t>exportées</a:t>
                      </a:r>
                      <a:r>
                        <a:rPr lang="en-GB" sz="1800" kern="0" dirty="0">
                          <a:solidFill>
                            <a:schemeClr val="tx1"/>
                          </a:solidFill>
                          <a:effectLst/>
                        </a:rPr>
                        <a:t> (Tonne)</a:t>
                      </a:r>
                      <a:endParaRPr lang="fr-FR" sz="18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00000"/>
                        </a:lnSpc>
                        <a:spcAft>
                          <a:spcPts val="600"/>
                        </a:spcAft>
                      </a:pPr>
                      <a:r>
                        <a:rPr lang="en-GB" sz="1800" kern="0" dirty="0" err="1">
                          <a:solidFill>
                            <a:schemeClr val="tx1"/>
                          </a:solidFill>
                          <a:effectLst/>
                        </a:rPr>
                        <a:t>Qtés</a:t>
                      </a:r>
                      <a:r>
                        <a:rPr lang="en-GB" sz="1800" kern="0" dirty="0">
                          <a:solidFill>
                            <a:schemeClr val="tx1"/>
                          </a:solidFill>
                          <a:effectLst/>
                        </a:rPr>
                        <a:t> </a:t>
                      </a:r>
                      <a:r>
                        <a:rPr lang="en-GB" sz="1800" kern="0" dirty="0" err="1">
                          <a:solidFill>
                            <a:schemeClr val="tx1"/>
                          </a:solidFill>
                          <a:effectLst/>
                        </a:rPr>
                        <a:t>exportées</a:t>
                      </a:r>
                      <a:r>
                        <a:rPr lang="en-GB" sz="1800" kern="0" dirty="0">
                          <a:solidFill>
                            <a:schemeClr val="tx1"/>
                          </a:solidFill>
                          <a:effectLst/>
                        </a:rPr>
                        <a:t> </a:t>
                      </a:r>
                      <a:endParaRPr lang="fr-FR" sz="18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ctr">
                        <a:lnSpc>
                          <a:spcPct val="100000"/>
                        </a:lnSpc>
                        <a:spcAft>
                          <a:spcPts val="600"/>
                        </a:spcAft>
                      </a:pPr>
                      <a:r>
                        <a:rPr lang="en-GB" sz="1800" kern="0" dirty="0">
                          <a:solidFill>
                            <a:schemeClr val="tx1"/>
                          </a:solidFill>
                          <a:effectLst/>
                        </a:rPr>
                        <a:t>(%)</a:t>
                      </a:r>
                      <a:endParaRPr lang="fr-FR" sz="18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00000"/>
                        </a:lnSpc>
                        <a:spcAft>
                          <a:spcPts val="600"/>
                        </a:spcAft>
                      </a:pPr>
                      <a:r>
                        <a:rPr lang="fr-FR" sz="1800" kern="0" dirty="0">
                          <a:solidFill>
                            <a:schemeClr val="tx1"/>
                          </a:solidFill>
                          <a:effectLst/>
                        </a:rPr>
                        <a:t>% </a:t>
                      </a:r>
                    </a:p>
                    <a:p>
                      <a:pPr algn="ctr">
                        <a:lnSpc>
                          <a:spcPct val="100000"/>
                        </a:lnSpc>
                        <a:spcAft>
                          <a:spcPts val="600"/>
                        </a:spcAft>
                      </a:pPr>
                      <a:r>
                        <a:rPr lang="fr-FR" sz="1800" kern="0" dirty="0">
                          <a:solidFill>
                            <a:schemeClr val="tx1"/>
                          </a:solidFill>
                          <a:effectLst/>
                        </a:rPr>
                        <a:t>Exportation par pays destinataire</a:t>
                      </a:r>
                      <a:endParaRPr lang="fr-FR" sz="18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0"/>
                  </a:ext>
                </a:extLst>
              </a:tr>
              <a:tr h="387076">
                <a:tc rowSpan="4">
                  <a:txBody>
                    <a:bodyPr/>
                    <a:lstStyle/>
                    <a:p>
                      <a:pPr>
                        <a:lnSpc>
                          <a:spcPct val="100000"/>
                        </a:lnSpc>
                        <a:spcAft>
                          <a:spcPts val="600"/>
                        </a:spcAft>
                      </a:pPr>
                      <a:r>
                        <a:rPr lang="en-GB" sz="1600" kern="0" dirty="0" err="1">
                          <a:solidFill>
                            <a:schemeClr val="tx1"/>
                          </a:solidFill>
                          <a:effectLst/>
                        </a:rPr>
                        <a:t>Afrique</a:t>
                      </a:r>
                      <a:r>
                        <a:rPr lang="en-GB" sz="1600" kern="0" dirty="0">
                          <a:solidFill>
                            <a:schemeClr val="tx1"/>
                          </a:solidFill>
                          <a:effectLst/>
                        </a:rPr>
                        <a:t> du </a:t>
                      </a:r>
                      <a:r>
                        <a:rPr lang="en-GB" sz="1600" kern="0" dirty="0" err="1">
                          <a:solidFill>
                            <a:schemeClr val="tx1"/>
                          </a:solidFill>
                          <a:effectLst/>
                        </a:rPr>
                        <a:t>Sud</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nSpc>
                          <a:spcPct val="110000"/>
                        </a:lnSpc>
                        <a:spcAft>
                          <a:spcPts val="600"/>
                        </a:spcAft>
                      </a:pPr>
                      <a:r>
                        <a:rPr lang="en-GB" sz="1600" kern="0">
                          <a:solidFill>
                            <a:schemeClr val="tx1"/>
                          </a:solidFill>
                          <a:effectLst/>
                        </a:rPr>
                        <a:t>MORILA</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109 581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3,408</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5,93%</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rowSpan="4">
                  <a:txBody>
                    <a:bodyPr/>
                    <a:lstStyle/>
                    <a:p>
                      <a:pPr algn="ctr">
                        <a:lnSpc>
                          <a:spcPct val="110000"/>
                        </a:lnSpc>
                        <a:spcAft>
                          <a:spcPts val="600"/>
                        </a:spcAft>
                      </a:pPr>
                      <a:r>
                        <a:rPr lang="fr-FR" sz="1600" b="1" kern="0" dirty="0">
                          <a:solidFill>
                            <a:schemeClr val="tx1"/>
                          </a:solidFill>
                          <a:effectLst/>
                        </a:rPr>
                        <a:t>54,01%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1"/>
                  </a:ext>
                </a:extLst>
              </a:tr>
              <a:tr h="387076">
                <a:tc vMerge="1">
                  <a:txBody>
                    <a:bodyPr/>
                    <a:lstStyle/>
                    <a:p>
                      <a:endParaRPr lang="fr-FR"/>
                    </a:p>
                  </a:txBody>
                  <a:tcPr/>
                </a:tc>
                <a:tc>
                  <a:txBody>
                    <a:bodyPr/>
                    <a:lstStyle/>
                    <a:p>
                      <a:pPr>
                        <a:lnSpc>
                          <a:spcPct val="110000"/>
                        </a:lnSpc>
                        <a:spcAft>
                          <a:spcPts val="600"/>
                        </a:spcAft>
                      </a:pPr>
                      <a:r>
                        <a:rPr lang="en-GB" sz="1600" kern="0" dirty="0">
                          <a:solidFill>
                            <a:schemeClr val="tx1"/>
                          </a:solidFill>
                          <a:effectLst/>
                        </a:rPr>
                        <a:t>SEMOS</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159 154</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4,950</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8,62%</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vMerge="1">
                  <a:txBody>
                    <a:bodyPr/>
                    <a:lstStyle/>
                    <a:p>
                      <a:endParaRPr lang="fr-FR"/>
                    </a:p>
                  </a:txBody>
                  <a:tcPr/>
                </a:tc>
                <a:extLst>
                  <a:ext uri="{0D108BD9-81ED-4DB2-BD59-A6C34878D82A}">
                    <a16:rowId xmlns:a16="http://schemas.microsoft.com/office/drawing/2014/main" val="10002"/>
                  </a:ext>
                </a:extLst>
              </a:tr>
              <a:tr h="387076">
                <a:tc vMerge="1">
                  <a:txBody>
                    <a:bodyPr/>
                    <a:lstStyle/>
                    <a:p>
                      <a:endParaRPr lang="fr-FR"/>
                    </a:p>
                  </a:txBody>
                  <a:tcPr/>
                </a:tc>
                <a:tc>
                  <a:txBody>
                    <a:bodyPr/>
                    <a:lstStyle/>
                    <a:p>
                      <a:pPr>
                        <a:lnSpc>
                          <a:spcPct val="110000"/>
                        </a:lnSpc>
                        <a:spcAft>
                          <a:spcPts val="600"/>
                        </a:spcAft>
                      </a:pPr>
                      <a:r>
                        <a:rPr lang="en-GB" sz="1600" kern="0">
                          <a:solidFill>
                            <a:schemeClr val="tx1"/>
                          </a:solidFill>
                          <a:effectLst/>
                        </a:rPr>
                        <a:t>SOMILO</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723 967</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22,518</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39,20%</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vMerge="1">
                  <a:txBody>
                    <a:bodyPr/>
                    <a:lstStyle/>
                    <a:p>
                      <a:endParaRPr lang="fr-FR"/>
                    </a:p>
                  </a:txBody>
                  <a:tcPr/>
                </a:tc>
                <a:extLst>
                  <a:ext uri="{0D108BD9-81ED-4DB2-BD59-A6C34878D82A}">
                    <a16:rowId xmlns:a16="http://schemas.microsoft.com/office/drawing/2014/main" val="10003"/>
                  </a:ext>
                </a:extLst>
              </a:tr>
              <a:tr h="387076">
                <a:tc vMerge="1">
                  <a:txBody>
                    <a:bodyPr/>
                    <a:lstStyle/>
                    <a:p>
                      <a:endParaRPr lang="fr-FR"/>
                    </a:p>
                  </a:txBody>
                  <a:tcPr/>
                </a:tc>
                <a:tc>
                  <a:txBody>
                    <a:bodyPr/>
                    <a:lstStyle/>
                    <a:p>
                      <a:pPr>
                        <a:lnSpc>
                          <a:spcPct val="110000"/>
                        </a:lnSpc>
                        <a:spcAft>
                          <a:spcPts val="600"/>
                        </a:spcAft>
                      </a:pPr>
                      <a:r>
                        <a:rPr lang="en-GB" sz="1600" kern="0">
                          <a:solidFill>
                            <a:schemeClr val="tx1"/>
                          </a:solidFill>
                          <a:effectLst/>
                        </a:rPr>
                        <a:t>YATELA</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4 925</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0,153</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0,27%</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vMerge="1">
                  <a:txBody>
                    <a:bodyPr/>
                    <a:lstStyle/>
                    <a:p>
                      <a:endParaRPr lang="fr-FR"/>
                    </a:p>
                  </a:txBody>
                  <a:tcPr/>
                </a:tc>
                <a:extLst>
                  <a:ext uri="{0D108BD9-81ED-4DB2-BD59-A6C34878D82A}">
                    <a16:rowId xmlns:a16="http://schemas.microsoft.com/office/drawing/2014/main" val="10004"/>
                  </a:ext>
                </a:extLst>
              </a:tr>
              <a:tr h="387076">
                <a:tc rowSpan="5">
                  <a:txBody>
                    <a:bodyPr/>
                    <a:lstStyle/>
                    <a:p>
                      <a:pPr>
                        <a:lnSpc>
                          <a:spcPct val="100000"/>
                        </a:lnSpc>
                        <a:spcAft>
                          <a:spcPts val="600"/>
                        </a:spcAft>
                      </a:pPr>
                      <a:r>
                        <a:rPr lang="en-GB" sz="1600" kern="0" dirty="0">
                          <a:solidFill>
                            <a:schemeClr val="tx1"/>
                          </a:solidFill>
                          <a:effectLst/>
                        </a:rPr>
                        <a:t>Suisse</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nSpc>
                          <a:spcPct val="110000"/>
                        </a:lnSpc>
                        <a:spcAft>
                          <a:spcPts val="600"/>
                        </a:spcAft>
                      </a:pPr>
                      <a:r>
                        <a:rPr lang="en-GB" sz="1600" kern="0">
                          <a:solidFill>
                            <a:schemeClr val="tx1"/>
                          </a:solidFill>
                          <a:effectLst/>
                        </a:rPr>
                        <a:t>NAMPALA</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49 756</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1,548</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2,69%</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rowSpan="5">
                  <a:txBody>
                    <a:bodyPr/>
                    <a:lstStyle/>
                    <a:p>
                      <a:pPr algn="ctr">
                        <a:lnSpc>
                          <a:spcPct val="110000"/>
                        </a:lnSpc>
                        <a:spcAft>
                          <a:spcPts val="600"/>
                        </a:spcAft>
                      </a:pPr>
                      <a:r>
                        <a:rPr lang="fr-FR" sz="1600" b="1" kern="0" dirty="0">
                          <a:solidFill>
                            <a:schemeClr val="tx1"/>
                          </a:solidFill>
                          <a:effectLst/>
                        </a:rPr>
                        <a:t>44,95%</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5"/>
                  </a:ext>
                </a:extLst>
              </a:tr>
              <a:tr h="387076">
                <a:tc vMerge="1">
                  <a:txBody>
                    <a:bodyPr/>
                    <a:lstStyle/>
                    <a:p>
                      <a:endParaRPr lang="fr-FR"/>
                    </a:p>
                  </a:txBody>
                  <a:tcPr/>
                </a:tc>
                <a:tc>
                  <a:txBody>
                    <a:bodyPr/>
                    <a:lstStyle/>
                    <a:p>
                      <a:pPr>
                        <a:lnSpc>
                          <a:spcPct val="110000"/>
                        </a:lnSpc>
                        <a:spcAft>
                          <a:spcPts val="600"/>
                        </a:spcAft>
                      </a:pPr>
                      <a:r>
                        <a:rPr lang="en-GB" sz="1600" kern="0">
                          <a:solidFill>
                            <a:schemeClr val="tx1"/>
                          </a:solidFill>
                          <a:effectLst/>
                        </a:rPr>
                        <a:t>SEMICO</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136 187</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4,236</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7,37%</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vMerge="1">
                  <a:txBody>
                    <a:bodyPr/>
                    <a:lstStyle/>
                    <a:p>
                      <a:endParaRPr lang="fr-FR"/>
                    </a:p>
                  </a:txBody>
                  <a:tcPr/>
                </a:tc>
                <a:extLst>
                  <a:ext uri="{0D108BD9-81ED-4DB2-BD59-A6C34878D82A}">
                    <a16:rowId xmlns:a16="http://schemas.microsoft.com/office/drawing/2014/main" val="10006"/>
                  </a:ext>
                </a:extLst>
              </a:tr>
              <a:tr h="387076">
                <a:tc vMerge="1">
                  <a:txBody>
                    <a:bodyPr/>
                    <a:lstStyle/>
                    <a:p>
                      <a:endParaRPr lang="fr-FR"/>
                    </a:p>
                  </a:txBody>
                  <a:tcPr/>
                </a:tc>
                <a:tc>
                  <a:txBody>
                    <a:bodyPr/>
                    <a:lstStyle/>
                    <a:p>
                      <a:pPr>
                        <a:lnSpc>
                          <a:spcPct val="110000"/>
                        </a:lnSpc>
                        <a:spcAft>
                          <a:spcPts val="600"/>
                        </a:spcAft>
                      </a:pPr>
                      <a:r>
                        <a:rPr lang="en-GB" sz="1600" kern="0">
                          <a:solidFill>
                            <a:schemeClr val="tx1"/>
                          </a:solidFill>
                          <a:effectLst/>
                        </a:rPr>
                        <a:t>SOMIKA</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1 154</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0,036</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0,06%</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vMerge="1">
                  <a:txBody>
                    <a:bodyPr/>
                    <a:lstStyle/>
                    <a:p>
                      <a:endParaRPr lang="fr-FR"/>
                    </a:p>
                  </a:txBody>
                  <a:tcPr/>
                </a:tc>
                <a:extLst>
                  <a:ext uri="{0D108BD9-81ED-4DB2-BD59-A6C34878D82A}">
                    <a16:rowId xmlns:a16="http://schemas.microsoft.com/office/drawing/2014/main" val="10007"/>
                  </a:ext>
                </a:extLst>
              </a:tr>
              <a:tr h="387076">
                <a:tc vMerge="1">
                  <a:txBody>
                    <a:bodyPr/>
                    <a:lstStyle/>
                    <a:p>
                      <a:endParaRPr lang="fr-FR"/>
                    </a:p>
                  </a:txBody>
                  <a:tcPr/>
                </a:tc>
                <a:tc>
                  <a:txBody>
                    <a:bodyPr/>
                    <a:lstStyle/>
                    <a:p>
                      <a:pPr>
                        <a:lnSpc>
                          <a:spcPct val="110000"/>
                        </a:lnSpc>
                        <a:spcAft>
                          <a:spcPts val="600"/>
                        </a:spcAft>
                      </a:pPr>
                      <a:r>
                        <a:rPr lang="en-GB" sz="1600" kern="0" dirty="0">
                          <a:solidFill>
                            <a:schemeClr val="tx1"/>
                          </a:solidFill>
                          <a:effectLst/>
                        </a:rPr>
                        <a:t>SOMISY</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167 980</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5,225</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9,09%</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vMerge="1">
                  <a:txBody>
                    <a:bodyPr/>
                    <a:lstStyle/>
                    <a:p>
                      <a:endParaRPr lang="fr-FR"/>
                    </a:p>
                  </a:txBody>
                  <a:tcPr/>
                </a:tc>
                <a:extLst>
                  <a:ext uri="{0D108BD9-81ED-4DB2-BD59-A6C34878D82A}">
                    <a16:rowId xmlns:a16="http://schemas.microsoft.com/office/drawing/2014/main" val="10008"/>
                  </a:ext>
                </a:extLst>
              </a:tr>
              <a:tr h="387076">
                <a:tc vMerge="1">
                  <a:txBody>
                    <a:bodyPr/>
                    <a:lstStyle/>
                    <a:p>
                      <a:endParaRPr lang="fr-FR"/>
                    </a:p>
                  </a:txBody>
                  <a:tcPr/>
                </a:tc>
                <a:tc>
                  <a:txBody>
                    <a:bodyPr/>
                    <a:lstStyle/>
                    <a:p>
                      <a:pPr>
                        <a:lnSpc>
                          <a:spcPct val="110000"/>
                        </a:lnSpc>
                        <a:spcAft>
                          <a:spcPts val="600"/>
                        </a:spcAft>
                      </a:pPr>
                      <a:r>
                        <a:rPr lang="en-GB" sz="1600" kern="0">
                          <a:solidFill>
                            <a:schemeClr val="tx1"/>
                          </a:solidFill>
                          <a:effectLst/>
                        </a:rPr>
                        <a:t>FEKOLA</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475 105</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14,778</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a:solidFill>
                            <a:schemeClr val="tx1"/>
                          </a:solidFill>
                          <a:effectLst/>
                        </a:rPr>
                        <a:t>25,72%</a:t>
                      </a:r>
                      <a:endParaRPr lang="fr-FR" sz="1600" b="1"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vMerge="1">
                  <a:txBody>
                    <a:bodyPr/>
                    <a:lstStyle/>
                    <a:p>
                      <a:endParaRPr lang="fr-FR"/>
                    </a:p>
                  </a:txBody>
                  <a:tcPr/>
                </a:tc>
                <a:extLst>
                  <a:ext uri="{0D108BD9-81ED-4DB2-BD59-A6C34878D82A}">
                    <a16:rowId xmlns:a16="http://schemas.microsoft.com/office/drawing/2014/main" val="10009"/>
                  </a:ext>
                </a:extLst>
              </a:tr>
              <a:tr h="543148">
                <a:tc>
                  <a:txBody>
                    <a:bodyPr/>
                    <a:lstStyle/>
                    <a:p>
                      <a:pPr>
                        <a:lnSpc>
                          <a:spcPct val="100000"/>
                        </a:lnSpc>
                        <a:spcAft>
                          <a:spcPts val="600"/>
                        </a:spcAft>
                      </a:pPr>
                      <a:r>
                        <a:rPr lang="en-GB" sz="1600" kern="0" dirty="0" err="1">
                          <a:solidFill>
                            <a:schemeClr val="tx1"/>
                          </a:solidFill>
                          <a:effectLst/>
                        </a:rPr>
                        <a:t>Émirats</a:t>
                      </a:r>
                      <a:r>
                        <a:rPr lang="en-GB" sz="1600" kern="0" dirty="0">
                          <a:solidFill>
                            <a:schemeClr val="tx1"/>
                          </a:solidFill>
                          <a:effectLst/>
                        </a:rPr>
                        <a:t> </a:t>
                      </a:r>
                      <a:r>
                        <a:rPr lang="en-GB" sz="1600" kern="0" dirty="0" err="1">
                          <a:solidFill>
                            <a:schemeClr val="tx1"/>
                          </a:solidFill>
                          <a:effectLst/>
                        </a:rPr>
                        <a:t>Arabes</a:t>
                      </a:r>
                      <a:r>
                        <a:rPr lang="en-GB" sz="1600" kern="0" dirty="0">
                          <a:solidFill>
                            <a:schemeClr val="tx1"/>
                          </a:solidFill>
                          <a:effectLst/>
                        </a:rPr>
                        <a:t> Unis</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nSpc>
                          <a:spcPct val="110000"/>
                        </a:lnSpc>
                        <a:spcAft>
                          <a:spcPts val="600"/>
                        </a:spcAft>
                      </a:pPr>
                      <a:r>
                        <a:rPr lang="en-GB" sz="1600" kern="0" dirty="0">
                          <a:solidFill>
                            <a:schemeClr val="tx1"/>
                          </a:solidFill>
                          <a:effectLst/>
                        </a:rPr>
                        <a:t>WASSOULOR</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19 153</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0,596</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r">
                        <a:lnSpc>
                          <a:spcPct val="110000"/>
                        </a:lnSpc>
                        <a:spcAft>
                          <a:spcPts val="600"/>
                        </a:spcAft>
                      </a:pPr>
                      <a:r>
                        <a:rPr lang="en-GB" sz="1600" b="1" kern="0" dirty="0">
                          <a:solidFill>
                            <a:schemeClr val="tx1"/>
                          </a:solidFill>
                          <a:effectLst/>
                        </a:rPr>
                        <a:t>1,04%</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fr-FR" sz="1600" b="1" kern="0" dirty="0">
                          <a:solidFill>
                            <a:schemeClr val="tx1"/>
                          </a:solidFill>
                          <a:effectLst/>
                        </a:rPr>
                        <a:t>1,04%</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10"/>
                  </a:ext>
                </a:extLst>
              </a:tr>
            </a:tbl>
          </a:graphicData>
        </a:graphic>
      </p:graphicFrame>
      <p:sp>
        <p:nvSpPr>
          <p:cNvPr id="29771" name="Espace réservé du numéro de diapositive 4">
            <a:extLst>
              <a:ext uri="{FF2B5EF4-FFF2-40B4-BE49-F238E27FC236}">
                <a16:creationId xmlns:a16="http://schemas.microsoft.com/office/drawing/2014/main" id="{D0B4330E-2F49-4836-B6B0-F35CF68F635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D87E16F-21D1-4D1C-9FBA-22A1A37D4E67}" type="slidenum">
              <a:rPr lang="en-US" altLang="fr-FR" sz="1200">
                <a:solidFill>
                  <a:srgbClr val="898989"/>
                </a:solidFill>
              </a:rPr>
              <a:pPr>
                <a:spcBef>
                  <a:spcPct val="0"/>
                </a:spcBef>
                <a:buFontTx/>
                <a:buNone/>
              </a:pPr>
              <a:t>13</a:t>
            </a:fld>
            <a:endParaRPr lang="en-US" altLang="fr-FR" sz="1200">
              <a:solidFill>
                <a:srgbClr val="898989"/>
              </a:solidFill>
            </a:endParaRPr>
          </a:p>
        </p:txBody>
      </p:sp>
      <p:pic>
        <p:nvPicPr>
          <p:cNvPr id="29772" name="Image 6">
            <a:extLst>
              <a:ext uri="{FF2B5EF4-FFF2-40B4-BE49-F238E27FC236}">
                <a16:creationId xmlns:a16="http://schemas.microsoft.com/office/drawing/2014/main" id="{C68312DF-5E99-450A-80B3-C07B2B9897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66675"/>
            <a:ext cx="1692275"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3ABB230-38B7-4F61-9AB6-200AA937366E}"/>
              </a:ext>
            </a:extLst>
          </p:cNvPr>
          <p:cNvSpPr>
            <a:spLocks noGrp="1"/>
          </p:cNvSpPr>
          <p:nvPr>
            <p:ph type="title"/>
          </p:nvPr>
        </p:nvSpPr>
        <p:spPr>
          <a:xfrm>
            <a:off x="107950" y="14288"/>
            <a:ext cx="7127875" cy="628650"/>
          </a:xfrm>
        </p:spPr>
        <p:txBody>
          <a:bodyPr/>
          <a:lstStyle/>
          <a:p>
            <a:pPr eaLnBrk="1" hangingPunct="1">
              <a:defRPr/>
            </a:pPr>
            <a:r>
              <a:rPr lang="fr-FR" altLang="fr-FR" sz="2000" dirty="0">
                <a:solidFill>
                  <a:srgbClr val="685040"/>
                </a:solidFill>
              </a:rPr>
              <a:t> </a:t>
            </a:r>
            <a:r>
              <a:rPr lang="fr-FR" altLang="fr-FR" sz="2800" b="1" kern="800" dirty="0">
                <a:solidFill>
                  <a:srgbClr val="C00000"/>
                </a:solidFill>
                <a:latin typeface="+mn-lt"/>
                <a:ea typeface="Times New Roman" panose="02020603050405020304" pitchFamily="18" charset="0"/>
                <a:cs typeface="Times New Roman" panose="02020603050405020304" pitchFamily="18" charset="0"/>
              </a:rPr>
              <a:t>Données sur la production réconciliées-2017</a:t>
            </a:r>
            <a:endParaRPr lang="en-GB" altLang="fr-FR" sz="2800" b="1" kern="800" dirty="0">
              <a:solidFill>
                <a:srgbClr val="C00000"/>
              </a:solidFill>
              <a:latin typeface="+mn-lt"/>
              <a:ea typeface="Times New Roman" panose="02020603050405020304" pitchFamily="18" charset="0"/>
              <a:cs typeface="Times New Roman" panose="02020603050405020304" pitchFamily="18" charset="0"/>
            </a:endParaRPr>
          </a:p>
        </p:txBody>
      </p:sp>
      <p:sp>
        <p:nvSpPr>
          <p:cNvPr id="26627" name="Espace réservé du contenu 2">
            <a:extLst>
              <a:ext uri="{FF2B5EF4-FFF2-40B4-BE49-F238E27FC236}">
                <a16:creationId xmlns:a16="http://schemas.microsoft.com/office/drawing/2014/main" id="{92275552-FB17-4AFD-B3BE-C540A5BB1356}"/>
              </a:ext>
            </a:extLst>
          </p:cNvPr>
          <p:cNvSpPr txBox="1">
            <a:spLocks/>
          </p:cNvSpPr>
          <p:nvPr/>
        </p:nvSpPr>
        <p:spPr bwMode="auto">
          <a:xfrm>
            <a:off x="-3175" y="917575"/>
            <a:ext cx="9144000" cy="889000"/>
          </a:xfrm>
          <a:prstGeom prst="rect">
            <a:avLst/>
          </a:prstGeom>
          <a:noFill/>
          <a:ln>
            <a:noFill/>
          </a:ln>
        </p:spPr>
        <p:txBody>
          <a:bodyPr/>
          <a:lstStyle>
            <a:lvl1pPr defTabSz="912813">
              <a:defRPr>
                <a:solidFill>
                  <a:schemeClr val="tx1"/>
                </a:solidFill>
                <a:latin typeface="Calibri" panose="020F0502020204030204" pitchFamily="34" charset="0"/>
              </a:defRPr>
            </a:lvl1pPr>
            <a:lvl2pPr marL="742950" indent="-285750" defTabSz="912813">
              <a:defRPr>
                <a:solidFill>
                  <a:schemeClr val="tx1"/>
                </a:solidFill>
                <a:latin typeface="Calibri" panose="020F0502020204030204" pitchFamily="34" charset="0"/>
              </a:defRPr>
            </a:lvl2pPr>
            <a:lvl3pPr marL="1143000" indent="-228600" defTabSz="912813">
              <a:defRPr>
                <a:solidFill>
                  <a:schemeClr val="tx1"/>
                </a:solidFill>
                <a:latin typeface="Calibri" panose="020F0502020204030204" pitchFamily="34" charset="0"/>
              </a:defRPr>
            </a:lvl3pPr>
            <a:lvl4pPr marL="1600200" indent="-228600" defTabSz="912813">
              <a:defRPr>
                <a:solidFill>
                  <a:schemeClr val="tx1"/>
                </a:solidFill>
                <a:latin typeface="Calibri" panose="020F0502020204030204" pitchFamily="34" charset="0"/>
              </a:defRPr>
            </a:lvl4pPr>
            <a:lvl5pPr marL="2057400" indent="-228600" defTabSz="912813">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algn="just" eaLnBrk="1" hangingPunct="1">
              <a:lnSpc>
                <a:spcPct val="110000"/>
              </a:lnSpc>
              <a:spcBef>
                <a:spcPts val="600"/>
              </a:spcBef>
              <a:spcAft>
                <a:spcPts val="600"/>
              </a:spcAft>
              <a:buFont typeface="Arial" panose="020B0604020202020204" pitchFamily="34" charset="0"/>
              <a:buNone/>
              <a:defRPr/>
            </a:pPr>
            <a:r>
              <a:rPr lang="fr-FR" altLang="fr-FR" sz="2000" b="1" dirty="0">
                <a:latin typeface="+mn-lt"/>
              </a:rPr>
              <a:t>Le rapprochement des données sur la production  d’or déclarée par les sociétés minières avec les données déclarées par la DNGM a relevé les écarts suivants :</a:t>
            </a:r>
          </a:p>
          <a:p>
            <a:pPr algn="just" eaLnBrk="1" hangingPunct="1">
              <a:spcAft>
                <a:spcPts val="600"/>
              </a:spcAft>
              <a:buFont typeface="Arial" panose="020B0604020202020204" pitchFamily="34" charset="0"/>
              <a:buNone/>
              <a:defRPr/>
            </a:pPr>
            <a:endParaRPr lang="fr-FR" altLang="fr-FR" sz="1600" b="1" i="1" u="sng" dirty="0">
              <a:solidFill>
                <a:srgbClr val="002060"/>
              </a:solidFill>
            </a:endParaRPr>
          </a:p>
          <a:p>
            <a:pPr algn="just" eaLnBrk="1" hangingPunct="1">
              <a:spcAft>
                <a:spcPts val="600"/>
              </a:spcAft>
              <a:buFont typeface="Arial" panose="020B0604020202020204" pitchFamily="34" charset="0"/>
              <a:buNone/>
              <a:defRPr/>
            </a:pPr>
            <a:endParaRPr lang="fr-FR" altLang="fr-FR" sz="1600" i="1" dirty="0"/>
          </a:p>
          <a:p>
            <a:pPr algn="ctr" eaLnBrk="1" hangingPunct="1">
              <a:spcAft>
                <a:spcPts val="600"/>
              </a:spcAft>
              <a:buFont typeface="Arial" panose="020B0604020202020204" pitchFamily="34" charset="0"/>
              <a:buNone/>
              <a:defRPr/>
            </a:pPr>
            <a:endParaRPr lang="fr-FR" altLang="fr-FR" sz="1600" b="1" i="1" dirty="0">
              <a:solidFill>
                <a:srgbClr val="FF0000"/>
              </a:solidFill>
            </a:endParaRPr>
          </a:p>
          <a:p>
            <a:pPr algn="just" eaLnBrk="1" hangingPunct="1">
              <a:spcAft>
                <a:spcPts val="600"/>
              </a:spcAft>
              <a:buFont typeface="Arial" panose="020B0604020202020204" pitchFamily="34" charset="0"/>
              <a:buNone/>
              <a:defRPr/>
            </a:pPr>
            <a:endParaRPr lang="en-GB" altLang="fr-FR" sz="1600" dirty="0"/>
          </a:p>
          <a:p>
            <a:pPr algn="just" eaLnBrk="1" hangingPunct="1">
              <a:spcAft>
                <a:spcPts val="600"/>
              </a:spcAft>
              <a:buFont typeface="Arial" panose="020B0604020202020204" pitchFamily="34" charset="0"/>
              <a:buNone/>
              <a:defRPr/>
            </a:pPr>
            <a:endParaRPr lang="en-GB" altLang="fr-FR" sz="1600" dirty="0"/>
          </a:p>
        </p:txBody>
      </p:sp>
      <p:graphicFrame>
        <p:nvGraphicFramePr>
          <p:cNvPr id="3" name="Tableau 2">
            <a:extLst>
              <a:ext uri="{FF2B5EF4-FFF2-40B4-BE49-F238E27FC236}">
                <a16:creationId xmlns:a16="http://schemas.microsoft.com/office/drawing/2014/main" id="{F32A2078-C1EF-4C39-84B2-516DB845C598}"/>
              </a:ext>
            </a:extLst>
          </p:cNvPr>
          <p:cNvGraphicFramePr>
            <a:graphicFrameLocks noGrp="1"/>
          </p:cNvGraphicFramePr>
          <p:nvPr/>
        </p:nvGraphicFramePr>
        <p:xfrm>
          <a:off x="0" y="2076450"/>
          <a:ext cx="9143997" cy="4795840"/>
        </p:xfrm>
        <a:graphic>
          <a:graphicData uri="http://schemas.openxmlformats.org/drawingml/2006/table">
            <a:tbl>
              <a:tblPr firstRow="1" firstCol="1" bandRow="1">
                <a:tableStyleId>{5C22544A-7EE6-4342-B048-85BDC9FD1C3A}</a:tableStyleId>
              </a:tblPr>
              <a:tblGrid>
                <a:gridCol w="1306285">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979714">
                  <a:extLst>
                    <a:ext uri="{9D8B030D-6E8A-4147-A177-3AD203B41FA5}">
                      <a16:colId xmlns:a16="http://schemas.microsoft.com/office/drawing/2014/main" val="20002"/>
                    </a:ext>
                  </a:extLst>
                </a:gridCol>
                <a:gridCol w="979714">
                  <a:extLst>
                    <a:ext uri="{9D8B030D-6E8A-4147-A177-3AD203B41FA5}">
                      <a16:colId xmlns:a16="http://schemas.microsoft.com/office/drawing/2014/main" val="20003"/>
                    </a:ext>
                  </a:extLst>
                </a:gridCol>
                <a:gridCol w="979714">
                  <a:extLst>
                    <a:ext uri="{9D8B030D-6E8A-4147-A177-3AD203B41FA5}">
                      <a16:colId xmlns:a16="http://schemas.microsoft.com/office/drawing/2014/main" val="20004"/>
                    </a:ext>
                  </a:extLst>
                </a:gridCol>
                <a:gridCol w="979714">
                  <a:extLst>
                    <a:ext uri="{9D8B030D-6E8A-4147-A177-3AD203B41FA5}">
                      <a16:colId xmlns:a16="http://schemas.microsoft.com/office/drawing/2014/main" val="20005"/>
                    </a:ext>
                  </a:extLst>
                </a:gridCol>
                <a:gridCol w="979714">
                  <a:extLst>
                    <a:ext uri="{9D8B030D-6E8A-4147-A177-3AD203B41FA5}">
                      <a16:colId xmlns:a16="http://schemas.microsoft.com/office/drawing/2014/main" val="20006"/>
                    </a:ext>
                  </a:extLst>
                </a:gridCol>
                <a:gridCol w="979714">
                  <a:extLst>
                    <a:ext uri="{9D8B030D-6E8A-4147-A177-3AD203B41FA5}">
                      <a16:colId xmlns:a16="http://schemas.microsoft.com/office/drawing/2014/main" val="20007"/>
                    </a:ext>
                  </a:extLst>
                </a:gridCol>
                <a:gridCol w="979714">
                  <a:extLst>
                    <a:ext uri="{9D8B030D-6E8A-4147-A177-3AD203B41FA5}">
                      <a16:colId xmlns:a16="http://schemas.microsoft.com/office/drawing/2014/main" val="20008"/>
                    </a:ext>
                  </a:extLst>
                </a:gridCol>
              </a:tblGrid>
              <a:tr h="880838">
                <a:tc rowSpan="2">
                  <a:txBody>
                    <a:bodyPr/>
                    <a:lstStyle/>
                    <a:p>
                      <a:pPr algn="ctr">
                        <a:lnSpc>
                          <a:spcPct val="110000"/>
                        </a:lnSpc>
                        <a:spcAft>
                          <a:spcPts val="600"/>
                        </a:spcAft>
                      </a:pPr>
                      <a:r>
                        <a:rPr lang="en-GB" sz="1600" b="1" kern="0" dirty="0">
                          <a:solidFill>
                            <a:schemeClr val="bg1"/>
                          </a:solidFill>
                          <a:effectLst/>
                        </a:rPr>
                        <a:t>Sociétés</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gridSpan="2">
                  <a:txBody>
                    <a:bodyPr/>
                    <a:lstStyle/>
                    <a:p>
                      <a:pPr algn="ctr">
                        <a:lnSpc>
                          <a:spcPct val="110000"/>
                        </a:lnSpc>
                        <a:spcAft>
                          <a:spcPts val="600"/>
                        </a:spcAft>
                      </a:pPr>
                      <a:r>
                        <a:rPr lang="en-GB" sz="1600" b="1" kern="0" dirty="0" err="1">
                          <a:effectLst/>
                        </a:rPr>
                        <a:t>Déclarations</a:t>
                      </a:r>
                      <a:r>
                        <a:rPr lang="en-GB" sz="1600" b="1" kern="0" dirty="0">
                          <a:effectLst/>
                        </a:rPr>
                        <a:t> </a:t>
                      </a:r>
                      <a:r>
                        <a:rPr lang="en-GB" sz="1600" b="1" kern="0" dirty="0" err="1">
                          <a:effectLst/>
                        </a:rPr>
                        <a:t>initiales</a:t>
                      </a:r>
                      <a:r>
                        <a:rPr lang="en-GB" sz="1600" b="1" kern="0" dirty="0">
                          <a:effectLst/>
                        </a:rPr>
                        <a:t> </a:t>
                      </a:r>
                    </a:p>
                    <a:p>
                      <a:pPr algn="ctr">
                        <a:lnSpc>
                          <a:spcPct val="110000"/>
                        </a:lnSpc>
                        <a:spcAft>
                          <a:spcPts val="600"/>
                        </a:spcAft>
                      </a:pPr>
                      <a:r>
                        <a:rPr lang="en-GB" sz="1600" b="1" kern="0" dirty="0">
                          <a:effectLst/>
                        </a:rPr>
                        <a:t>(Tonne)</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en-GB" sz="1600" b="1" kern="0" dirty="0" err="1">
                          <a:effectLst/>
                        </a:rPr>
                        <a:t>Ajustements</a:t>
                      </a:r>
                      <a:r>
                        <a:rPr lang="en-GB" sz="1600" b="1" kern="0" dirty="0">
                          <a:effectLst/>
                        </a:rPr>
                        <a:t> </a:t>
                      </a:r>
                    </a:p>
                    <a:p>
                      <a:pPr algn="ctr">
                        <a:lnSpc>
                          <a:spcPct val="110000"/>
                        </a:lnSpc>
                        <a:spcAft>
                          <a:spcPts val="600"/>
                        </a:spcAft>
                      </a:pPr>
                      <a:r>
                        <a:rPr lang="en-GB" sz="1600" b="1" kern="0" dirty="0">
                          <a:effectLst/>
                        </a:rPr>
                        <a:t>(Tonne)</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fr-FR" sz="1600" b="1" kern="0" dirty="0">
                          <a:effectLst/>
                        </a:rPr>
                        <a:t>Quantités après ajustements </a:t>
                      </a:r>
                    </a:p>
                    <a:p>
                      <a:pPr algn="ctr">
                        <a:lnSpc>
                          <a:spcPct val="110000"/>
                        </a:lnSpc>
                        <a:spcAft>
                          <a:spcPts val="600"/>
                        </a:spcAft>
                      </a:pPr>
                      <a:r>
                        <a:rPr lang="fr-FR" sz="1600" b="1" kern="0" dirty="0">
                          <a:effectLst/>
                        </a:rPr>
                        <a:t>(Tonne)</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en-GB" sz="1600" b="1" kern="0" dirty="0" err="1">
                          <a:effectLst/>
                        </a:rPr>
                        <a:t>Différence</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hMerge="1">
                  <a:txBody>
                    <a:bodyPr/>
                    <a:lstStyle/>
                    <a:p>
                      <a:endParaRPr lang="fr-FR"/>
                    </a:p>
                  </a:txBody>
                  <a:tcPr/>
                </a:tc>
                <a:extLst>
                  <a:ext uri="{0D108BD9-81ED-4DB2-BD59-A6C34878D82A}">
                    <a16:rowId xmlns:a16="http://schemas.microsoft.com/office/drawing/2014/main" val="10000"/>
                  </a:ext>
                </a:extLst>
              </a:tr>
              <a:tr h="675794">
                <a:tc vMerge="1">
                  <a:txBody>
                    <a:bodyPr/>
                    <a:lstStyle/>
                    <a:p>
                      <a:endParaRPr lang="fr-FR"/>
                    </a:p>
                  </a:txBody>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DNGM</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DNGM</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DNGM</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Tonnes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Milliards FCFA</a:t>
                      </a:r>
                      <a:r>
                        <a:rPr lang="fr-FR" sz="1400" b="1" kern="0" dirty="0">
                          <a:solidFill>
                            <a:schemeClr val="bg1"/>
                          </a:solidFill>
                          <a:effectLst/>
                        </a:rPr>
                        <a:t>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tx2">
                        <a:lumMod val="50000"/>
                      </a:schemeClr>
                    </a:solidFill>
                  </a:tcPr>
                </a:tc>
                <a:extLst>
                  <a:ext uri="{0D108BD9-81ED-4DB2-BD59-A6C34878D82A}">
                    <a16:rowId xmlns:a16="http://schemas.microsoft.com/office/drawing/2014/main" val="10001"/>
                  </a:ext>
                </a:extLst>
              </a:tr>
              <a:tr h="269934">
                <a:tc>
                  <a:txBody>
                    <a:bodyPr/>
                    <a:lstStyle/>
                    <a:p>
                      <a:pPr>
                        <a:lnSpc>
                          <a:spcPct val="110000"/>
                        </a:lnSpc>
                        <a:spcAft>
                          <a:spcPts val="600"/>
                        </a:spcAft>
                      </a:pPr>
                      <a:r>
                        <a:rPr lang="en-GB" sz="1600" b="1" kern="0" dirty="0">
                          <a:solidFill>
                            <a:srgbClr val="000000"/>
                          </a:solidFill>
                          <a:effectLst/>
                        </a:rPr>
                        <a:t>MORILA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3,077</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3,077</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3,077</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3,077</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0,002</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extLst>
                  <a:ext uri="{0D108BD9-81ED-4DB2-BD59-A6C34878D82A}">
                    <a16:rowId xmlns:a16="http://schemas.microsoft.com/office/drawing/2014/main" val="10002"/>
                  </a:ext>
                </a:extLst>
              </a:tr>
              <a:tr h="269934">
                <a:tc>
                  <a:txBody>
                    <a:bodyPr/>
                    <a:lstStyle/>
                    <a:p>
                      <a:pPr>
                        <a:lnSpc>
                          <a:spcPct val="110000"/>
                        </a:lnSpc>
                        <a:spcAft>
                          <a:spcPts val="600"/>
                        </a:spcAft>
                      </a:pPr>
                      <a:r>
                        <a:rPr lang="en-GB" sz="1600" b="1" kern="0" dirty="0">
                          <a:solidFill>
                            <a:srgbClr val="000000"/>
                          </a:solidFill>
                          <a:effectLst/>
                        </a:rPr>
                        <a:t>NAMPALA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1,176</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1,174</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1,176</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1,174</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0,002</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0,058</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extLst>
                  <a:ext uri="{0D108BD9-81ED-4DB2-BD59-A6C34878D82A}">
                    <a16:rowId xmlns:a16="http://schemas.microsoft.com/office/drawing/2014/main" val="10003"/>
                  </a:ext>
                </a:extLst>
              </a:tr>
              <a:tr h="269934">
                <a:tc>
                  <a:txBody>
                    <a:bodyPr/>
                    <a:lstStyle/>
                    <a:p>
                      <a:pPr>
                        <a:lnSpc>
                          <a:spcPct val="110000"/>
                        </a:lnSpc>
                        <a:spcAft>
                          <a:spcPts val="600"/>
                        </a:spcAft>
                      </a:pPr>
                      <a:r>
                        <a:rPr lang="en-GB" sz="1600" b="1" kern="0" dirty="0">
                          <a:solidFill>
                            <a:srgbClr val="000000"/>
                          </a:solidFill>
                          <a:effectLst/>
                        </a:rPr>
                        <a:t>SEMICO</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5,057</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5,133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5,057</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5,133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marL="0" algn="r" defTabSz="914400" rtl="0" eaLnBrk="1" latinLnBrk="0" hangingPunct="1">
                        <a:lnSpc>
                          <a:spcPct val="110000"/>
                        </a:lnSpc>
                        <a:spcAft>
                          <a:spcPts val="600"/>
                        </a:spcAft>
                      </a:pPr>
                      <a:r>
                        <a:rPr lang="en-GB" sz="1600" b="1" kern="0" dirty="0">
                          <a:solidFill>
                            <a:srgbClr val="000000"/>
                          </a:solidFill>
                          <a:effectLst/>
                          <a:latin typeface="+mn-lt"/>
                          <a:ea typeface="+mn-ea"/>
                          <a:cs typeface="+mn-cs"/>
                        </a:rPr>
                        <a:t>-0,076</a:t>
                      </a:r>
                      <a:endParaRPr lang="fr-FR" sz="1600" b="1" kern="0" dirty="0">
                        <a:solidFill>
                          <a:srgbClr val="000000"/>
                        </a:solidFill>
                        <a:effectLst/>
                        <a:latin typeface="+mn-lt"/>
                        <a:ea typeface="+mn-ea"/>
                        <a:cs typeface="+mn-cs"/>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-1,855</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extLst>
                  <a:ext uri="{0D108BD9-81ED-4DB2-BD59-A6C34878D82A}">
                    <a16:rowId xmlns:a16="http://schemas.microsoft.com/office/drawing/2014/main" val="10004"/>
                  </a:ext>
                </a:extLst>
              </a:tr>
              <a:tr h="269934">
                <a:tc>
                  <a:txBody>
                    <a:bodyPr/>
                    <a:lstStyle/>
                    <a:p>
                      <a:pPr>
                        <a:lnSpc>
                          <a:spcPct val="110000"/>
                        </a:lnSpc>
                        <a:spcAft>
                          <a:spcPts val="600"/>
                        </a:spcAft>
                      </a:pPr>
                      <a:r>
                        <a:rPr lang="en-GB" sz="1600" b="1" kern="0" dirty="0">
                          <a:solidFill>
                            <a:srgbClr val="000000"/>
                          </a:solidFill>
                          <a:effectLst/>
                        </a:rPr>
                        <a:t>SEMOS</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5,210</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5,210</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5,210</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5,210</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0,004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extLst>
                  <a:ext uri="{0D108BD9-81ED-4DB2-BD59-A6C34878D82A}">
                    <a16:rowId xmlns:a16="http://schemas.microsoft.com/office/drawing/2014/main" val="10005"/>
                  </a:ext>
                </a:extLst>
              </a:tr>
              <a:tr h="269934">
                <a:tc>
                  <a:txBody>
                    <a:bodyPr/>
                    <a:lstStyle/>
                    <a:p>
                      <a:pPr>
                        <a:lnSpc>
                          <a:spcPct val="110000"/>
                        </a:lnSpc>
                        <a:spcAft>
                          <a:spcPts val="600"/>
                        </a:spcAft>
                      </a:pPr>
                      <a:r>
                        <a:rPr lang="en-GB" sz="1600" b="1" kern="0" dirty="0">
                          <a:solidFill>
                            <a:srgbClr val="000000"/>
                          </a:solidFill>
                          <a:effectLst/>
                        </a:rPr>
                        <a:t>SOMIKA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0,315</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0,284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0,315</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0,284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0,031</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0,747</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extLst>
                  <a:ext uri="{0D108BD9-81ED-4DB2-BD59-A6C34878D82A}">
                    <a16:rowId xmlns:a16="http://schemas.microsoft.com/office/drawing/2014/main" val="10006"/>
                  </a:ext>
                </a:extLst>
              </a:tr>
              <a:tr h="269934">
                <a:tc>
                  <a:txBody>
                    <a:bodyPr/>
                    <a:lstStyle/>
                    <a:p>
                      <a:pPr>
                        <a:lnSpc>
                          <a:spcPct val="110000"/>
                        </a:lnSpc>
                        <a:spcAft>
                          <a:spcPts val="600"/>
                        </a:spcAft>
                      </a:pPr>
                      <a:r>
                        <a:rPr lang="en-GB" sz="1600" b="1" kern="0" dirty="0">
                          <a:solidFill>
                            <a:srgbClr val="000000"/>
                          </a:solidFill>
                          <a:effectLst/>
                        </a:rPr>
                        <a:t>SOMILO</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24,634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a:solidFill>
                            <a:srgbClr val="000000"/>
                          </a:solidFill>
                          <a:effectLst/>
                        </a:rPr>
                        <a:t>24,634</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24,634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24,634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0,003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extLst>
                  <a:ext uri="{0D108BD9-81ED-4DB2-BD59-A6C34878D82A}">
                    <a16:rowId xmlns:a16="http://schemas.microsoft.com/office/drawing/2014/main" val="10007"/>
                  </a:ext>
                </a:extLst>
              </a:tr>
              <a:tr h="269934">
                <a:tc>
                  <a:txBody>
                    <a:bodyPr/>
                    <a:lstStyle/>
                    <a:p>
                      <a:pPr>
                        <a:lnSpc>
                          <a:spcPct val="110000"/>
                        </a:lnSpc>
                        <a:spcAft>
                          <a:spcPts val="600"/>
                        </a:spcAft>
                      </a:pPr>
                      <a:r>
                        <a:rPr lang="en-GB" sz="1600" b="1" kern="0" dirty="0">
                          <a:solidFill>
                            <a:srgbClr val="000000"/>
                          </a:solidFill>
                          <a:effectLst/>
                        </a:rPr>
                        <a:t>SOMISY</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6,383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6,383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6,383</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6,383</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solidFill>
                      <a:schemeClr val="bg1"/>
                    </a:solidFill>
                  </a:tcPr>
                </a:tc>
                <a:tc>
                  <a:txBody>
                    <a:bodyPr/>
                    <a:lstStyle/>
                    <a:p>
                      <a:pPr algn="r">
                        <a:lnSpc>
                          <a:spcPct val="110000"/>
                        </a:lnSpc>
                        <a:spcAft>
                          <a:spcPts val="600"/>
                        </a:spcAft>
                      </a:pPr>
                      <a:r>
                        <a:rPr lang="en-GB" sz="1600" b="1" kern="0" dirty="0">
                          <a:solidFill>
                            <a:srgbClr val="000000"/>
                          </a:solidFill>
                          <a:effectLst/>
                        </a:rPr>
                        <a:t>-0,001</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extLst>
                  <a:ext uri="{0D108BD9-81ED-4DB2-BD59-A6C34878D82A}">
                    <a16:rowId xmlns:a16="http://schemas.microsoft.com/office/drawing/2014/main" val="10008"/>
                  </a:ext>
                </a:extLst>
              </a:tr>
              <a:tr h="269934">
                <a:tc>
                  <a:txBody>
                    <a:bodyPr/>
                    <a:lstStyle/>
                    <a:p>
                      <a:pPr>
                        <a:lnSpc>
                          <a:spcPct val="110000"/>
                        </a:lnSpc>
                        <a:spcAft>
                          <a:spcPts val="600"/>
                        </a:spcAft>
                      </a:pPr>
                      <a:r>
                        <a:rPr lang="en-GB" sz="1600" b="1" kern="0" dirty="0">
                          <a:solidFill>
                            <a:srgbClr val="000000"/>
                          </a:solidFill>
                          <a:effectLst/>
                        </a:rPr>
                        <a:t>WASSOULOU</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0,233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0,233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0,233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0,233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solidFill>
                      <a:srgbClr val="F6A1A8"/>
                    </a:solidFill>
                  </a:tcPr>
                </a:tc>
                <a:tc>
                  <a:txBody>
                    <a:bodyPr/>
                    <a:lstStyle/>
                    <a:p>
                      <a:pPr algn="r">
                        <a:lnSpc>
                          <a:spcPct val="110000"/>
                        </a:lnSpc>
                        <a:spcAft>
                          <a:spcPts val="600"/>
                        </a:spcAft>
                      </a:pPr>
                      <a:r>
                        <a:rPr lang="en-GB" sz="1600" b="1" kern="0" dirty="0">
                          <a:solidFill>
                            <a:srgbClr val="000000"/>
                          </a:solidFill>
                          <a:effectLst/>
                        </a:rPr>
                        <a:t>0,008</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extLst>
                  <a:ext uri="{0D108BD9-81ED-4DB2-BD59-A6C34878D82A}">
                    <a16:rowId xmlns:a16="http://schemas.microsoft.com/office/drawing/2014/main" val="10009"/>
                  </a:ext>
                </a:extLst>
              </a:tr>
              <a:tr h="269934">
                <a:tc>
                  <a:txBody>
                    <a:bodyPr/>
                    <a:lstStyle/>
                    <a:p>
                      <a:pPr>
                        <a:lnSpc>
                          <a:spcPct val="110000"/>
                        </a:lnSpc>
                        <a:spcAft>
                          <a:spcPts val="600"/>
                        </a:spcAft>
                      </a:pPr>
                      <a:r>
                        <a:rPr lang="en-GB" sz="1600" b="1" kern="0" dirty="0">
                          <a:solidFill>
                            <a:srgbClr val="000000"/>
                          </a:solidFill>
                          <a:effectLst/>
                        </a:rPr>
                        <a:t>YATELA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0,209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0,209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0,209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0,209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solidFill>
                      <a:schemeClr val="bg1"/>
                    </a:solidFill>
                  </a:tcPr>
                </a:tc>
                <a:tc>
                  <a:txBody>
                    <a:bodyPr/>
                    <a:lstStyle/>
                    <a:p>
                      <a:pPr algn="r">
                        <a:lnSpc>
                          <a:spcPct val="110000"/>
                        </a:lnSpc>
                        <a:spcAft>
                          <a:spcPts val="600"/>
                        </a:spcAft>
                      </a:pPr>
                      <a:r>
                        <a:rPr lang="en-GB" sz="1600" b="1" kern="0" dirty="0">
                          <a:solidFill>
                            <a:srgbClr val="000000"/>
                          </a:solidFill>
                          <a:effectLst/>
                        </a:rPr>
                        <a:t>-0,007</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extLst>
                  <a:ext uri="{0D108BD9-81ED-4DB2-BD59-A6C34878D82A}">
                    <a16:rowId xmlns:a16="http://schemas.microsoft.com/office/drawing/2014/main" val="10010"/>
                  </a:ext>
                </a:extLst>
              </a:tr>
              <a:tr h="269934">
                <a:tc>
                  <a:txBody>
                    <a:bodyPr/>
                    <a:lstStyle/>
                    <a:p>
                      <a:pPr>
                        <a:lnSpc>
                          <a:spcPct val="110000"/>
                        </a:lnSpc>
                        <a:spcAft>
                          <a:spcPts val="600"/>
                        </a:spcAft>
                      </a:pPr>
                      <a:r>
                        <a:rPr lang="en-GB" sz="1600" b="1" kern="0" dirty="0">
                          <a:solidFill>
                            <a:srgbClr val="000000"/>
                          </a:solidFill>
                          <a:effectLst/>
                        </a:rPr>
                        <a:t>FEKOLA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3,284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3,284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3,284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3,284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solidFill>
                      <a:srgbClr val="F6A1A8"/>
                    </a:solidFill>
                  </a:tcPr>
                </a:tc>
                <a:tc>
                  <a:txBody>
                    <a:bodyPr/>
                    <a:lstStyle/>
                    <a:p>
                      <a:pPr algn="r">
                        <a:lnSpc>
                          <a:spcPct val="110000"/>
                        </a:lnSpc>
                        <a:spcAft>
                          <a:spcPts val="600"/>
                        </a:spcAft>
                      </a:pPr>
                      <a:r>
                        <a:rPr lang="en-GB" sz="1600" b="1" kern="0" dirty="0">
                          <a:solidFill>
                            <a:srgbClr val="000000"/>
                          </a:solidFill>
                          <a:effectLst/>
                        </a:rPr>
                        <a:t>-0,007</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rgbClr val="F6A1A8"/>
                    </a:solidFill>
                  </a:tcPr>
                </a:tc>
                <a:extLst>
                  <a:ext uri="{0D108BD9-81ED-4DB2-BD59-A6C34878D82A}">
                    <a16:rowId xmlns:a16="http://schemas.microsoft.com/office/drawing/2014/main" val="10011"/>
                  </a:ext>
                </a:extLst>
              </a:tr>
              <a:tr h="269934">
                <a:tc>
                  <a:txBody>
                    <a:bodyPr/>
                    <a:lstStyle/>
                    <a:p>
                      <a:pPr>
                        <a:lnSpc>
                          <a:spcPct val="110000"/>
                        </a:lnSpc>
                        <a:spcAft>
                          <a:spcPts val="600"/>
                        </a:spcAft>
                      </a:pPr>
                      <a:r>
                        <a:rPr lang="en-GB" sz="1600" b="1" kern="0" dirty="0">
                          <a:solidFill>
                            <a:srgbClr val="000000"/>
                          </a:solidFill>
                          <a:effectLst/>
                        </a:rPr>
                        <a:t>KOFI.SA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0,419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0,419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0,419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10,167</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solidFill>
                  </a:tcPr>
                </a:tc>
                <a:extLst>
                  <a:ext uri="{0D108BD9-81ED-4DB2-BD59-A6C34878D82A}">
                    <a16:rowId xmlns:a16="http://schemas.microsoft.com/office/drawing/2014/main" val="10012"/>
                  </a:ext>
                </a:extLst>
              </a:tr>
              <a:tr h="269934">
                <a:tc>
                  <a:txBody>
                    <a:bodyPr/>
                    <a:lstStyle/>
                    <a:p>
                      <a:pPr>
                        <a:lnSpc>
                          <a:spcPct val="110000"/>
                        </a:lnSpc>
                        <a:spcAft>
                          <a:spcPts val="600"/>
                        </a:spcAft>
                      </a:pPr>
                      <a:r>
                        <a:rPr lang="en-GB" sz="1600" b="1" kern="0" dirty="0">
                          <a:solidFill>
                            <a:schemeClr val="tx1"/>
                          </a:solidFill>
                          <a:effectLst/>
                        </a:rPr>
                        <a:t>Total Or Brut</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49,997</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49,621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49,997</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49,621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0,376</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9,117</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6" marR="68586" marT="0" marB="0" anchor="ctr">
                    <a:solidFill>
                      <a:schemeClr val="bg1">
                        <a:lumMod val="50000"/>
                      </a:schemeClr>
                    </a:solidFill>
                  </a:tcPr>
                </a:tc>
                <a:extLst>
                  <a:ext uri="{0D108BD9-81ED-4DB2-BD59-A6C34878D82A}">
                    <a16:rowId xmlns:a16="http://schemas.microsoft.com/office/drawing/2014/main" val="10013"/>
                  </a:ext>
                </a:extLst>
              </a:tr>
            </a:tbl>
          </a:graphicData>
        </a:graphic>
      </p:graphicFrame>
      <p:pic>
        <p:nvPicPr>
          <p:cNvPr id="30874" name="Image 5">
            <a:extLst>
              <a:ext uri="{FF2B5EF4-FFF2-40B4-BE49-F238E27FC236}">
                <a16:creationId xmlns:a16="http://schemas.microsoft.com/office/drawing/2014/main" id="{9C01EAFC-694F-48A2-9F48-56020773FB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6188" y="14288"/>
            <a:ext cx="1547812"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5A76C7A-4C3D-423B-8F9A-7200AC307567}"/>
              </a:ext>
            </a:extLst>
          </p:cNvPr>
          <p:cNvSpPr>
            <a:spLocks noGrp="1"/>
          </p:cNvSpPr>
          <p:nvPr>
            <p:ph type="title"/>
          </p:nvPr>
        </p:nvSpPr>
        <p:spPr>
          <a:xfrm>
            <a:off x="322263" y="90488"/>
            <a:ext cx="6911975" cy="630237"/>
          </a:xfrm>
        </p:spPr>
        <p:txBody>
          <a:bodyPr/>
          <a:lstStyle/>
          <a:p>
            <a:pPr eaLnBrk="1" hangingPunct="1">
              <a:defRPr/>
            </a:pPr>
            <a:r>
              <a:rPr lang="fr-FR" altLang="fr-FR" sz="2800" b="1" dirty="0">
                <a:solidFill>
                  <a:srgbClr val="C00000"/>
                </a:solidFill>
              </a:rPr>
              <a:t>Données </a:t>
            </a:r>
            <a:r>
              <a:rPr lang="fr-FR" altLang="fr-FR" sz="2800" b="1" kern="800" dirty="0">
                <a:solidFill>
                  <a:srgbClr val="C00000"/>
                </a:solidFill>
                <a:ea typeface="Times New Roman" panose="02020603050405020304" pitchFamily="18" charset="0"/>
                <a:cs typeface="Times New Roman" panose="02020603050405020304" pitchFamily="18" charset="0"/>
              </a:rPr>
              <a:t>sur la production réconciliées</a:t>
            </a:r>
            <a:r>
              <a:rPr lang="fr-FR" altLang="fr-FR" sz="2800" b="1" dirty="0">
                <a:solidFill>
                  <a:srgbClr val="C00000"/>
                </a:solidFill>
              </a:rPr>
              <a:t>-2018</a:t>
            </a:r>
            <a:endParaRPr lang="en-GB" altLang="fr-FR" sz="2000" b="1" dirty="0">
              <a:solidFill>
                <a:srgbClr val="685040"/>
              </a:solidFill>
            </a:endParaRPr>
          </a:p>
        </p:txBody>
      </p:sp>
      <p:sp>
        <p:nvSpPr>
          <p:cNvPr id="5" name="Espace réservé du contenu 2">
            <a:extLst>
              <a:ext uri="{FF2B5EF4-FFF2-40B4-BE49-F238E27FC236}">
                <a16:creationId xmlns:a16="http://schemas.microsoft.com/office/drawing/2014/main" id="{CE0FC1E3-88D8-46C7-83AD-AD5C2F066DC9}"/>
              </a:ext>
            </a:extLst>
          </p:cNvPr>
          <p:cNvSpPr txBox="1">
            <a:spLocks/>
          </p:cNvSpPr>
          <p:nvPr/>
        </p:nvSpPr>
        <p:spPr>
          <a:xfrm>
            <a:off x="0" y="720725"/>
            <a:ext cx="9144000" cy="866775"/>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lnSpc>
                <a:spcPct val="110000"/>
              </a:lnSpc>
              <a:spcBef>
                <a:spcPts val="600"/>
              </a:spcBef>
              <a:defRPr/>
            </a:pPr>
            <a:r>
              <a:rPr lang="fr-FR" sz="2000" dirty="0">
                <a:solidFill>
                  <a:schemeClr val="tx1"/>
                </a:solidFill>
                <a:cs typeface="Arial" panose="020B0604020202020204" pitchFamily="34" charset="0"/>
              </a:rPr>
              <a:t>Le rapprochement des données sur la production d’or déclarée par les sociétés minières avec les données déclarées par la DNGM a relevé les écarts suivants :</a:t>
            </a:r>
          </a:p>
          <a:p>
            <a:pPr algn="just" fontAlgn="auto">
              <a:defRPr/>
            </a:pPr>
            <a:endParaRPr lang="fr-FR" sz="1600" b="0" i="1" u="sng" dirty="0">
              <a:solidFill>
                <a:srgbClr val="002060"/>
              </a:solidFill>
              <a:latin typeface="+mj-lt"/>
            </a:endParaRPr>
          </a:p>
          <a:p>
            <a:pPr algn="just" fontAlgn="auto">
              <a:defRPr/>
            </a:pPr>
            <a:endParaRPr lang="fr-FR" sz="1600" b="0" i="1" dirty="0">
              <a:solidFill>
                <a:schemeClr val="tx1"/>
              </a:solidFill>
              <a:latin typeface="+mj-lt"/>
            </a:endParaRPr>
          </a:p>
          <a:p>
            <a:pPr algn="ctr" fontAlgn="auto">
              <a:defRPr/>
            </a:pPr>
            <a:endParaRPr lang="fr-FR" sz="1600" b="0" i="1" dirty="0">
              <a:solidFill>
                <a:srgbClr val="FF0000"/>
              </a:solidFill>
              <a:latin typeface="+mj-lt"/>
            </a:endParaRPr>
          </a:p>
          <a:p>
            <a:pPr algn="just" fontAlgn="auto">
              <a:defRPr/>
            </a:pPr>
            <a:endParaRPr lang="en-GB" sz="1600" b="0" dirty="0">
              <a:solidFill>
                <a:schemeClr val="tx1"/>
              </a:solidFill>
              <a:latin typeface="+mj-lt"/>
            </a:endParaRPr>
          </a:p>
          <a:p>
            <a:pPr algn="just" fontAlgn="auto">
              <a:defRPr/>
            </a:pPr>
            <a:endParaRPr lang="en-GB" sz="1600" b="0" dirty="0">
              <a:solidFill>
                <a:schemeClr val="tx1"/>
              </a:solidFill>
              <a:latin typeface="+mj-lt"/>
            </a:endParaRPr>
          </a:p>
        </p:txBody>
      </p:sp>
      <p:graphicFrame>
        <p:nvGraphicFramePr>
          <p:cNvPr id="3" name="Tableau 2">
            <a:extLst>
              <a:ext uri="{FF2B5EF4-FFF2-40B4-BE49-F238E27FC236}">
                <a16:creationId xmlns:a16="http://schemas.microsoft.com/office/drawing/2014/main" id="{649D3890-D912-41C1-A793-336EAC90F762}"/>
              </a:ext>
            </a:extLst>
          </p:cNvPr>
          <p:cNvGraphicFramePr>
            <a:graphicFrameLocks noGrp="1"/>
          </p:cNvGraphicFramePr>
          <p:nvPr/>
        </p:nvGraphicFramePr>
        <p:xfrm>
          <a:off x="3175" y="1687513"/>
          <a:ext cx="9140828" cy="5221289"/>
        </p:xfrm>
        <a:graphic>
          <a:graphicData uri="http://schemas.openxmlformats.org/drawingml/2006/table">
            <a:tbl>
              <a:tblPr firstRow="1" firstCol="1" bandRow="1">
                <a:tableStyleId>{5C22544A-7EE6-4342-B048-85BDC9FD1C3A}</a:tableStyleId>
              </a:tblPr>
              <a:tblGrid>
                <a:gridCol w="1306860">
                  <a:extLst>
                    <a:ext uri="{9D8B030D-6E8A-4147-A177-3AD203B41FA5}">
                      <a16:colId xmlns:a16="http://schemas.microsoft.com/office/drawing/2014/main" val="20000"/>
                    </a:ext>
                  </a:extLst>
                </a:gridCol>
                <a:gridCol w="979246">
                  <a:extLst>
                    <a:ext uri="{9D8B030D-6E8A-4147-A177-3AD203B41FA5}">
                      <a16:colId xmlns:a16="http://schemas.microsoft.com/office/drawing/2014/main" val="20001"/>
                    </a:ext>
                  </a:extLst>
                </a:gridCol>
                <a:gridCol w="979246">
                  <a:extLst>
                    <a:ext uri="{9D8B030D-6E8A-4147-A177-3AD203B41FA5}">
                      <a16:colId xmlns:a16="http://schemas.microsoft.com/office/drawing/2014/main" val="20002"/>
                    </a:ext>
                  </a:extLst>
                </a:gridCol>
                <a:gridCol w="979246">
                  <a:extLst>
                    <a:ext uri="{9D8B030D-6E8A-4147-A177-3AD203B41FA5}">
                      <a16:colId xmlns:a16="http://schemas.microsoft.com/office/drawing/2014/main" val="20003"/>
                    </a:ext>
                  </a:extLst>
                </a:gridCol>
                <a:gridCol w="979246">
                  <a:extLst>
                    <a:ext uri="{9D8B030D-6E8A-4147-A177-3AD203B41FA5}">
                      <a16:colId xmlns:a16="http://schemas.microsoft.com/office/drawing/2014/main" val="20004"/>
                    </a:ext>
                  </a:extLst>
                </a:gridCol>
                <a:gridCol w="979246">
                  <a:extLst>
                    <a:ext uri="{9D8B030D-6E8A-4147-A177-3AD203B41FA5}">
                      <a16:colId xmlns:a16="http://schemas.microsoft.com/office/drawing/2014/main" val="20005"/>
                    </a:ext>
                  </a:extLst>
                </a:gridCol>
                <a:gridCol w="979246">
                  <a:extLst>
                    <a:ext uri="{9D8B030D-6E8A-4147-A177-3AD203B41FA5}">
                      <a16:colId xmlns:a16="http://schemas.microsoft.com/office/drawing/2014/main" val="20006"/>
                    </a:ext>
                  </a:extLst>
                </a:gridCol>
                <a:gridCol w="979246">
                  <a:extLst>
                    <a:ext uri="{9D8B030D-6E8A-4147-A177-3AD203B41FA5}">
                      <a16:colId xmlns:a16="http://schemas.microsoft.com/office/drawing/2014/main" val="20007"/>
                    </a:ext>
                  </a:extLst>
                </a:gridCol>
                <a:gridCol w="979246">
                  <a:extLst>
                    <a:ext uri="{9D8B030D-6E8A-4147-A177-3AD203B41FA5}">
                      <a16:colId xmlns:a16="http://schemas.microsoft.com/office/drawing/2014/main" val="20008"/>
                    </a:ext>
                  </a:extLst>
                </a:gridCol>
              </a:tblGrid>
              <a:tr h="880756">
                <a:tc rowSpan="2">
                  <a:txBody>
                    <a:bodyPr/>
                    <a:lstStyle/>
                    <a:p>
                      <a:pPr algn="ctr">
                        <a:lnSpc>
                          <a:spcPct val="110000"/>
                        </a:lnSpc>
                        <a:spcAft>
                          <a:spcPts val="600"/>
                        </a:spcAft>
                      </a:pPr>
                      <a:r>
                        <a:rPr lang="en-GB" sz="1600" b="1" kern="0" dirty="0">
                          <a:solidFill>
                            <a:schemeClr val="bg1"/>
                          </a:solidFill>
                          <a:effectLst/>
                          <a:latin typeface="+mn-lt"/>
                        </a:rPr>
                        <a:t>Sociétés</a:t>
                      </a:r>
                      <a:endParaRPr lang="fr-FR" sz="1600" b="1" kern="800" dirty="0">
                        <a:solidFill>
                          <a:schemeClr val="bg1"/>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gridSpan="2">
                  <a:txBody>
                    <a:bodyPr/>
                    <a:lstStyle/>
                    <a:p>
                      <a:pPr algn="ctr">
                        <a:lnSpc>
                          <a:spcPct val="110000"/>
                        </a:lnSpc>
                        <a:spcAft>
                          <a:spcPts val="600"/>
                        </a:spcAft>
                      </a:pPr>
                      <a:r>
                        <a:rPr lang="en-GB" sz="1600" b="1" kern="0" dirty="0" err="1">
                          <a:effectLst/>
                        </a:rPr>
                        <a:t>Déclarations</a:t>
                      </a:r>
                      <a:r>
                        <a:rPr lang="en-GB" sz="1600" b="1" kern="0" dirty="0">
                          <a:effectLst/>
                        </a:rPr>
                        <a:t> </a:t>
                      </a:r>
                      <a:r>
                        <a:rPr lang="en-GB" sz="1600" b="1" kern="0" dirty="0" err="1">
                          <a:effectLst/>
                        </a:rPr>
                        <a:t>initiales</a:t>
                      </a:r>
                      <a:r>
                        <a:rPr lang="en-GB" sz="1600" b="1" kern="0" dirty="0">
                          <a:effectLst/>
                        </a:rPr>
                        <a:t> (Tonne)</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en-GB" sz="1600" b="1" kern="0" dirty="0" err="1">
                          <a:effectLst/>
                        </a:rPr>
                        <a:t>Ajustements</a:t>
                      </a:r>
                      <a:r>
                        <a:rPr lang="en-GB" sz="1600" b="1" kern="0" dirty="0">
                          <a:effectLst/>
                        </a:rPr>
                        <a:t> </a:t>
                      </a:r>
                    </a:p>
                    <a:p>
                      <a:pPr algn="ctr">
                        <a:lnSpc>
                          <a:spcPct val="110000"/>
                        </a:lnSpc>
                        <a:spcAft>
                          <a:spcPts val="600"/>
                        </a:spcAft>
                      </a:pPr>
                      <a:r>
                        <a:rPr lang="en-GB" sz="1600" b="1" kern="0" dirty="0">
                          <a:effectLst/>
                        </a:rPr>
                        <a:t>(Tonne)</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fr-FR" sz="1600" b="1" kern="0" dirty="0">
                          <a:effectLst/>
                        </a:rPr>
                        <a:t>Quantités après ajustements </a:t>
                      </a:r>
                    </a:p>
                    <a:p>
                      <a:pPr algn="ctr">
                        <a:lnSpc>
                          <a:spcPct val="110000"/>
                        </a:lnSpc>
                        <a:spcAft>
                          <a:spcPts val="600"/>
                        </a:spcAft>
                      </a:pPr>
                      <a:r>
                        <a:rPr lang="fr-FR" sz="1600" b="1" kern="0" dirty="0">
                          <a:effectLst/>
                        </a:rPr>
                        <a:t>(Tonne)</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en-GB" sz="1600" b="1" kern="0" dirty="0" err="1">
                          <a:effectLst/>
                        </a:rPr>
                        <a:t>Différence</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hMerge="1">
                  <a:txBody>
                    <a:bodyPr/>
                    <a:lstStyle/>
                    <a:p>
                      <a:endParaRPr lang="fr-FR"/>
                    </a:p>
                  </a:txBody>
                  <a:tcPr/>
                </a:tc>
                <a:extLst>
                  <a:ext uri="{0D108BD9-81ED-4DB2-BD59-A6C34878D82A}">
                    <a16:rowId xmlns:a16="http://schemas.microsoft.com/office/drawing/2014/main" val="10000"/>
                  </a:ext>
                </a:extLst>
              </a:tr>
              <a:tr h="585887">
                <a:tc vMerge="1">
                  <a:txBody>
                    <a:bodyPr/>
                    <a:lstStyle/>
                    <a:p>
                      <a:endParaRPr lang="fr-FR"/>
                    </a:p>
                  </a:txBody>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DNGM</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DNGM</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0000"/>
                        </a:lnSpc>
                        <a:spcAft>
                          <a:spcPts val="600"/>
                        </a:spcAft>
                      </a:pPr>
                      <a:r>
                        <a:rPr lang="en-GB" sz="1400" b="1" kern="0">
                          <a:solidFill>
                            <a:schemeClr val="bg1"/>
                          </a:solidFill>
                          <a:effectLst/>
                        </a:rPr>
                        <a:t>DNGM</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Tonnes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Milliards FCFA</a:t>
                      </a:r>
                      <a:r>
                        <a:rPr lang="fr-FR" sz="1400" b="1" kern="0" dirty="0">
                          <a:solidFill>
                            <a:schemeClr val="bg1"/>
                          </a:solidFill>
                          <a:effectLst/>
                        </a:rPr>
                        <a:t>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9" marR="68589" marT="0" marB="0" anchor="ctr">
                    <a:solidFill>
                      <a:schemeClr val="tx2">
                        <a:lumMod val="50000"/>
                      </a:schemeClr>
                    </a:solidFill>
                  </a:tcPr>
                </a:tc>
                <a:extLst>
                  <a:ext uri="{0D108BD9-81ED-4DB2-BD59-A6C34878D82A}">
                    <a16:rowId xmlns:a16="http://schemas.microsoft.com/office/drawing/2014/main" val="10001"/>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KOFI.SA</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5,106</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NC</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5,106</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NC</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5,106</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122,683</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extLst>
                  <a:ext uri="{0D108BD9-81ED-4DB2-BD59-A6C34878D82A}">
                    <a16:rowId xmlns:a16="http://schemas.microsoft.com/office/drawing/2014/main" val="10002"/>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SMK</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NC</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3,048</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NC</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3,048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(3,048)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(73,228)</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extLst>
                  <a:ext uri="{0D108BD9-81ED-4DB2-BD59-A6C34878D82A}">
                    <a16:rowId xmlns:a16="http://schemas.microsoft.com/office/drawing/2014/main" val="10003"/>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SOMIFI.SA</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0,415</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NC</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0,415</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NC</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0,415</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9,958</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extLst>
                  <a:ext uri="{0D108BD9-81ED-4DB2-BD59-A6C34878D82A}">
                    <a16:rowId xmlns:a16="http://schemas.microsoft.com/office/drawing/2014/main" val="10004"/>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SOMISY</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5,225</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5,639</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5,225</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5,639</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(0,414)</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(9,949)</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extLst>
                  <a:ext uri="{0D108BD9-81ED-4DB2-BD59-A6C34878D82A}">
                    <a16:rowId xmlns:a16="http://schemas.microsoft.com/office/drawing/2014/main" val="10005"/>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NAMPALA</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1,440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1,547</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1,440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1,547</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(0,108)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(2,583)</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extLst>
                  <a:ext uri="{0D108BD9-81ED-4DB2-BD59-A6C34878D82A}">
                    <a16:rowId xmlns:a16="http://schemas.microsoft.com/office/drawing/2014/main" val="10006"/>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WASSOULOU</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0,596</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0,583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0,596</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0,583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0,013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0,306</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extLst>
                  <a:ext uri="{0D108BD9-81ED-4DB2-BD59-A6C34878D82A}">
                    <a16:rowId xmlns:a16="http://schemas.microsoft.com/office/drawing/2014/main" val="10007"/>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SEMICO</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4,236</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4,232</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4,236</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4,232</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0,004</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0,096</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extLst>
                  <a:ext uri="{0D108BD9-81ED-4DB2-BD59-A6C34878D82A}">
                    <a16:rowId xmlns:a16="http://schemas.microsoft.com/office/drawing/2014/main" val="10008"/>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MORILA</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3,408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3,408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3,408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3,408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0,000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0,010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extLst>
                  <a:ext uri="{0D108BD9-81ED-4DB2-BD59-A6C34878D82A}">
                    <a16:rowId xmlns:a16="http://schemas.microsoft.com/office/drawing/2014/main" val="10009"/>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SOMIKA</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0,036</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0,033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0,036</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0,033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0,003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0,069</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extLst>
                  <a:ext uri="{0D108BD9-81ED-4DB2-BD59-A6C34878D82A}">
                    <a16:rowId xmlns:a16="http://schemas.microsoft.com/office/drawing/2014/main" val="10010"/>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SEMOS</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4,950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4,950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4,950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4,950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0,000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0,009</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extLst>
                  <a:ext uri="{0D108BD9-81ED-4DB2-BD59-A6C34878D82A}">
                    <a16:rowId xmlns:a16="http://schemas.microsoft.com/office/drawing/2014/main" val="10011"/>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SOMILO</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22,518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22,518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22,518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22,518</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0,000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0,010</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extLst>
                  <a:ext uri="{0D108BD9-81ED-4DB2-BD59-A6C34878D82A}">
                    <a16:rowId xmlns:a16="http://schemas.microsoft.com/office/drawing/2014/main" val="10012"/>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FEKOLA</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14,778</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14,778</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14,778</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14,778</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(0,0003)</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(0,006)</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rgbClr val="F6A1A8"/>
                    </a:solidFill>
                  </a:tcPr>
                </a:tc>
                <a:extLst>
                  <a:ext uri="{0D108BD9-81ED-4DB2-BD59-A6C34878D82A}">
                    <a16:rowId xmlns:a16="http://schemas.microsoft.com/office/drawing/2014/main" val="10013"/>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YATELA</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0,153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0,153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0,153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0,153</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0,0002</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0,005</a:t>
                      </a:r>
                      <a:endParaRPr lang="fr-FR" sz="1600" b="1" kern="80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solidFill>
                  </a:tcPr>
                </a:tc>
                <a:extLst>
                  <a:ext uri="{0D108BD9-81ED-4DB2-BD59-A6C34878D82A}">
                    <a16:rowId xmlns:a16="http://schemas.microsoft.com/office/drawing/2014/main" val="10014"/>
                  </a:ext>
                </a:extLst>
              </a:tr>
              <a:tr h="26818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Total Or Brut</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lumMod val="50000"/>
                      </a:schemeClr>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62,861</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lumMod val="50000"/>
                      </a:schemeClr>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60,889</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lumMod val="50000"/>
                      </a:schemeClr>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lumMod val="50000"/>
                      </a:schemeClr>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lumMod val="50000"/>
                      </a:schemeClr>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62,861</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lumMod val="50000"/>
                      </a:schemeClr>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60,889</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lumMod val="50000"/>
                      </a:schemeClr>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1,972</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lumMod val="50000"/>
                      </a:schemeClr>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47,381</a:t>
                      </a:r>
                      <a:endParaRPr lang="fr-FR" sz="1600" b="1" kern="800" dirty="0">
                        <a:solidFill>
                          <a:srgbClr val="685040"/>
                        </a:solidFill>
                        <a:effectLst/>
                        <a:latin typeface="+mn-lt"/>
                        <a:ea typeface="Times New Roman" panose="02020603050405020304" pitchFamily="18" charset="0"/>
                        <a:cs typeface="Times New Roman" panose="02020603050405020304" pitchFamily="18" charset="0"/>
                      </a:endParaRPr>
                    </a:p>
                  </a:txBody>
                  <a:tcPr marL="68589" marR="68589" marT="0" marB="0" anchor="ctr">
                    <a:solidFill>
                      <a:schemeClr val="bg1">
                        <a:lumMod val="50000"/>
                      </a:schemeClr>
                    </a:solidFill>
                  </a:tcPr>
                </a:tc>
                <a:extLst>
                  <a:ext uri="{0D108BD9-81ED-4DB2-BD59-A6C34878D82A}">
                    <a16:rowId xmlns:a16="http://schemas.microsoft.com/office/drawing/2014/main" val="10015"/>
                  </a:ext>
                </a:extLst>
              </a:tr>
            </a:tbl>
          </a:graphicData>
        </a:graphic>
      </p:graphicFrame>
      <p:pic>
        <p:nvPicPr>
          <p:cNvPr id="31918" name="Image 5">
            <a:extLst>
              <a:ext uri="{FF2B5EF4-FFF2-40B4-BE49-F238E27FC236}">
                <a16:creationId xmlns:a16="http://schemas.microsoft.com/office/drawing/2014/main" id="{ABCC1C36-7959-4FF6-964E-7BA1B9826C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6188" y="47625"/>
            <a:ext cx="1547812"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50DE498-C19B-4AA2-A2AE-AAFDAEDAA84E}"/>
              </a:ext>
            </a:extLst>
          </p:cNvPr>
          <p:cNvSpPr>
            <a:spLocks noGrp="1"/>
          </p:cNvSpPr>
          <p:nvPr>
            <p:ph type="title"/>
          </p:nvPr>
        </p:nvSpPr>
        <p:spPr>
          <a:xfrm>
            <a:off x="22225" y="190500"/>
            <a:ext cx="7056438" cy="630238"/>
          </a:xfrm>
        </p:spPr>
        <p:txBody>
          <a:bodyPr/>
          <a:lstStyle/>
          <a:p>
            <a:pPr eaLnBrk="1" hangingPunct="1"/>
            <a:r>
              <a:rPr lang="fr-FR" altLang="fr-FR" sz="2800" b="1">
                <a:solidFill>
                  <a:srgbClr val="C00000"/>
                </a:solidFill>
              </a:rPr>
              <a:t>Données sur l’exportation réconciliées-2017</a:t>
            </a:r>
            <a:endParaRPr lang="en-GB" altLang="fr-FR" sz="2800" b="1">
              <a:solidFill>
                <a:srgbClr val="685040"/>
              </a:solidFill>
            </a:endParaRPr>
          </a:p>
        </p:txBody>
      </p:sp>
      <p:sp>
        <p:nvSpPr>
          <p:cNvPr id="28675" name="Espace réservé du contenu 2">
            <a:extLst>
              <a:ext uri="{FF2B5EF4-FFF2-40B4-BE49-F238E27FC236}">
                <a16:creationId xmlns:a16="http://schemas.microsoft.com/office/drawing/2014/main" id="{D0BD7E55-C68F-42D0-A00C-DC5C4B3A9580}"/>
              </a:ext>
            </a:extLst>
          </p:cNvPr>
          <p:cNvSpPr txBox="1">
            <a:spLocks/>
          </p:cNvSpPr>
          <p:nvPr/>
        </p:nvSpPr>
        <p:spPr bwMode="auto">
          <a:xfrm>
            <a:off x="-11113" y="836613"/>
            <a:ext cx="9144001" cy="742950"/>
          </a:xfrm>
          <a:prstGeom prst="rect">
            <a:avLst/>
          </a:prstGeom>
          <a:noFill/>
          <a:ln>
            <a:noFill/>
          </a:ln>
        </p:spPr>
        <p:txBody>
          <a:bodyPr/>
          <a:lstStyle>
            <a:lvl1pPr defTabSz="912813">
              <a:defRPr>
                <a:solidFill>
                  <a:schemeClr val="tx1"/>
                </a:solidFill>
                <a:latin typeface="Calibri" panose="020F0502020204030204" pitchFamily="34" charset="0"/>
              </a:defRPr>
            </a:lvl1pPr>
            <a:lvl2pPr marL="742950" indent="-285750" defTabSz="912813">
              <a:defRPr>
                <a:solidFill>
                  <a:schemeClr val="tx1"/>
                </a:solidFill>
                <a:latin typeface="Calibri" panose="020F0502020204030204" pitchFamily="34" charset="0"/>
              </a:defRPr>
            </a:lvl2pPr>
            <a:lvl3pPr marL="1143000" indent="-228600" defTabSz="912813">
              <a:defRPr>
                <a:solidFill>
                  <a:schemeClr val="tx1"/>
                </a:solidFill>
                <a:latin typeface="Calibri" panose="020F0502020204030204" pitchFamily="34" charset="0"/>
              </a:defRPr>
            </a:lvl3pPr>
            <a:lvl4pPr marL="1600200" indent="-228600" defTabSz="912813">
              <a:defRPr>
                <a:solidFill>
                  <a:schemeClr val="tx1"/>
                </a:solidFill>
                <a:latin typeface="Calibri" panose="020F0502020204030204" pitchFamily="34" charset="0"/>
              </a:defRPr>
            </a:lvl4pPr>
            <a:lvl5pPr marL="2057400" indent="-228600" defTabSz="912813">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algn="just" eaLnBrk="1" hangingPunct="1">
              <a:lnSpc>
                <a:spcPct val="110000"/>
              </a:lnSpc>
              <a:spcBef>
                <a:spcPts val="600"/>
              </a:spcBef>
              <a:spcAft>
                <a:spcPts val="600"/>
              </a:spcAft>
              <a:buFont typeface="Arial" panose="020B0604020202020204" pitchFamily="34" charset="0"/>
              <a:buNone/>
              <a:defRPr/>
            </a:pPr>
            <a:r>
              <a:rPr lang="fr-FR" altLang="fr-FR" sz="2000" b="1" dirty="0">
                <a:latin typeface="+mn-lt"/>
              </a:rPr>
              <a:t>Le rapprochement des données sur les exportations d’or déclarées par les sociétés avec celles déclarées par la DGD a relevé les écarts suivants :</a:t>
            </a:r>
          </a:p>
          <a:p>
            <a:pPr algn="just" eaLnBrk="1" hangingPunct="1">
              <a:spcAft>
                <a:spcPts val="600"/>
              </a:spcAft>
              <a:buFont typeface="Arial" panose="020B0604020202020204" pitchFamily="34" charset="0"/>
              <a:buNone/>
              <a:defRPr/>
            </a:pPr>
            <a:endParaRPr lang="fr-FR" altLang="fr-FR" sz="1600" b="1" i="1" u="sng" dirty="0">
              <a:solidFill>
                <a:srgbClr val="002060"/>
              </a:solidFill>
            </a:endParaRPr>
          </a:p>
          <a:p>
            <a:pPr algn="just" eaLnBrk="1" hangingPunct="1">
              <a:spcAft>
                <a:spcPts val="600"/>
              </a:spcAft>
              <a:buFont typeface="Arial" panose="020B0604020202020204" pitchFamily="34" charset="0"/>
              <a:buNone/>
              <a:defRPr/>
            </a:pPr>
            <a:endParaRPr lang="fr-FR" altLang="fr-FR" sz="1600" i="1" dirty="0"/>
          </a:p>
          <a:p>
            <a:pPr algn="ctr" eaLnBrk="1" hangingPunct="1">
              <a:spcAft>
                <a:spcPts val="600"/>
              </a:spcAft>
              <a:buFont typeface="Arial" panose="020B0604020202020204" pitchFamily="34" charset="0"/>
              <a:buNone/>
              <a:defRPr/>
            </a:pPr>
            <a:endParaRPr lang="fr-FR" altLang="fr-FR" sz="2400" b="1" i="1" dirty="0">
              <a:solidFill>
                <a:srgbClr val="FF0000"/>
              </a:solidFill>
            </a:endParaRPr>
          </a:p>
          <a:p>
            <a:pPr algn="just" eaLnBrk="1" hangingPunct="1">
              <a:spcAft>
                <a:spcPts val="600"/>
              </a:spcAft>
              <a:buFont typeface="Arial" panose="020B0604020202020204" pitchFamily="34" charset="0"/>
              <a:buNone/>
              <a:defRPr/>
            </a:pPr>
            <a:endParaRPr lang="en-GB" altLang="fr-FR" sz="1600" dirty="0"/>
          </a:p>
          <a:p>
            <a:pPr algn="just" eaLnBrk="1" hangingPunct="1">
              <a:spcAft>
                <a:spcPts val="600"/>
              </a:spcAft>
              <a:buFont typeface="Arial" panose="020B0604020202020204" pitchFamily="34" charset="0"/>
              <a:buNone/>
              <a:defRPr/>
            </a:pPr>
            <a:endParaRPr lang="en-GB" altLang="fr-FR" sz="1600" dirty="0"/>
          </a:p>
        </p:txBody>
      </p:sp>
      <p:graphicFrame>
        <p:nvGraphicFramePr>
          <p:cNvPr id="4" name="Tableau 3">
            <a:extLst>
              <a:ext uri="{FF2B5EF4-FFF2-40B4-BE49-F238E27FC236}">
                <a16:creationId xmlns:a16="http://schemas.microsoft.com/office/drawing/2014/main" id="{B8545036-365D-49C8-BF17-0F42E225B3DB}"/>
              </a:ext>
            </a:extLst>
          </p:cNvPr>
          <p:cNvGraphicFramePr>
            <a:graphicFrameLocks noGrp="1"/>
          </p:cNvGraphicFramePr>
          <p:nvPr/>
        </p:nvGraphicFramePr>
        <p:xfrm>
          <a:off x="-11113" y="1916113"/>
          <a:ext cx="9178923" cy="4321176"/>
        </p:xfrm>
        <a:graphic>
          <a:graphicData uri="http://schemas.openxmlformats.org/drawingml/2006/table">
            <a:tbl>
              <a:tblPr firstRow="1" firstCol="1" bandRow="1">
                <a:tableStyleId>{5C22544A-7EE6-4342-B048-85BDC9FD1C3A}</a:tableStyleId>
              </a:tblPr>
              <a:tblGrid>
                <a:gridCol w="1475899">
                  <a:extLst>
                    <a:ext uri="{9D8B030D-6E8A-4147-A177-3AD203B41FA5}">
                      <a16:colId xmlns:a16="http://schemas.microsoft.com/office/drawing/2014/main" val="20000"/>
                    </a:ext>
                  </a:extLst>
                </a:gridCol>
                <a:gridCol w="962878">
                  <a:extLst>
                    <a:ext uri="{9D8B030D-6E8A-4147-A177-3AD203B41FA5}">
                      <a16:colId xmlns:a16="http://schemas.microsoft.com/office/drawing/2014/main" val="20001"/>
                    </a:ext>
                  </a:extLst>
                </a:gridCol>
                <a:gridCol w="962878">
                  <a:extLst>
                    <a:ext uri="{9D8B030D-6E8A-4147-A177-3AD203B41FA5}">
                      <a16:colId xmlns:a16="http://schemas.microsoft.com/office/drawing/2014/main" val="20002"/>
                    </a:ext>
                  </a:extLst>
                </a:gridCol>
                <a:gridCol w="962878">
                  <a:extLst>
                    <a:ext uri="{9D8B030D-6E8A-4147-A177-3AD203B41FA5}">
                      <a16:colId xmlns:a16="http://schemas.microsoft.com/office/drawing/2014/main" val="20003"/>
                    </a:ext>
                  </a:extLst>
                </a:gridCol>
                <a:gridCol w="962878">
                  <a:extLst>
                    <a:ext uri="{9D8B030D-6E8A-4147-A177-3AD203B41FA5}">
                      <a16:colId xmlns:a16="http://schemas.microsoft.com/office/drawing/2014/main" val="20004"/>
                    </a:ext>
                  </a:extLst>
                </a:gridCol>
                <a:gridCol w="962878">
                  <a:extLst>
                    <a:ext uri="{9D8B030D-6E8A-4147-A177-3AD203B41FA5}">
                      <a16:colId xmlns:a16="http://schemas.microsoft.com/office/drawing/2014/main" val="20005"/>
                    </a:ext>
                  </a:extLst>
                </a:gridCol>
                <a:gridCol w="962878">
                  <a:extLst>
                    <a:ext uri="{9D8B030D-6E8A-4147-A177-3AD203B41FA5}">
                      <a16:colId xmlns:a16="http://schemas.microsoft.com/office/drawing/2014/main" val="20006"/>
                    </a:ext>
                  </a:extLst>
                </a:gridCol>
                <a:gridCol w="962878">
                  <a:extLst>
                    <a:ext uri="{9D8B030D-6E8A-4147-A177-3AD203B41FA5}">
                      <a16:colId xmlns:a16="http://schemas.microsoft.com/office/drawing/2014/main" val="20007"/>
                    </a:ext>
                  </a:extLst>
                </a:gridCol>
                <a:gridCol w="962878">
                  <a:extLst>
                    <a:ext uri="{9D8B030D-6E8A-4147-A177-3AD203B41FA5}">
                      <a16:colId xmlns:a16="http://schemas.microsoft.com/office/drawing/2014/main" val="20008"/>
                    </a:ext>
                  </a:extLst>
                </a:gridCol>
              </a:tblGrid>
              <a:tr h="881058">
                <a:tc rowSpan="2">
                  <a:txBody>
                    <a:bodyPr/>
                    <a:lstStyle/>
                    <a:p>
                      <a:pPr algn="ctr">
                        <a:lnSpc>
                          <a:spcPct val="110000"/>
                        </a:lnSpc>
                        <a:spcAft>
                          <a:spcPts val="600"/>
                        </a:spcAft>
                      </a:pPr>
                      <a:r>
                        <a:rPr lang="en-GB" sz="1600" b="1" kern="0" dirty="0">
                          <a:solidFill>
                            <a:schemeClr val="bg1"/>
                          </a:solidFill>
                          <a:effectLst/>
                        </a:rPr>
                        <a:t>Sociétés</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gridSpan="2">
                  <a:txBody>
                    <a:bodyPr/>
                    <a:lstStyle/>
                    <a:p>
                      <a:pPr algn="ctr">
                        <a:lnSpc>
                          <a:spcPct val="110000"/>
                        </a:lnSpc>
                        <a:spcAft>
                          <a:spcPts val="600"/>
                        </a:spcAft>
                      </a:pPr>
                      <a:r>
                        <a:rPr lang="en-GB" sz="1600" b="1" kern="0" dirty="0" err="1">
                          <a:solidFill>
                            <a:schemeClr val="bg1"/>
                          </a:solidFill>
                          <a:effectLst/>
                        </a:rPr>
                        <a:t>Déclarations</a:t>
                      </a:r>
                      <a:r>
                        <a:rPr lang="en-GB" sz="1600" b="1" kern="0" dirty="0">
                          <a:solidFill>
                            <a:schemeClr val="bg1"/>
                          </a:solidFill>
                          <a:effectLst/>
                        </a:rPr>
                        <a:t> </a:t>
                      </a:r>
                      <a:r>
                        <a:rPr lang="en-GB" sz="1600" b="1" kern="0" dirty="0" err="1">
                          <a:solidFill>
                            <a:schemeClr val="bg1"/>
                          </a:solidFill>
                          <a:effectLst/>
                        </a:rPr>
                        <a:t>initiales</a:t>
                      </a:r>
                      <a:r>
                        <a:rPr lang="en-GB" sz="1600" b="1" kern="0" dirty="0">
                          <a:solidFill>
                            <a:schemeClr val="bg1"/>
                          </a:solidFill>
                          <a:effectLst/>
                        </a:rPr>
                        <a:t> (Tonne)</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en-GB" sz="1600" b="1" kern="0" dirty="0" err="1">
                          <a:solidFill>
                            <a:schemeClr val="bg1"/>
                          </a:solidFill>
                          <a:effectLst/>
                        </a:rPr>
                        <a:t>Ajustements</a:t>
                      </a:r>
                      <a:r>
                        <a:rPr lang="en-GB" sz="1600" b="1" kern="0" dirty="0">
                          <a:solidFill>
                            <a:schemeClr val="bg1"/>
                          </a:solidFill>
                          <a:effectLst/>
                        </a:rPr>
                        <a:t> </a:t>
                      </a:r>
                    </a:p>
                    <a:p>
                      <a:pPr algn="ctr">
                        <a:lnSpc>
                          <a:spcPct val="110000"/>
                        </a:lnSpc>
                        <a:spcAft>
                          <a:spcPts val="600"/>
                        </a:spcAft>
                      </a:pPr>
                      <a:r>
                        <a:rPr lang="en-GB" sz="1600" b="1" kern="0" dirty="0">
                          <a:solidFill>
                            <a:schemeClr val="bg1"/>
                          </a:solidFill>
                          <a:effectLst/>
                        </a:rPr>
                        <a:t>(Tonne)</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fr-FR" sz="1600" b="1" kern="0" dirty="0">
                          <a:solidFill>
                            <a:schemeClr val="bg1"/>
                          </a:solidFill>
                          <a:effectLst/>
                        </a:rPr>
                        <a:t>Quantités après ajustements </a:t>
                      </a:r>
                    </a:p>
                    <a:p>
                      <a:pPr algn="ctr">
                        <a:lnSpc>
                          <a:spcPct val="110000"/>
                        </a:lnSpc>
                        <a:spcAft>
                          <a:spcPts val="600"/>
                        </a:spcAft>
                      </a:pPr>
                      <a:r>
                        <a:rPr lang="fr-FR" sz="1600" b="1" kern="0" dirty="0">
                          <a:solidFill>
                            <a:schemeClr val="bg1"/>
                          </a:solidFill>
                          <a:effectLst/>
                        </a:rPr>
                        <a:t>(Tonne)</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en-GB" sz="1600" b="1" kern="0" dirty="0" err="1">
                          <a:solidFill>
                            <a:schemeClr val="bg1"/>
                          </a:solidFill>
                          <a:effectLst/>
                        </a:rPr>
                        <a:t>Différence</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hMerge="1">
                  <a:txBody>
                    <a:bodyPr/>
                    <a:lstStyle/>
                    <a:p>
                      <a:endParaRPr lang="fr-FR"/>
                    </a:p>
                  </a:txBody>
                  <a:tcPr/>
                </a:tc>
                <a:extLst>
                  <a:ext uri="{0D108BD9-81ED-4DB2-BD59-A6C34878D82A}">
                    <a16:rowId xmlns:a16="http://schemas.microsoft.com/office/drawing/2014/main" val="10000"/>
                  </a:ext>
                </a:extLst>
              </a:tr>
              <a:tr h="469491">
                <a:tc vMerge="1">
                  <a:txBody>
                    <a:bodyPr/>
                    <a:lstStyle/>
                    <a:p>
                      <a:endParaRPr lang="fr-FR"/>
                    </a:p>
                  </a:txBody>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DGD</a:t>
                      </a:r>
                      <a:r>
                        <a:rPr lang="fr-FR" sz="1400" b="1" kern="0" dirty="0">
                          <a:solidFill>
                            <a:schemeClr val="bg1"/>
                          </a:solidFill>
                          <a:effectLst/>
                        </a:rPr>
                        <a:t>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a:txBody>
                    <a:bodyPr/>
                    <a:lstStyle/>
                    <a:p>
                      <a:pPr algn="ctr">
                        <a:lnSpc>
                          <a:spcPct val="110000"/>
                        </a:lnSpc>
                        <a:spcAft>
                          <a:spcPts val="600"/>
                        </a:spcAft>
                      </a:pPr>
                      <a:r>
                        <a:rPr lang="en-GB" sz="1400" b="1" kern="0">
                          <a:solidFill>
                            <a:schemeClr val="bg1"/>
                          </a:solidFill>
                          <a:effectLst/>
                        </a:rPr>
                        <a:t>DGD</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a:txBody>
                    <a:bodyPr/>
                    <a:lstStyle/>
                    <a:p>
                      <a:pPr algn="ctr">
                        <a:lnSpc>
                          <a:spcPct val="110000"/>
                        </a:lnSpc>
                        <a:spcAft>
                          <a:spcPts val="600"/>
                        </a:spcAft>
                      </a:pPr>
                      <a:r>
                        <a:rPr lang="en-GB" sz="1400" b="1" kern="0">
                          <a:solidFill>
                            <a:schemeClr val="bg1"/>
                          </a:solidFill>
                          <a:effectLst/>
                        </a:rPr>
                        <a:t>DGD</a:t>
                      </a:r>
                      <a:r>
                        <a:rPr lang="fr-FR" sz="1400" b="1" kern="0">
                          <a:solidFill>
                            <a:schemeClr val="bg1"/>
                          </a:solidFill>
                          <a:effectLst/>
                        </a:rPr>
                        <a:t> (*)</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Tonnes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Milliards FCFA</a:t>
                      </a:r>
                      <a:r>
                        <a:rPr lang="fr-FR" sz="1400" b="1" kern="0" dirty="0">
                          <a:solidFill>
                            <a:schemeClr val="bg1"/>
                          </a:solidFill>
                          <a:effectLst/>
                        </a:rPr>
                        <a:t>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tx2">
                        <a:lumMod val="50000"/>
                      </a:schemeClr>
                    </a:solidFill>
                  </a:tcPr>
                </a:tc>
                <a:extLst>
                  <a:ext uri="{0D108BD9-81ED-4DB2-BD59-A6C34878D82A}">
                    <a16:rowId xmlns:a16="http://schemas.microsoft.com/office/drawing/2014/main" val="10001"/>
                  </a:ext>
                </a:extLst>
              </a:tr>
              <a:tr h="270057">
                <a:tc>
                  <a:txBody>
                    <a:bodyPr/>
                    <a:lstStyle/>
                    <a:p>
                      <a:pPr>
                        <a:lnSpc>
                          <a:spcPct val="110000"/>
                        </a:lnSpc>
                        <a:spcAft>
                          <a:spcPts val="600"/>
                        </a:spcAft>
                      </a:pPr>
                      <a:r>
                        <a:rPr lang="en-GB" sz="1600" b="1" kern="0" dirty="0">
                          <a:solidFill>
                            <a:srgbClr val="000000"/>
                          </a:solidFill>
                          <a:effectLst/>
                        </a:rPr>
                        <a:t>MORILA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dirty="0">
                          <a:solidFill>
                            <a:srgbClr val="000000"/>
                          </a:solidFill>
                          <a:effectLst/>
                        </a:rPr>
                        <a:t>2,109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a:solidFill>
                            <a:srgbClr val="000000"/>
                          </a:solidFill>
                          <a:effectLst/>
                        </a:rPr>
                        <a:t>3,250</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2,109</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3,250</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-1,141</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-27,680</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extLst>
                  <a:ext uri="{0D108BD9-81ED-4DB2-BD59-A6C34878D82A}">
                    <a16:rowId xmlns:a16="http://schemas.microsoft.com/office/drawing/2014/main" val="10002"/>
                  </a:ext>
                </a:extLst>
              </a:tr>
              <a:tr h="270057">
                <a:tc>
                  <a:txBody>
                    <a:bodyPr/>
                    <a:lstStyle/>
                    <a:p>
                      <a:pPr>
                        <a:lnSpc>
                          <a:spcPct val="110000"/>
                        </a:lnSpc>
                        <a:spcAft>
                          <a:spcPts val="600"/>
                        </a:spcAft>
                      </a:pPr>
                      <a:r>
                        <a:rPr lang="en-GB" sz="1600" b="1" kern="0" dirty="0">
                          <a:solidFill>
                            <a:srgbClr val="000000"/>
                          </a:solidFill>
                          <a:effectLst/>
                        </a:rPr>
                        <a:t>NAMPALA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1,174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1,246</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1,174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1,246</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-0,072</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-1,757</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extLst>
                  <a:ext uri="{0D108BD9-81ED-4DB2-BD59-A6C34878D82A}">
                    <a16:rowId xmlns:a16="http://schemas.microsoft.com/office/drawing/2014/main" val="10003"/>
                  </a:ext>
                </a:extLst>
              </a:tr>
              <a:tr h="270057">
                <a:tc>
                  <a:txBody>
                    <a:bodyPr/>
                    <a:lstStyle/>
                    <a:p>
                      <a:pPr>
                        <a:lnSpc>
                          <a:spcPct val="110000"/>
                        </a:lnSpc>
                        <a:spcAft>
                          <a:spcPts val="600"/>
                        </a:spcAft>
                      </a:pPr>
                      <a:r>
                        <a:rPr lang="en-GB" sz="1600" b="1" kern="0" dirty="0">
                          <a:solidFill>
                            <a:srgbClr val="000000"/>
                          </a:solidFill>
                          <a:effectLst/>
                        </a:rPr>
                        <a:t>SEMICO</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a:solidFill>
                            <a:srgbClr val="000000"/>
                          </a:solidFill>
                          <a:effectLst/>
                        </a:rPr>
                        <a:t>5,240</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a:solidFill>
                            <a:srgbClr val="000000"/>
                          </a:solidFill>
                          <a:effectLst/>
                        </a:rPr>
                        <a:t>3,250</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5,240</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3,250</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1,991</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48,299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extLst>
                  <a:ext uri="{0D108BD9-81ED-4DB2-BD59-A6C34878D82A}">
                    <a16:rowId xmlns:a16="http://schemas.microsoft.com/office/drawing/2014/main" val="10004"/>
                  </a:ext>
                </a:extLst>
              </a:tr>
              <a:tr h="270057">
                <a:tc>
                  <a:txBody>
                    <a:bodyPr/>
                    <a:lstStyle/>
                    <a:p>
                      <a:pPr>
                        <a:lnSpc>
                          <a:spcPct val="110000"/>
                        </a:lnSpc>
                        <a:spcAft>
                          <a:spcPts val="600"/>
                        </a:spcAft>
                      </a:pPr>
                      <a:r>
                        <a:rPr lang="en-GB" sz="1600" b="1" kern="0" dirty="0">
                          <a:solidFill>
                            <a:srgbClr val="000000"/>
                          </a:solidFill>
                          <a:effectLst/>
                        </a:rPr>
                        <a:t>SEMOS</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5,210</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5,210</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5,210</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5,210</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extLst>
                  <a:ext uri="{0D108BD9-81ED-4DB2-BD59-A6C34878D82A}">
                    <a16:rowId xmlns:a16="http://schemas.microsoft.com/office/drawing/2014/main" val="10005"/>
                  </a:ext>
                </a:extLst>
              </a:tr>
              <a:tr h="270057">
                <a:tc>
                  <a:txBody>
                    <a:bodyPr/>
                    <a:lstStyle/>
                    <a:p>
                      <a:pPr>
                        <a:lnSpc>
                          <a:spcPct val="110000"/>
                        </a:lnSpc>
                        <a:spcAft>
                          <a:spcPts val="600"/>
                        </a:spcAft>
                      </a:pPr>
                      <a:r>
                        <a:rPr lang="en-GB" sz="1600" b="1" kern="0" dirty="0">
                          <a:solidFill>
                            <a:srgbClr val="000000"/>
                          </a:solidFill>
                          <a:effectLst/>
                        </a:rPr>
                        <a:t>SOMIKA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a:solidFill>
                            <a:srgbClr val="000000"/>
                          </a:solidFill>
                          <a:effectLst/>
                        </a:rPr>
                        <a:t>0,315</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a:solidFill>
                            <a:srgbClr val="000000"/>
                          </a:solidFill>
                          <a:effectLst/>
                        </a:rPr>
                        <a:t>0,317</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0,315</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0,317</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-0,002</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-0,052</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extLst>
                  <a:ext uri="{0D108BD9-81ED-4DB2-BD59-A6C34878D82A}">
                    <a16:rowId xmlns:a16="http://schemas.microsoft.com/office/drawing/2014/main" val="10006"/>
                  </a:ext>
                </a:extLst>
              </a:tr>
              <a:tr h="270057">
                <a:tc>
                  <a:txBody>
                    <a:bodyPr/>
                    <a:lstStyle/>
                    <a:p>
                      <a:pPr>
                        <a:lnSpc>
                          <a:spcPct val="110000"/>
                        </a:lnSpc>
                        <a:spcAft>
                          <a:spcPts val="600"/>
                        </a:spcAft>
                      </a:pPr>
                      <a:r>
                        <a:rPr lang="en-GB" sz="1600" b="1" kern="0" dirty="0">
                          <a:solidFill>
                            <a:srgbClr val="000000"/>
                          </a:solidFill>
                          <a:effectLst/>
                        </a:rPr>
                        <a:t>SOMILO</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24,634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26,712</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24,634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26,712</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-2,078</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-50,418</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extLst>
                  <a:ext uri="{0D108BD9-81ED-4DB2-BD59-A6C34878D82A}">
                    <a16:rowId xmlns:a16="http://schemas.microsoft.com/office/drawing/2014/main" val="10007"/>
                  </a:ext>
                </a:extLst>
              </a:tr>
              <a:tr h="270057">
                <a:tc>
                  <a:txBody>
                    <a:bodyPr/>
                    <a:lstStyle/>
                    <a:p>
                      <a:pPr>
                        <a:lnSpc>
                          <a:spcPct val="110000"/>
                        </a:lnSpc>
                        <a:spcAft>
                          <a:spcPts val="600"/>
                        </a:spcAft>
                      </a:pPr>
                      <a:r>
                        <a:rPr lang="en-GB" sz="1600" b="1" kern="0" dirty="0">
                          <a:solidFill>
                            <a:srgbClr val="000000"/>
                          </a:solidFill>
                          <a:effectLst/>
                        </a:rPr>
                        <a:t>SOMISY</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a:solidFill>
                            <a:srgbClr val="000000"/>
                          </a:solidFill>
                          <a:effectLst/>
                        </a:rPr>
                        <a:t>6,383</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a:solidFill>
                            <a:srgbClr val="000000"/>
                          </a:solidFill>
                          <a:effectLst/>
                        </a:rPr>
                        <a:t>6,383</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6,383</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6,383</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extLst>
                  <a:ext uri="{0D108BD9-81ED-4DB2-BD59-A6C34878D82A}">
                    <a16:rowId xmlns:a16="http://schemas.microsoft.com/office/drawing/2014/main" val="10008"/>
                  </a:ext>
                </a:extLst>
              </a:tr>
              <a:tr h="270057">
                <a:tc>
                  <a:txBody>
                    <a:bodyPr/>
                    <a:lstStyle/>
                    <a:p>
                      <a:pPr>
                        <a:lnSpc>
                          <a:spcPct val="110000"/>
                        </a:lnSpc>
                        <a:spcAft>
                          <a:spcPts val="600"/>
                        </a:spcAft>
                      </a:pPr>
                      <a:r>
                        <a:rPr lang="en-GB" sz="1600" b="1" kern="0" dirty="0">
                          <a:solidFill>
                            <a:srgbClr val="000000"/>
                          </a:solidFill>
                          <a:effectLst/>
                        </a:rPr>
                        <a:t>WASSOULOU</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0,233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0,264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0,233</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0,264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-0,030</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-0,739</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extLst>
                  <a:ext uri="{0D108BD9-81ED-4DB2-BD59-A6C34878D82A}">
                    <a16:rowId xmlns:a16="http://schemas.microsoft.com/office/drawing/2014/main" val="10009"/>
                  </a:ext>
                </a:extLst>
              </a:tr>
              <a:tr h="270057">
                <a:tc>
                  <a:txBody>
                    <a:bodyPr/>
                    <a:lstStyle/>
                    <a:p>
                      <a:pPr>
                        <a:lnSpc>
                          <a:spcPct val="110000"/>
                        </a:lnSpc>
                        <a:spcAft>
                          <a:spcPts val="600"/>
                        </a:spcAft>
                      </a:pPr>
                      <a:r>
                        <a:rPr lang="en-GB" sz="1600" b="1" kern="0" dirty="0">
                          <a:solidFill>
                            <a:srgbClr val="000000"/>
                          </a:solidFill>
                          <a:effectLst/>
                        </a:rPr>
                        <a:t>YATELA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a:solidFill>
                            <a:srgbClr val="000000"/>
                          </a:solidFill>
                          <a:effectLst/>
                        </a:rPr>
                        <a:t>0,209</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ctr">
                        <a:lnSpc>
                          <a:spcPct val="110000"/>
                        </a:lnSpc>
                        <a:spcAft>
                          <a:spcPts val="600"/>
                        </a:spcAft>
                      </a:pPr>
                      <a:r>
                        <a:rPr lang="en-GB" sz="1600" b="1" kern="0">
                          <a:solidFill>
                            <a:srgbClr val="000000"/>
                          </a:solidFill>
                          <a:effectLst/>
                        </a:rPr>
                        <a:t>0,209</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0,209</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0,209</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a:solidFill>
                            <a:srgbClr val="000000"/>
                          </a:solidFill>
                          <a:effectLst/>
                        </a:rPr>
                        <a:t>-</a:t>
                      </a:r>
                      <a:endParaRPr lang="fr-FR" sz="16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tc>
                  <a:txBody>
                    <a:bodyPr/>
                    <a:lstStyle/>
                    <a:p>
                      <a:pPr algn="r">
                        <a:lnSpc>
                          <a:spcPct val="110000"/>
                        </a:lnSpc>
                        <a:spcAft>
                          <a:spcPts val="600"/>
                        </a:spcAft>
                      </a:pPr>
                      <a:r>
                        <a:rPr lang="en-GB" sz="1600" b="1" kern="0" dirty="0">
                          <a:solidFill>
                            <a:srgbClr val="000000"/>
                          </a:solidFill>
                          <a:effectLst/>
                        </a:rPr>
                        <a:t>0,000</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solidFill>
                  </a:tcPr>
                </a:tc>
                <a:extLst>
                  <a:ext uri="{0D108BD9-81ED-4DB2-BD59-A6C34878D82A}">
                    <a16:rowId xmlns:a16="http://schemas.microsoft.com/office/drawing/2014/main" val="10010"/>
                  </a:ext>
                </a:extLst>
              </a:tr>
              <a:tr h="270057">
                <a:tc>
                  <a:txBody>
                    <a:bodyPr/>
                    <a:lstStyle/>
                    <a:p>
                      <a:pPr>
                        <a:lnSpc>
                          <a:spcPct val="110000"/>
                        </a:lnSpc>
                        <a:spcAft>
                          <a:spcPts val="600"/>
                        </a:spcAft>
                      </a:pPr>
                      <a:r>
                        <a:rPr lang="en-GB" sz="1600" b="1" kern="0" dirty="0">
                          <a:solidFill>
                            <a:srgbClr val="000000"/>
                          </a:solidFill>
                          <a:effectLst/>
                        </a:rPr>
                        <a:t>FEKOLA</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3,284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ct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3,284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3,284</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tc>
                  <a:txBody>
                    <a:bodyPr/>
                    <a:lstStyle/>
                    <a:p>
                      <a:pPr algn="r">
                        <a:lnSpc>
                          <a:spcPct val="110000"/>
                        </a:lnSpc>
                        <a:spcAft>
                          <a:spcPts val="600"/>
                        </a:spcAft>
                      </a:pPr>
                      <a:r>
                        <a:rPr lang="en-GB" sz="1600" b="1" kern="0" dirty="0">
                          <a:solidFill>
                            <a:srgbClr val="000000"/>
                          </a:solidFill>
                          <a:effectLst/>
                        </a:rPr>
                        <a:t>79,677</a:t>
                      </a:r>
                      <a:endParaRPr lang="fr-FR" sz="16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rgbClr val="F6A1A8"/>
                    </a:solidFill>
                  </a:tcPr>
                </a:tc>
                <a:extLst>
                  <a:ext uri="{0D108BD9-81ED-4DB2-BD59-A6C34878D82A}">
                    <a16:rowId xmlns:a16="http://schemas.microsoft.com/office/drawing/2014/main" val="10011"/>
                  </a:ext>
                </a:extLst>
              </a:tr>
              <a:tr h="270057">
                <a:tc>
                  <a:txBody>
                    <a:bodyPr/>
                    <a:lstStyle/>
                    <a:p>
                      <a:pPr>
                        <a:lnSpc>
                          <a:spcPct val="110000"/>
                        </a:lnSpc>
                        <a:spcAft>
                          <a:spcPts val="600"/>
                        </a:spcAft>
                      </a:pPr>
                      <a:r>
                        <a:rPr lang="en-GB" sz="1600" b="1" kern="0" dirty="0">
                          <a:solidFill>
                            <a:schemeClr val="tx1"/>
                          </a:solidFill>
                          <a:effectLst/>
                        </a:rPr>
                        <a:t>Total Or </a:t>
                      </a:r>
                      <a:r>
                        <a:rPr lang="en-GB" sz="1600" b="1" kern="0" dirty="0" err="1">
                          <a:solidFill>
                            <a:schemeClr val="tx1"/>
                          </a:solidFill>
                          <a:effectLst/>
                        </a:rPr>
                        <a:t>Raffiné</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lumMod val="50000"/>
                      </a:schemeClr>
                    </a:solidFill>
                  </a:tcPr>
                </a:tc>
                <a:tc>
                  <a:txBody>
                    <a:bodyPr/>
                    <a:lstStyle/>
                    <a:p>
                      <a:pPr algn="ctr">
                        <a:lnSpc>
                          <a:spcPct val="110000"/>
                        </a:lnSpc>
                        <a:spcAft>
                          <a:spcPts val="600"/>
                        </a:spcAft>
                      </a:pPr>
                      <a:r>
                        <a:rPr lang="en-GB" sz="1600" b="1" kern="0" dirty="0">
                          <a:solidFill>
                            <a:schemeClr val="tx1"/>
                          </a:solidFill>
                          <a:effectLst/>
                        </a:rPr>
                        <a:t>48,791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lumMod val="50000"/>
                      </a:schemeClr>
                    </a:solidFill>
                  </a:tcPr>
                </a:tc>
                <a:tc>
                  <a:txBody>
                    <a:bodyPr/>
                    <a:lstStyle/>
                    <a:p>
                      <a:pPr algn="ctr">
                        <a:lnSpc>
                          <a:spcPct val="110000"/>
                        </a:lnSpc>
                        <a:spcAft>
                          <a:spcPts val="600"/>
                        </a:spcAft>
                      </a:pPr>
                      <a:r>
                        <a:rPr lang="en-GB" sz="1600" b="1" kern="0" dirty="0">
                          <a:solidFill>
                            <a:schemeClr val="tx1"/>
                          </a:solidFill>
                          <a:effectLst/>
                        </a:rPr>
                        <a:t>46,841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0</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0</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48,791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46,841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1,951</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rPr>
                        <a:t>47,330</a:t>
                      </a:r>
                      <a:endParaRPr lang="fr-FR" sz="1600" b="1"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5" marR="68575" marT="0" marB="0" anchor="ctr">
                    <a:solidFill>
                      <a:schemeClr val="bg1">
                        <a:lumMod val="50000"/>
                      </a:schemeClr>
                    </a:solidFill>
                  </a:tcPr>
                </a:tc>
                <a:extLst>
                  <a:ext uri="{0D108BD9-81ED-4DB2-BD59-A6C34878D82A}">
                    <a16:rowId xmlns:a16="http://schemas.microsoft.com/office/drawing/2014/main" val="10012"/>
                  </a:ext>
                </a:extLst>
              </a:tr>
            </a:tbl>
          </a:graphicData>
        </a:graphic>
      </p:graphicFrame>
      <p:pic>
        <p:nvPicPr>
          <p:cNvPr id="32912" name="Image 5">
            <a:extLst>
              <a:ext uri="{FF2B5EF4-FFF2-40B4-BE49-F238E27FC236}">
                <a16:creationId xmlns:a16="http://schemas.microsoft.com/office/drawing/2014/main" id="{3C4BD5A1-F682-4320-AE9E-5BC61D805DE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22225"/>
            <a:ext cx="1619250"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A285-49C4-4631-BEF3-0EB040A7C6BF}"/>
              </a:ext>
            </a:extLst>
          </p:cNvPr>
          <p:cNvSpPr>
            <a:spLocks noGrp="1"/>
          </p:cNvSpPr>
          <p:nvPr>
            <p:ph type="title"/>
          </p:nvPr>
        </p:nvSpPr>
        <p:spPr>
          <a:xfrm>
            <a:off x="107950" y="134938"/>
            <a:ext cx="7127875" cy="541337"/>
          </a:xfrm>
        </p:spPr>
        <p:txBody>
          <a:bodyPr rtlCol="0">
            <a:normAutofit fontScale="90000"/>
          </a:bodyPr>
          <a:lstStyle/>
          <a:p>
            <a:pPr eaLnBrk="1" fontAlgn="auto" hangingPunct="1">
              <a:spcAft>
                <a:spcPts val="0"/>
              </a:spcAft>
              <a:defRPr/>
            </a:pPr>
            <a:br>
              <a:rPr lang="fr-FR" sz="2800" dirty="0">
                <a:solidFill>
                  <a:srgbClr val="C00000"/>
                </a:solidFill>
              </a:rPr>
            </a:br>
            <a:r>
              <a:rPr lang="fr-FR" sz="3100" b="1" dirty="0">
                <a:solidFill>
                  <a:srgbClr val="C00000"/>
                </a:solidFill>
              </a:rPr>
              <a:t>Données sur l’exportation réconciliées-2018</a:t>
            </a:r>
            <a:br>
              <a:rPr lang="fr-FR" sz="3100" b="1" dirty="0">
                <a:solidFill>
                  <a:srgbClr val="2E2E6E"/>
                </a:solidFill>
              </a:rPr>
            </a:br>
            <a:endParaRPr lang="en-GB" sz="3100" b="1" dirty="0">
              <a:solidFill>
                <a:srgbClr val="685040"/>
              </a:solidFill>
            </a:endParaRPr>
          </a:p>
        </p:txBody>
      </p:sp>
      <p:sp>
        <p:nvSpPr>
          <p:cNvPr id="29699" name="Espace réservé du contenu 2">
            <a:extLst>
              <a:ext uri="{FF2B5EF4-FFF2-40B4-BE49-F238E27FC236}">
                <a16:creationId xmlns:a16="http://schemas.microsoft.com/office/drawing/2014/main" id="{C26242E1-4B10-44AD-9FE6-6884CF928835}"/>
              </a:ext>
            </a:extLst>
          </p:cNvPr>
          <p:cNvSpPr txBox="1">
            <a:spLocks/>
          </p:cNvSpPr>
          <p:nvPr/>
        </p:nvSpPr>
        <p:spPr bwMode="auto">
          <a:xfrm>
            <a:off x="0" y="773113"/>
            <a:ext cx="9144000" cy="639762"/>
          </a:xfrm>
          <a:prstGeom prst="rect">
            <a:avLst/>
          </a:prstGeom>
          <a:noFill/>
          <a:ln>
            <a:noFill/>
          </a:ln>
        </p:spPr>
        <p:txBody>
          <a:bodyPr/>
          <a:lstStyle>
            <a:lvl1pPr defTabSz="912813">
              <a:defRPr>
                <a:solidFill>
                  <a:schemeClr val="tx1"/>
                </a:solidFill>
                <a:latin typeface="Calibri" panose="020F0502020204030204" pitchFamily="34" charset="0"/>
              </a:defRPr>
            </a:lvl1pPr>
            <a:lvl2pPr marL="742950" indent="-285750" defTabSz="912813">
              <a:defRPr>
                <a:solidFill>
                  <a:schemeClr val="tx1"/>
                </a:solidFill>
                <a:latin typeface="Calibri" panose="020F0502020204030204" pitchFamily="34" charset="0"/>
              </a:defRPr>
            </a:lvl2pPr>
            <a:lvl3pPr marL="1143000" indent="-228600" defTabSz="912813">
              <a:defRPr>
                <a:solidFill>
                  <a:schemeClr val="tx1"/>
                </a:solidFill>
                <a:latin typeface="Calibri" panose="020F0502020204030204" pitchFamily="34" charset="0"/>
              </a:defRPr>
            </a:lvl3pPr>
            <a:lvl4pPr marL="1600200" indent="-228600" defTabSz="912813">
              <a:defRPr>
                <a:solidFill>
                  <a:schemeClr val="tx1"/>
                </a:solidFill>
                <a:latin typeface="Calibri" panose="020F0502020204030204" pitchFamily="34" charset="0"/>
              </a:defRPr>
            </a:lvl4pPr>
            <a:lvl5pPr marL="2057400" indent="-228600" defTabSz="912813">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algn="just" eaLnBrk="1" hangingPunct="1">
              <a:lnSpc>
                <a:spcPct val="110000"/>
              </a:lnSpc>
              <a:spcBef>
                <a:spcPts val="600"/>
              </a:spcBef>
              <a:spcAft>
                <a:spcPts val="600"/>
              </a:spcAft>
              <a:buFont typeface="Arial" panose="020B0604020202020204" pitchFamily="34" charset="0"/>
              <a:buNone/>
              <a:defRPr/>
            </a:pPr>
            <a:r>
              <a:rPr lang="fr-FR" altLang="fr-FR" sz="2000" b="1" dirty="0">
                <a:latin typeface="+mn-lt"/>
              </a:rPr>
              <a:t>Le rapprochement des données sur les exportations d’or déclarée par les sociétés avec celles déclarées par la DGD a relevé les écarts suivants :</a:t>
            </a:r>
          </a:p>
          <a:p>
            <a:pPr algn="just" eaLnBrk="1" hangingPunct="1">
              <a:spcAft>
                <a:spcPts val="600"/>
              </a:spcAft>
              <a:buFont typeface="Arial" panose="020B0604020202020204" pitchFamily="34" charset="0"/>
              <a:buNone/>
              <a:defRPr/>
            </a:pPr>
            <a:endParaRPr lang="fr-FR" altLang="fr-FR" sz="1600" b="1" i="1" u="sng" dirty="0">
              <a:solidFill>
                <a:srgbClr val="002060"/>
              </a:solidFill>
            </a:endParaRPr>
          </a:p>
          <a:p>
            <a:pPr algn="just" eaLnBrk="1" hangingPunct="1">
              <a:spcAft>
                <a:spcPts val="600"/>
              </a:spcAft>
              <a:buFont typeface="Arial" panose="020B0604020202020204" pitchFamily="34" charset="0"/>
              <a:buNone/>
              <a:defRPr/>
            </a:pPr>
            <a:endParaRPr lang="fr-FR" altLang="fr-FR" sz="1600" i="1" dirty="0"/>
          </a:p>
          <a:p>
            <a:pPr algn="ctr" eaLnBrk="1" hangingPunct="1">
              <a:spcAft>
                <a:spcPts val="600"/>
              </a:spcAft>
              <a:buFont typeface="Arial" panose="020B0604020202020204" pitchFamily="34" charset="0"/>
              <a:buNone/>
              <a:defRPr/>
            </a:pPr>
            <a:endParaRPr lang="fr-FR" altLang="fr-FR" sz="2400" b="1" i="1" dirty="0">
              <a:solidFill>
                <a:srgbClr val="FF0000"/>
              </a:solidFill>
            </a:endParaRPr>
          </a:p>
          <a:p>
            <a:pPr algn="just" eaLnBrk="1" hangingPunct="1">
              <a:spcAft>
                <a:spcPts val="600"/>
              </a:spcAft>
              <a:buFont typeface="Arial" panose="020B0604020202020204" pitchFamily="34" charset="0"/>
              <a:buNone/>
              <a:defRPr/>
            </a:pPr>
            <a:endParaRPr lang="en-GB" altLang="fr-FR" sz="1600" dirty="0"/>
          </a:p>
          <a:p>
            <a:pPr algn="just" eaLnBrk="1" hangingPunct="1">
              <a:spcAft>
                <a:spcPts val="600"/>
              </a:spcAft>
              <a:buFont typeface="Arial" panose="020B0604020202020204" pitchFamily="34" charset="0"/>
              <a:buNone/>
              <a:defRPr/>
            </a:pPr>
            <a:endParaRPr lang="en-GB" altLang="fr-FR" sz="1600" dirty="0"/>
          </a:p>
        </p:txBody>
      </p:sp>
      <p:sp>
        <p:nvSpPr>
          <p:cNvPr id="8" name="ZoneTexte 7">
            <a:extLst>
              <a:ext uri="{FF2B5EF4-FFF2-40B4-BE49-F238E27FC236}">
                <a16:creationId xmlns:a16="http://schemas.microsoft.com/office/drawing/2014/main" id="{537A89A1-E631-4C5E-A2DE-F092359FAFC7}"/>
              </a:ext>
            </a:extLst>
          </p:cNvPr>
          <p:cNvSpPr txBox="1"/>
          <p:nvPr/>
        </p:nvSpPr>
        <p:spPr>
          <a:xfrm>
            <a:off x="320675" y="5799138"/>
            <a:ext cx="8315325" cy="169862"/>
          </a:xfrm>
          <a:prstGeom prst="rect">
            <a:avLst/>
          </a:prstGeom>
          <a:noFill/>
        </p:spPr>
        <p:txBody>
          <a:bodyPr>
            <a:spAutoFit/>
          </a:bodyPr>
          <a:lstStyle/>
          <a:p>
            <a:pPr algn="just" eaLnBrk="1" fontAlgn="auto" hangingPunct="1">
              <a:lnSpc>
                <a:spcPct val="110000"/>
              </a:lnSpc>
              <a:spcBef>
                <a:spcPts val="300"/>
              </a:spcBef>
              <a:spcAft>
                <a:spcPts val="600"/>
              </a:spcAft>
              <a:defRPr/>
            </a:pPr>
            <a:r>
              <a:rPr lang="fr-FR" sz="500" i="1" kern="800" dirty="0">
                <a:solidFill>
                  <a:srgbClr val="000000"/>
                </a:solidFill>
                <a:latin typeface="Trebuchet MS" panose="020B0603020202020204" pitchFamily="34" charset="0"/>
                <a:ea typeface="Times New Roman" panose="02020603050405020304" pitchFamily="18" charset="0"/>
              </a:rPr>
              <a:t>.</a:t>
            </a:r>
            <a:endParaRPr lang="fr-FR" sz="600" kern="80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endParaRPr>
          </a:p>
        </p:txBody>
      </p:sp>
      <p:graphicFrame>
        <p:nvGraphicFramePr>
          <p:cNvPr id="4" name="Tableau 3">
            <a:extLst>
              <a:ext uri="{FF2B5EF4-FFF2-40B4-BE49-F238E27FC236}">
                <a16:creationId xmlns:a16="http://schemas.microsoft.com/office/drawing/2014/main" id="{824E8A25-EDDC-483D-9259-3DF38DEA55C9}"/>
              </a:ext>
            </a:extLst>
          </p:cNvPr>
          <p:cNvGraphicFramePr>
            <a:graphicFrameLocks noGrp="1"/>
          </p:cNvGraphicFramePr>
          <p:nvPr/>
        </p:nvGraphicFramePr>
        <p:xfrm>
          <a:off x="-17463" y="1700213"/>
          <a:ext cx="9185276" cy="4906962"/>
        </p:xfrm>
        <a:graphic>
          <a:graphicData uri="http://schemas.openxmlformats.org/drawingml/2006/table">
            <a:tbl>
              <a:tblPr firstRow="1" firstCol="1" bandRow="1">
                <a:tableStyleId>{5C22544A-7EE6-4342-B048-85BDC9FD1C3A}</a:tableStyleId>
              </a:tblPr>
              <a:tblGrid>
                <a:gridCol w="1476013">
                  <a:extLst>
                    <a:ext uri="{9D8B030D-6E8A-4147-A177-3AD203B41FA5}">
                      <a16:colId xmlns:a16="http://schemas.microsoft.com/office/drawing/2014/main" val="20000"/>
                    </a:ext>
                  </a:extLst>
                </a:gridCol>
                <a:gridCol w="963658">
                  <a:extLst>
                    <a:ext uri="{9D8B030D-6E8A-4147-A177-3AD203B41FA5}">
                      <a16:colId xmlns:a16="http://schemas.microsoft.com/office/drawing/2014/main" val="20001"/>
                    </a:ext>
                  </a:extLst>
                </a:gridCol>
                <a:gridCol w="963658">
                  <a:extLst>
                    <a:ext uri="{9D8B030D-6E8A-4147-A177-3AD203B41FA5}">
                      <a16:colId xmlns:a16="http://schemas.microsoft.com/office/drawing/2014/main" val="20002"/>
                    </a:ext>
                  </a:extLst>
                </a:gridCol>
                <a:gridCol w="963658">
                  <a:extLst>
                    <a:ext uri="{9D8B030D-6E8A-4147-A177-3AD203B41FA5}">
                      <a16:colId xmlns:a16="http://schemas.microsoft.com/office/drawing/2014/main" val="20003"/>
                    </a:ext>
                  </a:extLst>
                </a:gridCol>
                <a:gridCol w="963658">
                  <a:extLst>
                    <a:ext uri="{9D8B030D-6E8A-4147-A177-3AD203B41FA5}">
                      <a16:colId xmlns:a16="http://schemas.microsoft.com/office/drawing/2014/main" val="20004"/>
                    </a:ext>
                  </a:extLst>
                </a:gridCol>
                <a:gridCol w="963658">
                  <a:extLst>
                    <a:ext uri="{9D8B030D-6E8A-4147-A177-3AD203B41FA5}">
                      <a16:colId xmlns:a16="http://schemas.microsoft.com/office/drawing/2014/main" val="20005"/>
                    </a:ext>
                  </a:extLst>
                </a:gridCol>
                <a:gridCol w="963658">
                  <a:extLst>
                    <a:ext uri="{9D8B030D-6E8A-4147-A177-3AD203B41FA5}">
                      <a16:colId xmlns:a16="http://schemas.microsoft.com/office/drawing/2014/main" val="20006"/>
                    </a:ext>
                  </a:extLst>
                </a:gridCol>
                <a:gridCol w="963658">
                  <a:extLst>
                    <a:ext uri="{9D8B030D-6E8A-4147-A177-3AD203B41FA5}">
                      <a16:colId xmlns:a16="http://schemas.microsoft.com/office/drawing/2014/main" val="20007"/>
                    </a:ext>
                  </a:extLst>
                </a:gridCol>
                <a:gridCol w="963658">
                  <a:extLst>
                    <a:ext uri="{9D8B030D-6E8A-4147-A177-3AD203B41FA5}">
                      <a16:colId xmlns:a16="http://schemas.microsoft.com/office/drawing/2014/main" val="20008"/>
                    </a:ext>
                  </a:extLst>
                </a:gridCol>
              </a:tblGrid>
              <a:tr h="804705">
                <a:tc rowSpan="2">
                  <a:txBody>
                    <a:bodyPr/>
                    <a:lstStyle/>
                    <a:p>
                      <a:pPr algn="ctr">
                        <a:lnSpc>
                          <a:spcPct val="110000"/>
                        </a:lnSpc>
                        <a:spcAft>
                          <a:spcPts val="600"/>
                        </a:spcAft>
                      </a:pPr>
                      <a:r>
                        <a:rPr lang="en-GB" sz="1600" b="1" kern="0" dirty="0">
                          <a:solidFill>
                            <a:schemeClr val="bg1"/>
                          </a:solidFill>
                          <a:effectLst/>
                        </a:rPr>
                        <a:t>Sociétés</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gridSpan="2">
                  <a:txBody>
                    <a:bodyPr/>
                    <a:lstStyle/>
                    <a:p>
                      <a:pPr algn="ctr">
                        <a:lnSpc>
                          <a:spcPct val="110000"/>
                        </a:lnSpc>
                        <a:spcAft>
                          <a:spcPts val="600"/>
                        </a:spcAft>
                      </a:pPr>
                      <a:r>
                        <a:rPr lang="en-GB" sz="1600" b="1" kern="0" dirty="0" err="1">
                          <a:solidFill>
                            <a:schemeClr val="bg1"/>
                          </a:solidFill>
                          <a:effectLst/>
                        </a:rPr>
                        <a:t>Déclarations</a:t>
                      </a:r>
                      <a:r>
                        <a:rPr lang="en-GB" sz="1600" b="1" kern="0" dirty="0">
                          <a:solidFill>
                            <a:schemeClr val="bg1"/>
                          </a:solidFill>
                          <a:effectLst/>
                        </a:rPr>
                        <a:t> </a:t>
                      </a:r>
                      <a:r>
                        <a:rPr lang="en-GB" sz="1600" b="1" kern="0" dirty="0" err="1">
                          <a:solidFill>
                            <a:schemeClr val="bg1"/>
                          </a:solidFill>
                          <a:effectLst/>
                        </a:rPr>
                        <a:t>initiale</a:t>
                      </a:r>
                      <a:r>
                        <a:rPr lang="en-GB" sz="1600" b="1" kern="0" dirty="0">
                          <a:solidFill>
                            <a:schemeClr val="bg1"/>
                          </a:solidFill>
                          <a:effectLst/>
                        </a:rPr>
                        <a:t> </a:t>
                      </a:r>
                    </a:p>
                    <a:p>
                      <a:pPr algn="ctr">
                        <a:lnSpc>
                          <a:spcPct val="110000"/>
                        </a:lnSpc>
                        <a:spcAft>
                          <a:spcPts val="600"/>
                        </a:spcAft>
                      </a:pPr>
                      <a:r>
                        <a:rPr lang="en-GB" sz="1600" b="1" kern="0" dirty="0">
                          <a:solidFill>
                            <a:schemeClr val="bg1"/>
                          </a:solidFill>
                          <a:effectLst/>
                        </a:rPr>
                        <a:t>(Tonne)</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en-GB" sz="1600" b="1" kern="0" dirty="0" err="1">
                          <a:solidFill>
                            <a:schemeClr val="bg1"/>
                          </a:solidFill>
                          <a:effectLst/>
                        </a:rPr>
                        <a:t>Ajustements</a:t>
                      </a:r>
                      <a:r>
                        <a:rPr lang="en-GB" sz="1600" b="1" kern="0" dirty="0">
                          <a:solidFill>
                            <a:schemeClr val="bg1"/>
                          </a:solidFill>
                          <a:effectLst/>
                        </a:rPr>
                        <a:t> </a:t>
                      </a:r>
                    </a:p>
                    <a:p>
                      <a:pPr algn="ctr">
                        <a:lnSpc>
                          <a:spcPct val="110000"/>
                        </a:lnSpc>
                        <a:spcAft>
                          <a:spcPts val="600"/>
                        </a:spcAft>
                      </a:pPr>
                      <a:r>
                        <a:rPr lang="en-GB" sz="1600" b="1" kern="0" dirty="0">
                          <a:solidFill>
                            <a:schemeClr val="bg1"/>
                          </a:solidFill>
                          <a:effectLst/>
                        </a:rPr>
                        <a:t>(Tonne)</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fr-FR" sz="1600" b="1" kern="0" dirty="0">
                          <a:solidFill>
                            <a:schemeClr val="bg1"/>
                          </a:solidFill>
                          <a:effectLst/>
                        </a:rPr>
                        <a:t>Quantités après ajustements (Tonnes)</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hMerge="1">
                  <a:txBody>
                    <a:bodyPr/>
                    <a:lstStyle/>
                    <a:p>
                      <a:endParaRPr lang="fr-FR"/>
                    </a:p>
                  </a:txBody>
                  <a:tcPr/>
                </a:tc>
                <a:tc gridSpan="2">
                  <a:txBody>
                    <a:bodyPr/>
                    <a:lstStyle/>
                    <a:p>
                      <a:pPr algn="ctr">
                        <a:lnSpc>
                          <a:spcPct val="110000"/>
                        </a:lnSpc>
                        <a:spcAft>
                          <a:spcPts val="600"/>
                        </a:spcAft>
                      </a:pPr>
                      <a:r>
                        <a:rPr lang="en-GB" sz="1600" b="1" kern="0" dirty="0" err="1">
                          <a:solidFill>
                            <a:schemeClr val="bg1"/>
                          </a:solidFill>
                          <a:effectLst/>
                        </a:rPr>
                        <a:t>Différence</a:t>
                      </a:r>
                      <a:endParaRPr lang="fr-FR" sz="16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hMerge="1">
                  <a:txBody>
                    <a:bodyPr/>
                    <a:lstStyle/>
                    <a:p>
                      <a:endParaRPr lang="fr-FR"/>
                    </a:p>
                  </a:txBody>
                  <a:tcPr/>
                </a:tc>
                <a:extLst>
                  <a:ext uri="{0D108BD9-81ED-4DB2-BD59-A6C34878D82A}">
                    <a16:rowId xmlns:a16="http://schemas.microsoft.com/office/drawing/2014/main" val="10000"/>
                  </a:ext>
                </a:extLst>
              </a:tr>
              <a:tr h="469411">
                <a:tc vMerge="1">
                  <a:txBody>
                    <a:bodyPr/>
                    <a:lstStyle/>
                    <a:p>
                      <a:endParaRPr lang="fr-FR"/>
                    </a:p>
                  </a:txBody>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DGD</a:t>
                      </a:r>
                      <a:r>
                        <a:rPr lang="fr-FR" sz="1400" b="1" kern="0" dirty="0">
                          <a:solidFill>
                            <a:schemeClr val="bg1"/>
                          </a:solidFill>
                          <a:effectLst/>
                        </a:rPr>
                        <a:t>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a:txBody>
                    <a:bodyPr/>
                    <a:lstStyle/>
                    <a:p>
                      <a:pPr algn="ctr">
                        <a:lnSpc>
                          <a:spcPct val="110000"/>
                        </a:lnSpc>
                        <a:spcAft>
                          <a:spcPts val="600"/>
                        </a:spcAft>
                      </a:pPr>
                      <a:r>
                        <a:rPr lang="en-GB" sz="1400" b="1" kern="0">
                          <a:solidFill>
                            <a:schemeClr val="bg1"/>
                          </a:solidFill>
                          <a:effectLst/>
                        </a:rPr>
                        <a:t>DGD</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Sociétés</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a:txBody>
                    <a:bodyPr/>
                    <a:lstStyle/>
                    <a:p>
                      <a:pPr algn="ctr">
                        <a:lnSpc>
                          <a:spcPct val="110000"/>
                        </a:lnSpc>
                        <a:spcAft>
                          <a:spcPts val="600"/>
                        </a:spcAft>
                      </a:pPr>
                      <a:r>
                        <a:rPr lang="en-GB" sz="1400" b="1" kern="0">
                          <a:solidFill>
                            <a:schemeClr val="bg1"/>
                          </a:solidFill>
                          <a:effectLst/>
                        </a:rPr>
                        <a:t>DGD</a:t>
                      </a:r>
                      <a:r>
                        <a:rPr lang="fr-FR" sz="1400" b="1" kern="0">
                          <a:solidFill>
                            <a:schemeClr val="bg1"/>
                          </a:solidFill>
                          <a:effectLst/>
                        </a:rPr>
                        <a:t> (*)</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Tonne</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tc>
                  <a:txBody>
                    <a:bodyPr/>
                    <a:lstStyle/>
                    <a:p>
                      <a:pPr algn="ctr">
                        <a:lnSpc>
                          <a:spcPct val="110000"/>
                        </a:lnSpc>
                        <a:spcAft>
                          <a:spcPts val="600"/>
                        </a:spcAft>
                      </a:pPr>
                      <a:r>
                        <a:rPr lang="en-GB" sz="1400" b="1" kern="0" dirty="0">
                          <a:solidFill>
                            <a:schemeClr val="bg1"/>
                          </a:solidFill>
                          <a:effectLst/>
                        </a:rPr>
                        <a:t>Milliards FCFA</a:t>
                      </a:r>
                      <a:r>
                        <a:rPr lang="fr-FR" sz="1400" b="1" kern="0" dirty="0">
                          <a:solidFill>
                            <a:schemeClr val="bg1"/>
                          </a:solidFill>
                          <a:effectLst/>
                        </a:rPr>
                        <a:t>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1" marR="68581" marT="0" marB="0" anchor="ctr">
                    <a:solidFill>
                      <a:schemeClr val="tx2">
                        <a:lumMod val="50000"/>
                      </a:schemeClr>
                    </a:solidFill>
                  </a:tcPr>
                </a:tc>
                <a:extLst>
                  <a:ext uri="{0D108BD9-81ED-4DB2-BD59-A6C34878D82A}">
                    <a16:rowId xmlns:a16="http://schemas.microsoft.com/office/drawing/2014/main" val="10001"/>
                  </a:ext>
                </a:extLst>
              </a:tr>
              <a:tr h="300988">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SOMILO </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22,518</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21,773</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22,518</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21,773</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0,746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17,917</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extLst>
                  <a:ext uri="{0D108BD9-81ED-4DB2-BD59-A6C34878D82A}">
                    <a16:rowId xmlns:a16="http://schemas.microsoft.com/office/drawing/2014/main" val="10002"/>
                  </a:ext>
                </a:extLst>
              </a:tr>
              <a:tr h="314675">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FEKOLA</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14,778</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14,238</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14,778</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14,238</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0,539</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12,958</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extLst>
                  <a:ext uri="{0D108BD9-81ED-4DB2-BD59-A6C34878D82A}">
                    <a16:rowId xmlns:a16="http://schemas.microsoft.com/office/drawing/2014/main" val="10003"/>
                  </a:ext>
                </a:extLst>
              </a:tr>
              <a:tr h="298423">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SOMISY </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5,225</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5,639</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5,225</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5,639</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(0,415)</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(9,958)</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extLst>
                  <a:ext uri="{0D108BD9-81ED-4DB2-BD59-A6C34878D82A}">
                    <a16:rowId xmlns:a16="http://schemas.microsoft.com/office/drawing/2014/main" val="10004"/>
                  </a:ext>
                </a:extLst>
              </a:tr>
              <a:tr h="344608">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MORILA </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3,408</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3,236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3,408</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3,236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0,173</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4,154</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extLst>
                  <a:ext uri="{0D108BD9-81ED-4DB2-BD59-A6C34878D82A}">
                    <a16:rowId xmlns:a16="http://schemas.microsoft.com/office/drawing/2014/main" val="10005"/>
                  </a:ext>
                </a:extLst>
              </a:tr>
              <a:tr h="342036">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SEMICO </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4,236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4,102</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4,236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4,102</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0,134</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3,227</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extLst>
                  <a:ext uri="{0D108BD9-81ED-4DB2-BD59-A6C34878D82A}">
                    <a16:rowId xmlns:a16="http://schemas.microsoft.com/office/drawing/2014/main" val="10006"/>
                  </a:ext>
                </a:extLst>
              </a:tr>
              <a:tr h="313749">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NAMPALA </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1,548</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1,476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1,548</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1,476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0,072</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1,729</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extLst>
                  <a:ext uri="{0D108BD9-81ED-4DB2-BD59-A6C34878D82A}">
                    <a16:rowId xmlns:a16="http://schemas.microsoft.com/office/drawing/2014/main" val="10007"/>
                  </a:ext>
                </a:extLst>
              </a:tr>
              <a:tr h="342956">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YATELA </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0,153</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0,209</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0,153</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0,209</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(0,056)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(1,334)</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extLst>
                  <a:ext uri="{0D108BD9-81ED-4DB2-BD59-A6C34878D82A}">
                    <a16:rowId xmlns:a16="http://schemas.microsoft.com/office/drawing/2014/main" val="10008"/>
                  </a:ext>
                </a:extLst>
              </a:tr>
              <a:tr h="328353">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WASSOULOU </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0,596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0,553</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0,596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0,553</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0,043</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1,029</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extLst>
                  <a:ext uri="{0D108BD9-81ED-4DB2-BD59-A6C34878D82A}">
                    <a16:rowId xmlns:a16="http://schemas.microsoft.com/office/drawing/2014/main" val="10009"/>
                  </a:ext>
                </a:extLst>
              </a:tr>
              <a:tr h="328354">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SOMIKA </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0,036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0,036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0,036</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0,862</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solidFill>
                  </a:tcPr>
                </a:tc>
                <a:extLst>
                  <a:ext uri="{0D108BD9-81ED-4DB2-BD59-A6C34878D82A}">
                    <a16:rowId xmlns:a16="http://schemas.microsoft.com/office/drawing/2014/main" val="10010"/>
                  </a:ext>
                </a:extLst>
              </a:tr>
              <a:tr h="298423">
                <a:tc>
                  <a:txBody>
                    <a:bodyPr/>
                    <a:lstStyle/>
                    <a:p>
                      <a:pP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 SEMOS </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4,950</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4,950</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4,950</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dirty="0">
                          <a:solidFill>
                            <a:srgbClr val="000000"/>
                          </a:solidFill>
                          <a:effectLst/>
                          <a:latin typeface="+mn-lt"/>
                          <a:ea typeface="Times New Roman" panose="02020603050405020304" pitchFamily="18" charset="0"/>
                          <a:cs typeface="Times New Roman" panose="02020603050405020304" pitchFamily="18" charset="0"/>
                        </a:rPr>
                        <a:t>4,950</a:t>
                      </a:r>
                      <a:endParaRPr lang="fr-FR" sz="1600" b="1" kern="800" dirty="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tc>
                  <a:txBody>
                    <a:bodyPr/>
                    <a:lstStyle/>
                    <a:p>
                      <a:pPr algn="r">
                        <a:lnSpc>
                          <a:spcPct val="110000"/>
                        </a:lnSpc>
                        <a:spcAft>
                          <a:spcPts val="600"/>
                        </a:spcAft>
                      </a:pPr>
                      <a:r>
                        <a:rPr lang="en-GB" sz="1600" b="1" kern="0">
                          <a:solidFill>
                            <a:srgbClr val="000000"/>
                          </a:solidFill>
                          <a:effectLst/>
                          <a:latin typeface="+mn-lt"/>
                          <a:ea typeface="Times New Roman" panose="02020603050405020304" pitchFamily="18" charset="0"/>
                          <a:cs typeface="Times New Roman" panose="02020603050405020304" pitchFamily="18" charset="0"/>
                        </a:rPr>
                        <a:t>-</a:t>
                      </a:r>
                      <a:endParaRPr lang="fr-FR" sz="1600" b="1" kern="800">
                        <a:solidFill>
                          <a:srgbClr val="000000"/>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rgbClr val="F6A1A8"/>
                    </a:solidFill>
                  </a:tcPr>
                </a:tc>
                <a:extLst>
                  <a:ext uri="{0D108BD9-81ED-4DB2-BD59-A6C34878D82A}">
                    <a16:rowId xmlns:a16="http://schemas.microsoft.com/office/drawing/2014/main" val="10011"/>
                  </a:ext>
                </a:extLst>
              </a:tr>
              <a:tr h="420280">
                <a:tc>
                  <a:txBody>
                    <a:bodyPr/>
                    <a:lstStyle/>
                    <a:p>
                      <a:pP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Total Or</a:t>
                      </a:r>
                      <a:r>
                        <a:rPr lang="en-GB" sz="1600" b="1" kern="0" baseline="0" dirty="0">
                          <a:solidFill>
                            <a:schemeClr val="tx1"/>
                          </a:solidFill>
                          <a:effectLst/>
                          <a:latin typeface="+mn-lt"/>
                          <a:ea typeface="Times New Roman" panose="02020603050405020304" pitchFamily="18" charset="0"/>
                          <a:cs typeface="Times New Roman" panose="02020603050405020304" pitchFamily="18" charset="0"/>
                        </a:rPr>
                        <a:t> brut</a:t>
                      </a:r>
                      <a:endParaRPr lang="fr-FR" sz="1600" b="1" kern="800" dirty="0">
                        <a:solidFill>
                          <a:schemeClr val="tx1"/>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57,448</a:t>
                      </a:r>
                      <a:endParaRPr lang="fr-FR" sz="1600" b="1" kern="800" dirty="0">
                        <a:solidFill>
                          <a:schemeClr val="tx1"/>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56,175</a:t>
                      </a:r>
                      <a:endParaRPr lang="fr-FR" sz="1600" b="1" kern="800" dirty="0">
                        <a:solidFill>
                          <a:schemeClr val="tx1"/>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0,000</a:t>
                      </a:r>
                      <a:endParaRPr lang="fr-FR" sz="1600" b="1" kern="800" dirty="0">
                        <a:solidFill>
                          <a:schemeClr val="tx1"/>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0,000</a:t>
                      </a:r>
                      <a:endParaRPr lang="fr-FR" sz="1600" b="1" kern="800" dirty="0">
                        <a:solidFill>
                          <a:schemeClr val="tx1"/>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57,448</a:t>
                      </a:r>
                      <a:endParaRPr lang="fr-FR" sz="1600" b="1" kern="800" dirty="0">
                        <a:solidFill>
                          <a:schemeClr val="tx1"/>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56,175</a:t>
                      </a:r>
                      <a:endParaRPr lang="fr-FR" sz="1600" b="1" kern="800" dirty="0">
                        <a:solidFill>
                          <a:schemeClr val="tx1"/>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1,273</a:t>
                      </a:r>
                      <a:endParaRPr lang="fr-FR" sz="1600" b="1" kern="800" dirty="0">
                        <a:solidFill>
                          <a:schemeClr val="tx1"/>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lumMod val="50000"/>
                      </a:schemeClr>
                    </a:solidFill>
                  </a:tcPr>
                </a:tc>
                <a:tc>
                  <a:txBody>
                    <a:bodyPr/>
                    <a:lstStyle/>
                    <a:p>
                      <a:pPr algn="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30,582</a:t>
                      </a:r>
                      <a:endParaRPr lang="fr-FR" sz="1600" b="1" kern="800" dirty="0">
                        <a:solidFill>
                          <a:schemeClr val="tx1"/>
                        </a:solidFill>
                        <a:effectLst/>
                        <a:latin typeface="+mn-lt"/>
                        <a:ea typeface="Times New Roman" panose="02020603050405020304" pitchFamily="18" charset="0"/>
                        <a:cs typeface="Times New Roman" panose="02020603050405020304" pitchFamily="18" charset="0"/>
                      </a:endParaRPr>
                    </a:p>
                  </a:txBody>
                  <a:tcPr marL="68581" marR="68581" marT="0" marB="0" anchor="ctr">
                    <a:solidFill>
                      <a:schemeClr val="bg1">
                        <a:lumMod val="50000"/>
                      </a:schemeClr>
                    </a:solidFill>
                  </a:tcPr>
                </a:tc>
                <a:extLst>
                  <a:ext uri="{0D108BD9-81ED-4DB2-BD59-A6C34878D82A}">
                    <a16:rowId xmlns:a16="http://schemas.microsoft.com/office/drawing/2014/main" val="10012"/>
                  </a:ext>
                </a:extLst>
              </a:tr>
            </a:tbl>
          </a:graphicData>
        </a:graphic>
      </p:graphicFrame>
      <p:pic>
        <p:nvPicPr>
          <p:cNvPr id="33937" name="Image 5">
            <a:extLst>
              <a:ext uri="{FF2B5EF4-FFF2-40B4-BE49-F238E27FC236}">
                <a16:creationId xmlns:a16="http://schemas.microsoft.com/office/drawing/2014/main" id="{79FF32D2-0A81-422C-9716-AE78DB8379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71438"/>
            <a:ext cx="16192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a:extLst>
              <a:ext uri="{FF2B5EF4-FFF2-40B4-BE49-F238E27FC236}">
                <a16:creationId xmlns:a16="http://schemas.microsoft.com/office/drawing/2014/main" id="{4F86284B-DBD2-4241-B8C5-59F1BBF96C50}"/>
              </a:ext>
            </a:extLst>
          </p:cNvPr>
          <p:cNvSpPr>
            <a:spLocks noGrp="1"/>
          </p:cNvSpPr>
          <p:nvPr>
            <p:ph type="title"/>
          </p:nvPr>
        </p:nvSpPr>
        <p:spPr>
          <a:xfrm>
            <a:off x="107950" y="60325"/>
            <a:ext cx="6994525" cy="631825"/>
          </a:xfrm>
        </p:spPr>
        <p:txBody>
          <a:bodyPr/>
          <a:lstStyle/>
          <a:p>
            <a:pPr eaLnBrk="1" hangingPunct="1">
              <a:defRPr/>
            </a:pPr>
            <a:r>
              <a:rPr lang="fr-FR" altLang="fr-FR" sz="3200" b="1" dirty="0">
                <a:solidFill>
                  <a:srgbClr val="C00000"/>
                </a:solidFill>
                <a:latin typeface="+mn-lt"/>
                <a:cs typeface="Times New Roman" panose="02020603050405020304" pitchFamily="18" charset="0"/>
              </a:rPr>
              <a:t>Participation de l’Etat</a:t>
            </a:r>
            <a:endParaRPr lang="fr-FR" altLang="fr-FR" sz="3200" b="1" dirty="0">
              <a:solidFill>
                <a:srgbClr val="C00000"/>
              </a:solidFill>
              <a:latin typeface="+mn-lt"/>
            </a:endParaRPr>
          </a:p>
        </p:txBody>
      </p:sp>
      <p:sp>
        <p:nvSpPr>
          <p:cNvPr id="3" name="Espace réservé du contenu 2">
            <a:extLst>
              <a:ext uri="{FF2B5EF4-FFF2-40B4-BE49-F238E27FC236}">
                <a16:creationId xmlns:a16="http://schemas.microsoft.com/office/drawing/2014/main" id="{0EC1F8F7-BC5D-472B-94D9-72A5BBAF743A}"/>
              </a:ext>
            </a:extLst>
          </p:cNvPr>
          <p:cNvSpPr>
            <a:spLocks noGrp="1"/>
          </p:cNvSpPr>
          <p:nvPr>
            <p:ph idx="1"/>
          </p:nvPr>
        </p:nvSpPr>
        <p:spPr>
          <a:xfrm>
            <a:off x="0" y="692150"/>
            <a:ext cx="9144000" cy="871538"/>
          </a:xfrm>
        </p:spPr>
        <p:txBody>
          <a:bodyPr rtlCol="0">
            <a:normAutofit/>
          </a:bodyPr>
          <a:lstStyle/>
          <a:p>
            <a:pPr marL="0" indent="0" algn="just" eaLnBrk="1" fontAlgn="auto" hangingPunct="1">
              <a:spcAft>
                <a:spcPts val="0"/>
              </a:spcAft>
              <a:buFont typeface="Arial" panose="020B0604020202020204" pitchFamily="34" charset="0"/>
              <a:buNone/>
              <a:defRPr/>
            </a:pPr>
            <a:r>
              <a:rPr lang="fr-FR" sz="2000" b="1" dirty="0">
                <a:solidFill>
                  <a:srgbClr val="000000"/>
                </a:solidFill>
                <a:latin typeface="+mj-lt"/>
                <a:cs typeface="Times New Roman" panose="02020603050405020304" pitchFamily="18" charset="0"/>
              </a:rPr>
              <a:t>L’Etat du Mali participe dans le capital social des entreprises minières à hauteur de 20% dont 10% en numéraire et 10% de participation gratuite.</a:t>
            </a:r>
          </a:p>
          <a:p>
            <a:pPr marL="0" indent="0" eaLnBrk="1" fontAlgn="auto" hangingPunct="1">
              <a:spcAft>
                <a:spcPts val="0"/>
              </a:spcAft>
              <a:buFont typeface="Arial" panose="020B0604020202020204" pitchFamily="34" charset="0"/>
              <a:buNone/>
              <a:defRPr/>
            </a:pPr>
            <a:endParaRPr lang="fr-FR" dirty="0">
              <a:solidFill>
                <a:srgbClr val="000000"/>
              </a:solidFill>
              <a:latin typeface="+mj-lt"/>
              <a:cs typeface="Times New Roman" panose="02020603050405020304" pitchFamily="18" charset="0"/>
            </a:endParaRPr>
          </a:p>
          <a:p>
            <a:pPr eaLnBrk="1" fontAlgn="auto" hangingPunct="1">
              <a:spcAft>
                <a:spcPts val="0"/>
              </a:spcAft>
              <a:defRPr/>
            </a:pPr>
            <a:endParaRPr lang="fr-FR" dirty="0"/>
          </a:p>
        </p:txBody>
      </p:sp>
      <p:sp>
        <p:nvSpPr>
          <p:cNvPr id="4" name="Espace réservé de la date 3">
            <a:extLst>
              <a:ext uri="{FF2B5EF4-FFF2-40B4-BE49-F238E27FC236}">
                <a16:creationId xmlns:a16="http://schemas.microsoft.com/office/drawing/2014/main" id="{EEFA9593-3B8E-49E5-9279-95E5CE1102E4}"/>
              </a:ext>
            </a:extLst>
          </p:cNvPr>
          <p:cNvSpPr>
            <a:spLocks noGrp="1"/>
          </p:cNvSpPr>
          <p:nvPr>
            <p:ph type="dt" sz="quarter" idx="10"/>
          </p:nvPr>
        </p:nvSpPr>
        <p:spPr/>
        <p:txBody>
          <a:bodyPr/>
          <a:lstStyle/>
          <a:p>
            <a:pPr>
              <a:defRPr/>
            </a:pPr>
            <a:fld id="{88C8585B-5221-4C61-9F1D-C508B85F2711}" type="datetime1">
              <a:rPr lang="en-US"/>
              <a:pPr>
                <a:defRPr/>
              </a:pPr>
              <a:t>3/4/2022</a:t>
            </a:fld>
            <a:endParaRPr lang="en-US"/>
          </a:p>
        </p:txBody>
      </p:sp>
      <p:sp>
        <p:nvSpPr>
          <p:cNvPr id="34821" name="Espace réservé du numéro de diapositive 4">
            <a:extLst>
              <a:ext uri="{FF2B5EF4-FFF2-40B4-BE49-F238E27FC236}">
                <a16:creationId xmlns:a16="http://schemas.microsoft.com/office/drawing/2014/main" id="{4C734A68-FAD6-4340-8A41-E8219BB7FCC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C66A9B-7797-45E7-825A-977DF25D1640}" type="slidenum">
              <a:rPr lang="en-US" altLang="fr-FR" sz="1200">
                <a:solidFill>
                  <a:srgbClr val="898989"/>
                </a:solidFill>
              </a:rPr>
              <a:pPr>
                <a:spcBef>
                  <a:spcPct val="0"/>
                </a:spcBef>
                <a:buFontTx/>
                <a:buNone/>
              </a:pPr>
              <a:t>18</a:t>
            </a:fld>
            <a:endParaRPr lang="en-US" altLang="fr-FR" sz="1200">
              <a:solidFill>
                <a:srgbClr val="898989"/>
              </a:solidFill>
            </a:endParaRPr>
          </a:p>
        </p:txBody>
      </p:sp>
      <p:graphicFrame>
        <p:nvGraphicFramePr>
          <p:cNvPr id="8" name="Tableau 7">
            <a:extLst>
              <a:ext uri="{FF2B5EF4-FFF2-40B4-BE49-F238E27FC236}">
                <a16:creationId xmlns:a16="http://schemas.microsoft.com/office/drawing/2014/main" id="{C8045A63-274B-4DD2-860B-9A4FFCE3EFDC}"/>
              </a:ext>
            </a:extLst>
          </p:cNvPr>
          <p:cNvGraphicFramePr>
            <a:graphicFrameLocks noGrp="1"/>
          </p:cNvGraphicFramePr>
          <p:nvPr/>
        </p:nvGraphicFramePr>
        <p:xfrm>
          <a:off x="0" y="1552575"/>
          <a:ext cx="9180513" cy="5256213"/>
        </p:xfrm>
        <a:graphic>
          <a:graphicData uri="http://schemas.openxmlformats.org/drawingml/2006/table">
            <a:tbl>
              <a:tblPr firstRow="1" firstCol="1" bandRow="1">
                <a:tableStyleId>{5C22544A-7EE6-4342-B048-85BDC9FD1C3A}</a:tableStyleId>
              </a:tblPr>
              <a:tblGrid>
                <a:gridCol w="3060171">
                  <a:extLst>
                    <a:ext uri="{9D8B030D-6E8A-4147-A177-3AD203B41FA5}">
                      <a16:colId xmlns:a16="http://schemas.microsoft.com/office/drawing/2014/main" val="20000"/>
                    </a:ext>
                  </a:extLst>
                </a:gridCol>
                <a:gridCol w="3060171">
                  <a:extLst>
                    <a:ext uri="{9D8B030D-6E8A-4147-A177-3AD203B41FA5}">
                      <a16:colId xmlns:a16="http://schemas.microsoft.com/office/drawing/2014/main" val="20001"/>
                    </a:ext>
                  </a:extLst>
                </a:gridCol>
                <a:gridCol w="3060171">
                  <a:extLst>
                    <a:ext uri="{9D8B030D-6E8A-4147-A177-3AD203B41FA5}">
                      <a16:colId xmlns:a16="http://schemas.microsoft.com/office/drawing/2014/main" val="20002"/>
                    </a:ext>
                  </a:extLst>
                </a:gridCol>
              </a:tblGrid>
              <a:tr h="360015">
                <a:tc rowSpan="2">
                  <a:txBody>
                    <a:bodyPr/>
                    <a:lstStyle/>
                    <a:p>
                      <a:pPr algn="ctr">
                        <a:lnSpc>
                          <a:spcPct val="110000"/>
                        </a:lnSpc>
                        <a:spcAft>
                          <a:spcPts val="600"/>
                        </a:spcAft>
                      </a:pPr>
                      <a:r>
                        <a:rPr lang="en-GB" sz="1600" kern="0" dirty="0">
                          <a:solidFill>
                            <a:schemeClr val="tx1"/>
                          </a:solidFill>
                          <a:effectLst/>
                        </a:rPr>
                        <a:t>Sociétés </a:t>
                      </a:r>
                      <a:r>
                        <a:rPr lang="en-GB" sz="1600" kern="0" dirty="0" err="1">
                          <a:solidFill>
                            <a:schemeClr val="tx1"/>
                          </a:solidFill>
                          <a:effectLst/>
                        </a:rPr>
                        <a:t>Minières</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gridSpan="2">
                  <a:txBody>
                    <a:bodyPr/>
                    <a:lstStyle/>
                    <a:p>
                      <a:pPr algn="ctr">
                        <a:lnSpc>
                          <a:spcPct val="110000"/>
                        </a:lnSpc>
                        <a:spcAft>
                          <a:spcPts val="600"/>
                        </a:spcAft>
                      </a:pPr>
                      <a:r>
                        <a:rPr lang="fr-FR" sz="1600" kern="0" dirty="0">
                          <a:solidFill>
                            <a:schemeClr val="tx1"/>
                          </a:solidFill>
                          <a:effectLst/>
                        </a:rPr>
                        <a:t>Part de l'Etat dans le capital</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hMerge="1">
                  <a:txBody>
                    <a:bodyPr/>
                    <a:lstStyle/>
                    <a:p>
                      <a:endParaRPr lang="fr-FR"/>
                    </a:p>
                  </a:txBody>
                  <a:tcPr/>
                </a:tc>
                <a:extLst>
                  <a:ext uri="{0D108BD9-81ED-4DB2-BD59-A6C34878D82A}">
                    <a16:rowId xmlns:a16="http://schemas.microsoft.com/office/drawing/2014/main" val="10000"/>
                  </a:ext>
                </a:extLst>
              </a:tr>
              <a:tr h="324013">
                <a:tc vMerge="1">
                  <a:txBody>
                    <a:bodyPr/>
                    <a:lstStyle/>
                    <a:p>
                      <a:endParaRPr lang="fr-FR"/>
                    </a:p>
                  </a:txBody>
                  <a:tcPr/>
                </a:tc>
                <a:tc>
                  <a:txBody>
                    <a:bodyPr/>
                    <a:lstStyle/>
                    <a:p>
                      <a:pPr algn="ctr">
                        <a:lnSpc>
                          <a:spcPct val="110000"/>
                        </a:lnSpc>
                        <a:spcAft>
                          <a:spcPts val="600"/>
                        </a:spcAft>
                      </a:pPr>
                      <a:r>
                        <a:rPr lang="en-GB" sz="1600" b="1" kern="0" dirty="0">
                          <a:effectLst/>
                        </a:rPr>
                        <a:t>2018</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b="1" kern="0" dirty="0">
                          <a:effectLst/>
                        </a:rPr>
                        <a:t>2017</a:t>
                      </a:r>
                      <a:endParaRPr lang="fr-FR" sz="16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1"/>
                  </a:ext>
                </a:extLst>
              </a:tr>
              <a:tr h="324013">
                <a:tc>
                  <a:txBody>
                    <a:bodyPr/>
                    <a:lstStyle/>
                    <a:p>
                      <a:pPr>
                        <a:lnSpc>
                          <a:spcPct val="110000"/>
                        </a:lnSpc>
                        <a:spcAft>
                          <a:spcPts val="600"/>
                        </a:spcAft>
                      </a:pPr>
                      <a:r>
                        <a:rPr lang="en-GB" sz="1600" kern="0" dirty="0">
                          <a:solidFill>
                            <a:schemeClr val="tx1"/>
                          </a:solidFill>
                          <a:effectLst/>
                        </a:rPr>
                        <a:t>MORILA</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2"/>
                  </a:ext>
                </a:extLst>
              </a:tr>
              <a:tr h="324013">
                <a:tc>
                  <a:txBody>
                    <a:bodyPr/>
                    <a:lstStyle/>
                    <a:p>
                      <a:pPr>
                        <a:lnSpc>
                          <a:spcPct val="110000"/>
                        </a:lnSpc>
                        <a:spcAft>
                          <a:spcPts val="600"/>
                        </a:spcAft>
                      </a:pPr>
                      <a:r>
                        <a:rPr lang="en-GB" sz="1600" kern="0" dirty="0">
                          <a:solidFill>
                            <a:schemeClr val="tx1"/>
                          </a:solidFill>
                          <a:effectLst/>
                        </a:rPr>
                        <a:t>SEMICO</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3"/>
                  </a:ext>
                </a:extLst>
              </a:tr>
              <a:tr h="324013">
                <a:tc>
                  <a:txBody>
                    <a:bodyPr/>
                    <a:lstStyle/>
                    <a:p>
                      <a:pPr>
                        <a:lnSpc>
                          <a:spcPct val="110000"/>
                        </a:lnSpc>
                        <a:spcAft>
                          <a:spcPts val="600"/>
                        </a:spcAft>
                      </a:pPr>
                      <a:r>
                        <a:rPr lang="en-GB" sz="1600" kern="0">
                          <a:solidFill>
                            <a:schemeClr val="tx1"/>
                          </a:solidFill>
                          <a:effectLst/>
                        </a:rPr>
                        <a:t>SEMOS</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18%</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18%</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4"/>
                  </a:ext>
                </a:extLst>
              </a:tr>
              <a:tr h="324013">
                <a:tc>
                  <a:txBody>
                    <a:bodyPr/>
                    <a:lstStyle/>
                    <a:p>
                      <a:pPr>
                        <a:lnSpc>
                          <a:spcPct val="110000"/>
                        </a:lnSpc>
                        <a:spcAft>
                          <a:spcPts val="600"/>
                        </a:spcAft>
                      </a:pPr>
                      <a:r>
                        <a:rPr lang="en-GB" sz="1600" kern="0">
                          <a:solidFill>
                            <a:schemeClr val="tx1"/>
                          </a:solidFill>
                          <a:effectLst/>
                        </a:rPr>
                        <a:t>SOMIKA</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5"/>
                  </a:ext>
                </a:extLst>
              </a:tr>
              <a:tr h="324013">
                <a:tc>
                  <a:txBody>
                    <a:bodyPr/>
                    <a:lstStyle/>
                    <a:p>
                      <a:pPr>
                        <a:lnSpc>
                          <a:spcPct val="110000"/>
                        </a:lnSpc>
                        <a:spcAft>
                          <a:spcPts val="600"/>
                        </a:spcAft>
                      </a:pPr>
                      <a:r>
                        <a:rPr lang="en-GB" sz="1600" kern="0">
                          <a:solidFill>
                            <a:schemeClr val="tx1"/>
                          </a:solidFill>
                          <a:effectLst/>
                        </a:rPr>
                        <a:t>SOMILO</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6"/>
                  </a:ext>
                </a:extLst>
              </a:tr>
              <a:tr h="324013">
                <a:tc>
                  <a:txBody>
                    <a:bodyPr/>
                    <a:lstStyle/>
                    <a:p>
                      <a:pPr>
                        <a:lnSpc>
                          <a:spcPct val="110000"/>
                        </a:lnSpc>
                        <a:spcAft>
                          <a:spcPts val="600"/>
                        </a:spcAft>
                      </a:pPr>
                      <a:r>
                        <a:rPr lang="en-GB" sz="1600" kern="0">
                          <a:solidFill>
                            <a:schemeClr val="tx1"/>
                          </a:solidFill>
                          <a:effectLst/>
                        </a:rPr>
                        <a:t>SOMISY</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7"/>
                  </a:ext>
                </a:extLst>
              </a:tr>
              <a:tr h="324013">
                <a:tc>
                  <a:txBody>
                    <a:bodyPr/>
                    <a:lstStyle/>
                    <a:p>
                      <a:pPr>
                        <a:lnSpc>
                          <a:spcPct val="110000"/>
                        </a:lnSpc>
                        <a:spcAft>
                          <a:spcPts val="600"/>
                        </a:spcAft>
                      </a:pPr>
                      <a:r>
                        <a:rPr lang="en-GB" sz="1600" kern="0">
                          <a:solidFill>
                            <a:schemeClr val="tx1"/>
                          </a:solidFill>
                          <a:effectLst/>
                        </a:rPr>
                        <a:t>GOUNKOTO</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8"/>
                  </a:ext>
                </a:extLst>
              </a:tr>
              <a:tr h="324013">
                <a:tc>
                  <a:txBody>
                    <a:bodyPr/>
                    <a:lstStyle/>
                    <a:p>
                      <a:pPr>
                        <a:lnSpc>
                          <a:spcPct val="110000"/>
                        </a:lnSpc>
                        <a:spcAft>
                          <a:spcPts val="600"/>
                        </a:spcAft>
                      </a:pPr>
                      <a:r>
                        <a:rPr lang="en-GB" sz="1600" kern="0">
                          <a:solidFill>
                            <a:schemeClr val="tx1"/>
                          </a:solidFill>
                          <a:effectLst/>
                        </a:rPr>
                        <a:t>YATELA</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09"/>
                  </a:ext>
                </a:extLst>
              </a:tr>
              <a:tr h="324013">
                <a:tc>
                  <a:txBody>
                    <a:bodyPr/>
                    <a:lstStyle/>
                    <a:p>
                      <a:pPr>
                        <a:lnSpc>
                          <a:spcPct val="110000"/>
                        </a:lnSpc>
                        <a:spcAft>
                          <a:spcPts val="600"/>
                        </a:spcAft>
                      </a:pPr>
                      <a:r>
                        <a:rPr lang="en-GB" sz="1600" kern="0">
                          <a:solidFill>
                            <a:schemeClr val="tx1"/>
                          </a:solidFill>
                          <a:effectLst/>
                        </a:rPr>
                        <a:t>WASSOUL'OR</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10"/>
                  </a:ext>
                </a:extLst>
              </a:tr>
              <a:tr h="324013">
                <a:tc>
                  <a:txBody>
                    <a:bodyPr/>
                    <a:lstStyle/>
                    <a:p>
                      <a:pPr>
                        <a:lnSpc>
                          <a:spcPct val="110000"/>
                        </a:lnSpc>
                        <a:spcAft>
                          <a:spcPts val="600"/>
                        </a:spcAft>
                      </a:pPr>
                      <a:r>
                        <a:rPr lang="en-GB" sz="1600" kern="0">
                          <a:solidFill>
                            <a:schemeClr val="tx1"/>
                          </a:solidFill>
                          <a:effectLst/>
                        </a:rPr>
                        <a:t>DCM</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10%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10%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11"/>
                  </a:ext>
                </a:extLst>
              </a:tr>
              <a:tr h="324013">
                <a:tc>
                  <a:txBody>
                    <a:bodyPr/>
                    <a:lstStyle/>
                    <a:p>
                      <a:pPr>
                        <a:lnSpc>
                          <a:spcPct val="110000"/>
                        </a:lnSpc>
                        <a:spcAft>
                          <a:spcPts val="600"/>
                        </a:spcAft>
                      </a:pPr>
                      <a:r>
                        <a:rPr lang="en-GB" sz="1600" kern="0">
                          <a:solidFill>
                            <a:schemeClr val="tx1"/>
                          </a:solidFill>
                          <a:effectLst/>
                        </a:rPr>
                        <a:t>FEKOLA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rPr>
                        <a:t>20%</a:t>
                      </a:r>
                    </a:p>
                  </a:txBody>
                  <a:tcPr marL="68584" marR="68584" marT="0" marB="0" anchor="ctr"/>
                </a:tc>
                <a:extLst>
                  <a:ext uri="{0D108BD9-81ED-4DB2-BD59-A6C34878D82A}">
                    <a16:rowId xmlns:a16="http://schemas.microsoft.com/office/drawing/2014/main" val="10012"/>
                  </a:ext>
                </a:extLst>
              </a:tr>
              <a:tr h="324013">
                <a:tc>
                  <a:txBody>
                    <a:bodyPr/>
                    <a:lstStyle/>
                    <a:p>
                      <a:pPr>
                        <a:lnSpc>
                          <a:spcPct val="110000"/>
                        </a:lnSpc>
                        <a:spcAft>
                          <a:spcPts val="600"/>
                        </a:spcAft>
                      </a:pPr>
                      <a:r>
                        <a:rPr lang="en-GB" sz="1600" kern="0">
                          <a:solidFill>
                            <a:schemeClr val="tx1"/>
                          </a:solidFill>
                          <a:effectLst/>
                        </a:rPr>
                        <a:t>SMK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20%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rPr>
                        <a:t>20%</a:t>
                      </a:r>
                    </a:p>
                  </a:txBody>
                  <a:tcPr marL="68584" marR="68584" marT="0" marB="0" anchor="ctr"/>
                </a:tc>
                <a:extLst>
                  <a:ext uri="{0D108BD9-81ED-4DB2-BD59-A6C34878D82A}">
                    <a16:rowId xmlns:a16="http://schemas.microsoft.com/office/drawing/2014/main" val="10013"/>
                  </a:ext>
                </a:extLst>
              </a:tr>
              <a:tr h="324013">
                <a:tc>
                  <a:txBody>
                    <a:bodyPr/>
                    <a:lstStyle/>
                    <a:p>
                      <a:pPr>
                        <a:lnSpc>
                          <a:spcPct val="110000"/>
                        </a:lnSpc>
                        <a:spcAft>
                          <a:spcPts val="600"/>
                        </a:spcAft>
                      </a:pPr>
                      <a:r>
                        <a:rPr lang="en-GB" sz="1600" kern="0">
                          <a:solidFill>
                            <a:schemeClr val="tx1"/>
                          </a:solidFill>
                          <a:effectLst/>
                        </a:rPr>
                        <a:t>KOFI (***)</a:t>
                      </a:r>
                      <a:endParaRPr lang="fr-FR" sz="1600" kern="80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a:effectLst/>
                        </a:rPr>
                        <a:t>20%</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rPr>
                        <a:t>20%</a:t>
                      </a:r>
                    </a:p>
                  </a:txBody>
                  <a:tcPr marL="68584" marR="68584" marT="0" marB="0" anchor="ctr"/>
                </a:tc>
                <a:extLst>
                  <a:ext uri="{0D108BD9-81ED-4DB2-BD59-A6C34878D82A}">
                    <a16:rowId xmlns:a16="http://schemas.microsoft.com/office/drawing/2014/main" val="10014"/>
                  </a:ext>
                </a:extLst>
              </a:tr>
              <a:tr h="360015">
                <a:tc>
                  <a:txBody>
                    <a:bodyPr/>
                    <a:lstStyle/>
                    <a:p>
                      <a:pPr>
                        <a:lnSpc>
                          <a:spcPct val="110000"/>
                        </a:lnSpc>
                        <a:spcAft>
                          <a:spcPts val="600"/>
                        </a:spcAft>
                      </a:pPr>
                      <a:r>
                        <a:rPr lang="en-GB" sz="1600" kern="0" dirty="0">
                          <a:solidFill>
                            <a:schemeClr val="tx1"/>
                          </a:solidFill>
                          <a:effectLst/>
                        </a:rPr>
                        <a:t>NAMPALA (***)</a:t>
                      </a:r>
                      <a:endParaRPr lang="fr-FR" sz="1600" kern="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tc>
                  <a:txBody>
                    <a:bodyPr/>
                    <a:lstStyle/>
                    <a:p>
                      <a:pPr algn="ctr">
                        <a:lnSpc>
                          <a:spcPct val="110000"/>
                        </a:lnSpc>
                        <a:spcAft>
                          <a:spcPts val="600"/>
                        </a:spcAft>
                      </a:pPr>
                      <a:r>
                        <a:rPr lang="en-GB" sz="1600" kern="0" dirty="0">
                          <a:effectLst/>
                        </a:rPr>
                        <a:t>-</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tc>
                <a:extLst>
                  <a:ext uri="{0D108BD9-81ED-4DB2-BD59-A6C34878D82A}">
                    <a16:rowId xmlns:a16="http://schemas.microsoft.com/office/drawing/2014/main" val="10015"/>
                  </a:ext>
                </a:extLst>
              </a:tr>
            </a:tbl>
          </a:graphicData>
        </a:graphic>
      </p:graphicFrame>
      <p:pic>
        <p:nvPicPr>
          <p:cNvPr id="34893" name="Image 9">
            <a:extLst>
              <a:ext uri="{FF2B5EF4-FFF2-40B4-BE49-F238E27FC236}">
                <a16:creationId xmlns:a16="http://schemas.microsoft.com/office/drawing/2014/main" id="{C1375347-6D0A-4993-87A2-2C9B5C74BD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147638"/>
            <a:ext cx="183515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116F9-503C-48B7-8F1C-2974690A9869}"/>
              </a:ext>
            </a:extLst>
          </p:cNvPr>
          <p:cNvSpPr>
            <a:spLocks noGrp="1"/>
          </p:cNvSpPr>
          <p:nvPr>
            <p:ph type="title"/>
          </p:nvPr>
        </p:nvSpPr>
        <p:spPr>
          <a:xfrm>
            <a:off x="-9525" y="182563"/>
            <a:ext cx="7443788" cy="523875"/>
          </a:xfrm>
        </p:spPr>
        <p:txBody>
          <a:bodyPr rtlCol="0">
            <a:normAutofit fontScale="90000"/>
          </a:bodyPr>
          <a:lstStyle/>
          <a:p>
            <a:pPr eaLnBrk="1" fontAlgn="auto" hangingPunct="1">
              <a:spcAft>
                <a:spcPts val="0"/>
              </a:spcAft>
              <a:defRPr/>
            </a:pPr>
            <a:br>
              <a:rPr lang="fr-FR" sz="2800" dirty="0">
                <a:solidFill>
                  <a:srgbClr val="C00000"/>
                </a:solidFill>
              </a:rPr>
            </a:br>
            <a:r>
              <a:rPr lang="fr-FR" sz="2700" b="1" dirty="0">
                <a:solidFill>
                  <a:srgbClr val="C00000"/>
                </a:solidFill>
              </a:rPr>
              <a:t>Contribution du secteur extractif à l’économie-2017</a:t>
            </a:r>
            <a:br>
              <a:rPr lang="fr-FR" sz="3100" b="1" dirty="0">
                <a:solidFill>
                  <a:srgbClr val="2E2E6E"/>
                </a:solidFill>
              </a:rPr>
            </a:br>
            <a:endParaRPr lang="en-GB" sz="3100" b="1" dirty="0">
              <a:solidFill>
                <a:srgbClr val="685040"/>
              </a:solidFill>
            </a:endParaRPr>
          </a:p>
        </p:txBody>
      </p:sp>
      <p:graphicFrame>
        <p:nvGraphicFramePr>
          <p:cNvPr id="35843" name="Graphique 7">
            <a:extLst>
              <a:ext uri="{FF2B5EF4-FFF2-40B4-BE49-F238E27FC236}">
                <a16:creationId xmlns:a16="http://schemas.microsoft.com/office/drawing/2014/main" id="{A4142C53-B979-43DC-8B5F-CD40AEDEF2C4}"/>
              </a:ext>
            </a:extLst>
          </p:cNvPr>
          <p:cNvGraphicFramePr>
            <a:graphicFrameLocks/>
          </p:cNvGraphicFramePr>
          <p:nvPr/>
        </p:nvGraphicFramePr>
        <p:xfrm>
          <a:off x="468313" y="788988"/>
          <a:ext cx="3598862" cy="2768600"/>
        </p:xfrm>
        <a:graphic>
          <a:graphicData uri="http://schemas.openxmlformats.org/presentationml/2006/ole">
            <mc:AlternateContent xmlns:mc="http://schemas.openxmlformats.org/markup-compatibility/2006">
              <mc:Choice xmlns:v="urn:schemas-microsoft-com:vml" Requires="v">
                <p:oleObj spid="_x0000_s1033" r:id="rId4" imgW="0" imgH="0" progId="Excel.Chart.8">
                  <p:embed/>
                </p:oleObj>
              </mc:Choice>
              <mc:Fallback>
                <p:oleObj r:id="rId4" imgW="0" imgH="0" progId="Excel.Chart.8">
                  <p:embed/>
                  <p:pic>
                    <p:nvPicPr>
                      <p:cNvPr id="35843" name="Graphique 7">
                        <a:extLst>
                          <a:ext uri="{FF2B5EF4-FFF2-40B4-BE49-F238E27FC236}">
                            <a16:creationId xmlns:a16="http://schemas.microsoft.com/office/drawing/2014/main" id="{A4142C53-B979-43DC-8B5F-CD40AEDEF2C4}"/>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788988"/>
                        <a:ext cx="3598862"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4" name="Graphique 9">
            <a:extLst>
              <a:ext uri="{FF2B5EF4-FFF2-40B4-BE49-F238E27FC236}">
                <a16:creationId xmlns:a16="http://schemas.microsoft.com/office/drawing/2014/main" id="{34FCBD8E-E931-4EDA-96C4-BDE04FFB8A8C}"/>
              </a:ext>
            </a:extLst>
          </p:cNvPr>
          <p:cNvGraphicFramePr>
            <a:graphicFrameLocks/>
          </p:cNvGraphicFramePr>
          <p:nvPr/>
        </p:nvGraphicFramePr>
        <p:xfrm>
          <a:off x="4932363" y="1038225"/>
          <a:ext cx="3600450" cy="2270125"/>
        </p:xfrm>
        <a:graphic>
          <a:graphicData uri="http://schemas.openxmlformats.org/presentationml/2006/ole">
            <mc:AlternateContent xmlns:mc="http://schemas.openxmlformats.org/markup-compatibility/2006">
              <mc:Choice xmlns:v="urn:schemas-microsoft-com:vml" Requires="v">
                <p:oleObj spid="_x0000_s1034" r:id="rId6" imgW="0" imgH="0" progId="Excel.Chart.8">
                  <p:embed/>
                </p:oleObj>
              </mc:Choice>
              <mc:Fallback>
                <p:oleObj r:id="rId6" imgW="0" imgH="0" progId="Excel.Chart.8">
                  <p:embed/>
                  <p:pic>
                    <p:nvPicPr>
                      <p:cNvPr id="35844" name="Graphique 9">
                        <a:extLst>
                          <a:ext uri="{FF2B5EF4-FFF2-40B4-BE49-F238E27FC236}">
                            <a16:creationId xmlns:a16="http://schemas.microsoft.com/office/drawing/2014/main" id="{34FCBD8E-E931-4EDA-96C4-BDE04FFB8A8C}"/>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363" y="1038225"/>
                        <a:ext cx="3600450"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5" name="Graphique 11">
            <a:extLst>
              <a:ext uri="{FF2B5EF4-FFF2-40B4-BE49-F238E27FC236}">
                <a16:creationId xmlns:a16="http://schemas.microsoft.com/office/drawing/2014/main" id="{CE9A06C1-CCA6-44C4-845E-F34F9B1A3AAB}"/>
              </a:ext>
            </a:extLst>
          </p:cNvPr>
          <p:cNvGraphicFramePr>
            <a:graphicFrameLocks/>
          </p:cNvGraphicFramePr>
          <p:nvPr/>
        </p:nvGraphicFramePr>
        <p:xfrm>
          <a:off x="53975" y="4221163"/>
          <a:ext cx="4013200" cy="2336800"/>
        </p:xfrm>
        <a:graphic>
          <a:graphicData uri="http://schemas.openxmlformats.org/presentationml/2006/ole">
            <mc:AlternateContent xmlns:mc="http://schemas.openxmlformats.org/markup-compatibility/2006">
              <mc:Choice xmlns:v="urn:schemas-microsoft-com:vml" Requires="v">
                <p:oleObj spid="_x0000_s1035" r:id="rId8" imgW="0" imgH="0" progId="Excel.Chart.8">
                  <p:embed/>
                </p:oleObj>
              </mc:Choice>
              <mc:Fallback>
                <p:oleObj r:id="rId8" imgW="0" imgH="0" progId="Excel.Chart.8">
                  <p:embed/>
                  <p:pic>
                    <p:nvPicPr>
                      <p:cNvPr id="35845" name="Graphique 11">
                        <a:extLst>
                          <a:ext uri="{FF2B5EF4-FFF2-40B4-BE49-F238E27FC236}">
                            <a16:creationId xmlns:a16="http://schemas.microsoft.com/office/drawing/2014/main" id="{CE9A06C1-CCA6-44C4-845E-F34F9B1A3AAB}"/>
                          </a:ext>
                        </a:extLst>
                      </p:cNvPr>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75" y="4221163"/>
                        <a:ext cx="40132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Rectangle 13">
            <a:extLst>
              <a:ext uri="{FF2B5EF4-FFF2-40B4-BE49-F238E27FC236}">
                <a16:creationId xmlns:a16="http://schemas.microsoft.com/office/drawing/2014/main" id="{C8FE2E9D-EC64-410A-ABBB-D0041EFED2A2}"/>
              </a:ext>
            </a:extLst>
          </p:cNvPr>
          <p:cNvSpPr/>
          <p:nvPr/>
        </p:nvSpPr>
        <p:spPr>
          <a:xfrm>
            <a:off x="798513" y="3308350"/>
            <a:ext cx="261937" cy="217488"/>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5847" name="ZoneTexte 15">
            <a:extLst>
              <a:ext uri="{FF2B5EF4-FFF2-40B4-BE49-F238E27FC236}">
                <a16:creationId xmlns:a16="http://schemas.microsoft.com/office/drawing/2014/main" id="{EA075DE4-EF50-4D40-9278-2E6E02146939}"/>
              </a:ext>
            </a:extLst>
          </p:cNvPr>
          <p:cNvSpPr txBox="1">
            <a:spLocks noChangeArrowheads="1"/>
          </p:cNvSpPr>
          <p:nvPr/>
        </p:nvSpPr>
        <p:spPr bwMode="auto">
          <a:xfrm>
            <a:off x="1146175" y="3276600"/>
            <a:ext cx="248285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t>Contribution dans les exportations</a:t>
            </a:r>
            <a:endParaRPr lang="fr-FR" altLang="fr-FR" sz="1200">
              <a:solidFill>
                <a:srgbClr val="002776"/>
              </a:solidFill>
            </a:endParaRPr>
          </a:p>
        </p:txBody>
      </p:sp>
      <p:sp>
        <p:nvSpPr>
          <p:cNvPr id="35848" name="ZoneTexte 17">
            <a:extLst>
              <a:ext uri="{FF2B5EF4-FFF2-40B4-BE49-F238E27FC236}">
                <a16:creationId xmlns:a16="http://schemas.microsoft.com/office/drawing/2014/main" id="{110F963F-B254-42E6-B199-5F90F6A999FF}"/>
              </a:ext>
            </a:extLst>
          </p:cNvPr>
          <p:cNvSpPr txBox="1">
            <a:spLocks noChangeArrowheads="1"/>
          </p:cNvSpPr>
          <p:nvPr/>
        </p:nvSpPr>
        <p:spPr bwMode="auto">
          <a:xfrm>
            <a:off x="5780088" y="3028950"/>
            <a:ext cx="28575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t>Contribution dans les revenus de l’Etat</a:t>
            </a:r>
            <a:endParaRPr lang="fr-FR" altLang="fr-FR" sz="1200">
              <a:solidFill>
                <a:srgbClr val="002776"/>
              </a:solidFill>
            </a:endParaRPr>
          </a:p>
          <a:p>
            <a:pPr eaLnBrk="1" hangingPunct="1">
              <a:spcBef>
                <a:spcPct val="0"/>
              </a:spcBef>
              <a:buFontTx/>
              <a:buNone/>
            </a:pPr>
            <a:endParaRPr lang="fr-FR" altLang="fr-FR" sz="1200">
              <a:solidFill>
                <a:srgbClr val="002776"/>
              </a:solidFill>
            </a:endParaRPr>
          </a:p>
        </p:txBody>
      </p:sp>
      <p:sp>
        <p:nvSpPr>
          <p:cNvPr id="20" name="Rectangle 19">
            <a:extLst>
              <a:ext uri="{FF2B5EF4-FFF2-40B4-BE49-F238E27FC236}">
                <a16:creationId xmlns:a16="http://schemas.microsoft.com/office/drawing/2014/main" id="{6B7E7E80-81E5-4DBC-8518-F01B19843189}"/>
              </a:ext>
            </a:extLst>
          </p:cNvPr>
          <p:cNvSpPr/>
          <p:nvPr/>
        </p:nvSpPr>
        <p:spPr>
          <a:xfrm>
            <a:off x="5456238" y="3059113"/>
            <a:ext cx="263525" cy="2174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solidFill>
                <a:schemeClr val="accent2"/>
              </a:solidFill>
            </a:endParaRPr>
          </a:p>
        </p:txBody>
      </p:sp>
      <p:sp>
        <p:nvSpPr>
          <p:cNvPr id="35850" name="ZoneTexte 21">
            <a:extLst>
              <a:ext uri="{FF2B5EF4-FFF2-40B4-BE49-F238E27FC236}">
                <a16:creationId xmlns:a16="http://schemas.microsoft.com/office/drawing/2014/main" id="{2E1C787C-B7F9-42C8-A4F5-50EFBA0130E3}"/>
              </a:ext>
            </a:extLst>
          </p:cNvPr>
          <p:cNvSpPr txBox="1">
            <a:spLocks noChangeArrowheads="1"/>
          </p:cNvSpPr>
          <p:nvPr/>
        </p:nvSpPr>
        <p:spPr bwMode="auto">
          <a:xfrm>
            <a:off x="1268413" y="6100763"/>
            <a:ext cx="2378075"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t>Contribution dans le PIB</a:t>
            </a:r>
            <a:endParaRPr lang="fr-FR" altLang="fr-FR" sz="1200">
              <a:solidFill>
                <a:srgbClr val="002776"/>
              </a:solidFill>
            </a:endParaRPr>
          </a:p>
          <a:p>
            <a:pPr eaLnBrk="1" hangingPunct="1">
              <a:spcBef>
                <a:spcPct val="0"/>
              </a:spcBef>
              <a:buFontTx/>
              <a:buNone/>
            </a:pPr>
            <a:endParaRPr lang="fr-FR" altLang="fr-FR" sz="1200">
              <a:solidFill>
                <a:srgbClr val="002776"/>
              </a:solidFill>
            </a:endParaRPr>
          </a:p>
          <a:p>
            <a:pPr eaLnBrk="1" hangingPunct="1">
              <a:spcBef>
                <a:spcPct val="0"/>
              </a:spcBef>
              <a:buFontTx/>
              <a:buNone/>
            </a:pPr>
            <a:endParaRPr lang="fr-FR" altLang="fr-FR" sz="1200">
              <a:solidFill>
                <a:srgbClr val="002776"/>
              </a:solidFill>
            </a:endParaRPr>
          </a:p>
          <a:p>
            <a:pPr eaLnBrk="1" hangingPunct="1">
              <a:spcBef>
                <a:spcPct val="0"/>
              </a:spcBef>
              <a:buFontTx/>
              <a:buNone/>
            </a:pPr>
            <a:endParaRPr lang="fr-FR" altLang="fr-FR" sz="1200">
              <a:solidFill>
                <a:srgbClr val="002776"/>
              </a:solidFill>
            </a:endParaRPr>
          </a:p>
        </p:txBody>
      </p:sp>
      <p:sp>
        <p:nvSpPr>
          <p:cNvPr id="24" name="Rectangle 23">
            <a:extLst>
              <a:ext uri="{FF2B5EF4-FFF2-40B4-BE49-F238E27FC236}">
                <a16:creationId xmlns:a16="http://schemas.microsoft.com/office/drawing/2014/main" id="{57A0E60C-0C46-412B-9A72-82965CB190C5}"/>
              </a:ext>
            </a:extLst>
          </p:cNvPr>
          <p:cNvSpPr/>
          <p:nvPr/>
        </p:nvSpPr>
        <p:spPr>
          <a:xfrm>
            <a:off x="966788" y="6162675"/>
            <a:ext cx="255587" cy="201613"/>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graphicFrame>
        <p:nvGraphicFramePr>
          <p:cNvPr id="35852" name="Graphique 25">
            <a:extLst>
              <a:ext uri="{FF2B5EF4-FFF2-40B4-BE49-F238E27FC236}">
                <a16:creationId xmlns:a16="http://schemas.microsoft.com/office/drawing/2014/main" id="{C7DA72F2-D94D-4F0F-9103-D6E2312B55C2}"/>
              </a:ext>
            </a:extLst>
          </p:cNvPr>
          <p:cNvGraphicFramePr>
            <a:graphicFrameLocks/>
          </p:cNvGraphicFramePr>
          <p:nvPr/>
        </p:nvGraphicFramePr>
        <p:xfrm>
          <a:off x="4665663" y="3981450"/>
          <a:ext cx="3971925" cy="2522538"/>
        </p:xfrm>
        <a:graphic>
          <a:graphicData uri="http://schemas.openxmlformats.org/presentationml/2006/ole">
            <mc:AlternateContent xmlns:mc="http://schemas.openxmlformats.org/markup-compatibility/2006">
              <mc:Choice xmlns:v="urn:schemas-microsoft-com:vml" Requires="v">
                <p:oleObj spid="_x0000_s1036" r:id="rId10" imgW="0" imgH="0" progId="Excel.Chart.8">
                  <p:embed/>
                </p:oleObj>
              </mc:Choice>
              <mc:Fallback>
                <p:oleObj r:id="rId10" imgW="0" imgH="0" progId="Excel.Chart.8">
                  <p:embed/>
                  <p:pic>
                    <p:nvPicPr>
                      <p:cNvPr id="35852" name="Graphique 25">
                        <a:extLst>
                          <a:ext uri="{FF2B5EF4-FFF2-40B4-BE49-F238E27FC236}">
                            <a16:creationId xmlns:a16="http://schemas.microsoft.com/office/drawing/2014/main" id="{C7DA72F2-D94D-4F0F-9103-D6E2312B55C2}"/>
                          </a:ext>
                        </a:extLst>
                      </p:cNvPr>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65663" y="3981450"/>
                        <a:ext cx="3971925" cy="252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Rectangle 27">
            <a:extLst>
              <a:ext uri="{FF2B5EF4-FFF2-40B4-BE49-F238E27FC236}">
                <a16:creationId xmlns:a16="http://schemas.microsoft.com/office/drawing/2014/main" id="{1D341481-DC44-4413-906C-1AB42EC051E6}"/>
              </a:ext>
            </a:extLst>
          </p:cNvPr>
          <p:cNvSpPr/>
          <p:nvPr/>
        </p:nvSpPr>
        <p:spPr>
          <a:xfrm>
            <a:off x="5591175" y="6303963"/>
            <a:ext cx="255588" cy="201612"/>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5854" name="ZoneTexte 29">
            <a:extLst>
              <a:ext uri="{FF2B5EF4-FFF2-40B4-BE49-F238E27FC236}">
                <a16:creationId xmlns:a16="http://schemas.microsoft.com/office/drawing/2014/main" id="{0AEFBCC4-9442-45E6-8B36-6C02536DD1AD}"/>
              </a:ext>
            </a:extLst>
          </p:cNvPr>
          <p:cNvSpPr txBox="1">
            <a:spLocks noChangeArrowheads="1"/>
          </p:cNvSpPr>
          <p:nvPr/>
        </p:nvSpPr>
        <p:spPr bwMode="auto">
          <a:xfrm>
            <a:off x="5940425" y="6218238"/>
            <a:ext cx="22860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solidFill>
                  <a:srgbClr val="000000"/>
                </a:solidFill>
              </a:rPr>
              <a:t>Contribution dans l'emploi</a:t>
            </a:r>
            <a:endParaRPr lang="fr-FR" altLang="fr-FR" sz="1200">
              <a:solidFill>
                <a:srgbClr val="002776"/>
              </a:solidFill>
            </a:endParaRPr>
          </a:p>
        </p:txBody>
      </p:sp>
      <p:pic>
        <p:nvPicPr>
          <p:cNvPr id="35855" name="Image 14">
            <a:extLst>
              <a:ext uri="{FF2B5EF4-FFF2-40B4-BE49-F238E27FC236}">
                <a16:creationId xmlns:a16="http://schemas.microsoft.com/office/drawing/2014/main" id="{F3878473-557B-46CC-80B8-F0CB7B2D4396}"/>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443788" y="0"/>
            <a:ext cx="17081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7">
            <a:extLst>
              <a:ext uri="{FF2B5EF4-FFF2-40B4-BE49-F238E27FC236}">
                <a16:creationId xmlns:a16="http://schemas.microsoft.com/office/drawing/2014/main" id="{1F3DD54A-852E-4762-BF75-04DE370754B9}"/>
              </a:ext>
            </a:extLst>
          </p:cNvPr>
          <p:cNvSpPr>
            <a:spLocks noGrp="1"/>
          </p:cNvSpPr>
          <p:nvPr>
            <p:ph type="dt" sz="quarter" idx="10"/>
          </p:nvPr>
        </p:nvSpPr>
        <p:spPr bwMode="auto"/>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E2B81944-CB1C-4179-8175-E32B46BE944C}" type="datetime1">
              <a:rPr lang="en-US" altLang="fr-FR" smtClean="0">
                <a:solidFill>
                  <a:srgbClr val="898989"/>
                </a:solidFill>
              </a:rPr>
              <a:pPr fontAlgn="base">
                <a:spcBef>
                  <a:spcPct val="0"/>
                </a:spcBef>
                <a:spcAft>
                  <a:spcPct val="0"/>
                </a:spcAft>
                <a:defRPr/>
              </a:pPr>
              <a:t>3/4/2022</a:t>
            </a:fld>
            <a:endParaRPr lang="en-US" altLang="fr-FR" dirty="0">
              <a:solidFill>
                <a:srgbClr val="898989"/>
              </a:solidFill>
            </a:endParaRPr>
          </a:p>
        </p:txBody>
      </p:sp>
      <p:sp>
        <p:nvSpPr>
          <p:cNvPr id="18435" name="Slide Number Placeholder 8">
            <a:extLst>
              <a:ext uri="{FF2B5EF4-FFF2-40B4-BE49-F238E27FC236}">
                <a16:creationId xmlns:a16="http://schemas.microsoft.com/office/drawing/2014/main" id="{EBDC500E-B3DA-4632-9ACF-57BA4A2B28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5206557-34C0-4FE2-A792-76C3945CAF12}" type="slidenum">
              <a:rPr lang="en-US" altLang="fr-FR" sz="1200">
                <a:solidFill>
                  <a:srgbClr val="898989"/>
                </a:solidFill>
              </a:rPr>
              <a:pPr>
                <a:spcBef>
                  <a:spcPct val="0"/>
                </a:spcBef>
                <a:buFontTx/>
                <a:buNone/>
              </a:pPr>
              <a:t>2</a:t>
            </a:fld>
            <a:endParaRPr lang="en-US" altLang="fr-FR" sz="1200">
              <a:solidFill>
                <a:srgbClr val="898989"/>
              </a:solidFill>
            </a:endParaRPr>
          </a:p>
        </p:txBody>
      </p:sp>
      <p:sp>
        <p:nvSpPr>
          <p:cNvPr id="4" name="Title 3">
            <a:extLst>
              <a:ext uri="{FF2B5EF4-FFF2-40B4-BE49-F238E27FC236}">
                <a16:creationId xmlns:a16="http://schemas.microsoft.com/office/drawing/2014/main" id="{F6C5CB26-8CA1-402C-99BA-05EB51A567C1}"/>
              </a:ext>
            </a:extLst>
          </p:cNvPr>
          <p:cNvSpPr>
            <a:spLocks noGrp="1"/>
          </p:cNvSpPr>
          <p:nvPr>
            <p:ph type="title"/>
          </p:nvPr>
        </p:nvSpPr>
        <p:spPr>
          <a:xfrm>
            <a:off x="452438" y="201613"/>
            <a:ext cx="8229600" cy="539750"/>
          </a:xfrm>
        </p:spPr>
        <p:txBody>
          <a:bodyPr rtlCol="0">
            <a:normAutofit fontScale="90000"/>
          </a:bodyPr>
          <a:lstStyle/>
          <a:p>
            <a:pPr algn="l" eaLnBrk="1" fontAlgn="auto" hangingPunct="1">
              <a:spcAft>
                <a:spcPts val="0"/>
              </a:spcAft>
              <a:defRPr/>
            </a:pPr>
            <a:r>
              <a:rPr lang="fr-FR" sz="3200" dirty="0">
                <a:effectLst>
                  <a:outerShdw blurRad="38100" dist="38100" dir="2700000" algn="tl">
                    <a:srgbClr val="000000">
                      <a:alpha val="43137"/>
                    </a:srgbClr>
                  </a:outerShdw>
                </a:effectLst>
                <a:latin typeface="+mn-lt"/>
                <a:cs typeface="Times New Roman" panose="02020603050405020304" pitchFamily="18" charset="0"/>
              </a:rPr>
              <a:t>Sommaire</a:t>
            </a:r>
          </a:p>
        </p:txBody>
      </p:sp>
      <p:sp>
        <p:nvSpPr>
          <p:cNvPr id="5" name="Content Placeholder 4">
            <a:extLst>
              <a:ext uri="{FF2B5EF4-FFF2-40B4-BE49-F238E27FC236}">
                <a16:creationId xmlns:a16="http://schemas.microsoft.com/office/drawing/2014/main" id="{27D6A68F-0015-4092-84E3-49C080DA5DB6}"/>
              </a:ext>
            </a:extLst>
          </p:cNvPr>
          <p:cNvSpPr>
            <a:spLocks noGrp="1"/>
          </p:cNvSpPr>
          <p:nvPr>
            <p:ph idx="1"/>
          </p:nvPr>
        </p:nvSpPr>
        <p:spPr>
          <a:xfrm>
            <a:off x="323850" y="906463"/>
            <a:ext cx="8496300" cy="5807075"/>
          </a:xfrm>
        </p:spPr>
        <p:txBody>
          <a:bodyPr rtlCol="0">
            <a:normAutofit fontScale="25000" lnSpcReduction="20000"/>
          </a:bodyPr>
          <a:lstStyle/>
          <a:p>
            <a:pPr marL="0" indent="0" algn="just" eaLnBrk="1" fontAlgn="auto" hangingPunct="1">
              <a:lnSpc>
                <a:spcPct val="120000"/>
              </a:lnSpc>
              <a:spcBef>
                <a:spcPts val="600"/>
              </a:spcBef>
              <a:spcAft>
                <a:spcPts val="600"/>
              </a:spcAft>
              <a:buFont typeface="Arial" panose="020B0604020202020204" pitchFamily="34" charset="0"/>
              <a:buNone/>
              <a:defRPr/>
            </a:pPr>
            <a:r>
              <a:rPr lang="fr-FR" sz="6400" b="1" dirty="0">
                <a:latin typeface="Times New Roman" panose="02020603050405020304" pitchFamily="18" charset="0"/>
                <a:cs typeface="Times New Roman" panose="02020603050405020304" pitchFamily="18" charset="0"/>
              </a:rPr>
              <a:t>1. </a:t>
            </a:r>
            <a:r>
              <a:rPr lang="fr-FR" sz="6400" b="1" dirty="0">
                <a:cs typeface="Times New Roman" panose="02020603050405020304" pitchFamily="18" charset="0"/>
              </a:rPr>
              <a:t>  Informations contextuelles du secteur extractif…………………………..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Cadre institutionnel et réglementaire……………………………………………..</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Données de production par région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 Données d’exportation  par pays destinataire…………………………………………</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Données de productions rapprochées entre la DNGM et les sociétés minières……..</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Données d’exportations rapprochées entre la DGD et les sociétés minières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Participation de l’Etat……………………………………………………………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Contribution du secteur extractif à l’économie nationale………………………..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Contribution du secteur extractif au budget des collectivités locales: transfert des patentes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Affectation des revenus miniers en 2017 et 2018 par le trésor public……………………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Contribution du secteur au développement communautaire : paiements sociaux ………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Contenu local </a:t>
            </a:r>
            <a:r>
              <a:rPr lang="fr-FR" sz="6400" b="1" dirty="0">
                <a:cs typeface="Times New Roman" panose="02020603050405020304" pitchFamily="18" charset="0"/>
              </a:rPr>
              <a:t>: fourniture locale</a:t>
            </a:r>
            <a:r>
              <a:rPr lang="fr-FR" sz="6400" dirty="0">
                <a:cs typeface="Times New Roman" panose="02020603050405020304" pitchFamily="18" charset="0"/>
              </a:rPr>
              <a:t> ………………………………………………..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Publication des contrats …………………………………………………  ………….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400" dirty="0">
                <a:cs typeface="Times New Roman" panose="02020603050405020304" pitchFamily="18" charset="0"/>
              </a:rPr>
              <a:t>Cadastre minier à jour en 2017 et 2018……………………………………………………….</a:t>
            </a:r>
          </a:p>
        </p:txBody>
      </p:sp>
      <p:pic>
        <p:nvPicPr>
          <p:cNvPr id="18438" name="Image 6">
            <a:extLst>
              <a:ext uri="{FF2B5EF4-FFF2-40B4-BE49-F238E27FC236}">
                <a16:creationId xmlns:a16="http://schemas.microsoft.com/office/drawing/2014/main" id="{24850B81-7C36-43B6-B6DC-C876373FFC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6FF1-2929-43CF-A1DB-39C058B18F3D}"/>
              </a:ext>
            </a:extLst>
          </p:cNvPr>
          <p:cNvSpPr>
            <a:spLocks noGrp="1"/>
          </p:cNvSpPr>
          <p:nvPr>
            <p:ph type="title"/>
          </p:nvPr>
        </p:nvSpPr>
        <p:spPr>
          <a:xfrm>
            <a:off x="179388" y="63500"/>
            <a:ext cx="6913562" cy="787400"/>
          </a:xfrm>
        </p:spPr>
        <p:txBody>
          <a:bodyPr rtlCol="0">
            <a:normAutofit fontScale="90000"/>
          </a:bodyPr>
          <a:lstStyle/>
          <a:p>
            <a:pPr eaLnBrk="1" fontAlgn="auto" hangingPunct="1">
              <a:spcAft>
                <a:spcPts val="0"/>
              </a:spcAft>
              <a:defRPr/>
            </a:pPr>
            <a:r>
              <a:rPr lang="fr-FR" sz="2700" b="1" dirty="0">
                <a:solidFill>
                  <a:srgbClr val="C00000"/>
                </a:solidFill>
              </a:rPr>
              <a:t>Contribution du secteur extractif à l’économie-2018</a:t>
            </a:r>
            <a:endParaRPr lang="en-GB" sz="2700" b="1" dirty="0">
              <a:solidFill>
                <a:srgbClr val="C00000"/>
              </a:solidFill>
            </a:endParaRPr>
          </a:p>
        </p:txBody>
      </p:sp>
      <p:graphicFrame>
        <p:nvGraphicFramePr>
          <p:cNvPr id="36867" name="Graphique 2">
            <a:extLst>
              <a:ext uri="{FF2B5EF4-FFF2-40B4-BE49-F238E27FC236}">
                <a16:creationId xmlns:a16="http://schemas.microsoft.com/office/drawing/2014/main" id="{DC11CCC3-634F-440D-A87E-CEB59384A68D}"/>
              </a:ext>
            </a:extLst>
          </p:cNvPr>
          <p:cNvGraphicFramePr>
            <a:graphicFrameLocks/>
          </p:cNvGraphicFramePr>
          <p:nvPr/>
        </p:nvGraphicFramePr>
        <p:xfrm>
          <a:off x="539750" y="1096963"/>
          <a:ext cx="3802063" cy="2155825"/>
        </p:xfrm>
        <a:graphic>
          <a:graphicData uri="http://schemas.openxmlformats.org/presentationml/2006/ole">
            <mc:AlternateContent xmlns:mc="http://schemas.openxmlformats.org/markup-compatibility/2006">
              <mc:Choice xmlns:v="urn:schemas-microsoft-com:vml" Requires="v">
                <p:oleObj spid="_x0000_s2057" r:id="rId3" imgW="0" imgH="0" progId="Excel.Chart.8">
                  <p:embed/>
                </p:oleObj>
              </mc:Choice>
              <mc:Fallback>
                <p:oleObj r:id="rId3" imgW="0" imgH="0" progId="Excel.Chart.8">
                  <p:embed/>
                  <p:pic>
                    <p:nvPicPr>
                      <p:cNvPr id="36867" name="Graphique 2">
                        <a:extLst>
                          <a:ext uri="{FF2B5EF4-FFF2-40B4-BE49-F238E27FC236}">
                            <a16:creationId xmlns:a16="http://schemas.microsoft.com/office/drawing/2014/main" id="{DC11CCC3-634F-440D-A87E-CEB59384A68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096963"/>
                        <a:ext cx="3802063"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868" name="Graphique 7">
            <a:extLst>
              <a:ext uri="{FF2B5EF4-FFF2-40B4-BE49-F238E27FC236}">
                <a16:creationId xmlns:a16="http://schemas.microsoft.com/office/drawing/2014/main" id="{A3826506-88C3-4778-B6EB-4C96618181C1}"/>
              </a:ext>
            </a:extLst>
          </p:cNvPr>
          <p:cNvGraphicFramePr>
            <a:graphicFrameLocks/>
          </p:cNvGraphicFramePr>
          <p:nvPr/>
        </p:nvGraphicFramePr>
        <p:xfrm>
          <a:off x="4718050" y="1135063"/>
          <a:ext cx="3314700" cy="2117725"/>
        </p:xfrm>
        <a:graphic>
          <a:graphicData uri="http://schemas.openxmlformats.org/presentationml/2006/ole">
            <mc:AlternateContent xmlns:mc="http://schemas.openxmlformats.org/markup-compatibility/2006">
              <mc:Choice xmlns:v="urn:schemas-microsoft-com:vml" Requires="v">
                <p:oleObj spid="_x0000_s2058" r:id="rId5" imgW="0" imgH="0" progId="Excel.Chart.8">
                  <p:embed/>
                </p:oleObj>
              </mc:Choice>
              <mc:Fallback>
                <p:oleObj r:id="rId5" imgW="0" imgH="0" progId="Excel.Chart.8">
                  <p:embed/>
                  <p:pic>
                    <p:nvPicPr>
                      <p:cNvPr id="36868" name="Graphique 7">
                        <a:extLst>
                          <a:ext uri="{FF2B5EF4-FFF2-40B4-BE49-F238E27FC236}">
                            <a16:creationId xmlns:a16="http://schemas.microsoft.com/office/drawing/2014/main" id="{A3826506-88C3-4778-B6EB-4C96618181C1}"/>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8050" y="1135063"/>
                        <a:ext cx="3314700"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869" name="Graphique 9">
            <a:extLst>
              <a:ext uri="{FF2B5EF4-FFF2-40B4-BE49-F238E27FC236}">
                <a16:creationId xmlns:a16="http://schemas.microsoft.com/office/drawing/2014/main" id="{006451F3-7C83-400F-A8B7-9CEDAFD93937}"/>
              </a:ext>
            </a:extLst>
          </p:cNvPr>
          <p:cNvGraphicFramePr>
            <a:graphicFrameLocks/>
          </p:cNvGraphicFramePr>
          <p:nvPr/>
        </p:nvGraphicFramePr>
        <p:xfrm>
          <a:off x="539750" y="3933825"/>
          <a:ext cx="3386138" cy="2713038"/>
        </p:xfrm>
        <a:graphic>
          <a:graphicData uri="http://schemas.openxmlformats.org/presentationml/2006/ole">
            <mc:AlternateContent xmlns:mc="http://schemas.openxmlformats.org/markup-compatibility/2006">
              <mc:Choice xmlns:v="urn:schemas-microsoft-com:vml" Requires="v">
                <p:oleObj spid="_x0000_s2059" r:id="rId7" imgW="0" imgH="0" progId="Excel.Chart.8">
                  <p:embed/>
                </p:oleObj>
              </mc:Choice>
              <mc:Fallback>
                <p:oleObj r:id="rId7" imgW="0" imgH="0" progId="Excel.Chart.8">
                  <p:embed/>
                  <p:pic>
                    <p:nvPicPr>
                      <p:cNvPr id="36869" name="Graphique 9">
                        <a:extLst>
                          <a:ext uri="{FF2B5EF4-FFF2-40B4-BE49-F238E27FC236}">
                            <a16:creationId xmlns:a16="http://schemas.microsoft.com/office/drawing/2014/main" id="{006451F3-7C83-400F-A8B7-9CEDAFD93937}"/>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750" y="3933825"/>
                        <a:ext cx="3386138" cy="271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11">
            <a:extLst>
              <a:ext uri="{FF2B5EF4-FFF2-40B4-BE49-F238E27FC236}">
                <a16:creationId xmlns:a16="http://schemas.microsoft.com/office/drawing/2014/main" id="{33FCB8B8-DDAE-4776-AA86-B0D9F60C0479}"/>
              </a:ext>
            </a:extLst>
          </p:cNvPr>
          <p:cNvSpPr/>
          <p:nvPr/>
        </p:nvSpPr>
        <p:spPr>
          <a:xfrm>
            <a:off x="817563" y="3119438"/>
            <a:ext cx="261937" cy="219075"/>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6871" name="ZoneTexte 13">
            <a:extLst>
              <a:ext uri="{FF2B5EF4-FFF2-40B4-BE49-F238E27FC236}">
                <a16:creationId xmlns:a16="http://schemas.microsoft.com/office/drawing/2014/main" id="{BCB17C17-C893-4B92-AFD2-76EAA7BD9E68}"/>
              </a:ext>
            </a:extLst>
          </p:cNvPr>
          <p:cNvSpPr txBox="1">
            <a:spLocks noChangeArrowheads="1"/>
          </p:cNvSpPr>
          <p:nvPr/>
        </p:nvSpPr>
        <p:spPr bwMode="auto">
          <a:xfrm>
            <a:off x="1165225" y="3074988"/>
            <a:ext cx="25939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t>Contribution dans les exportations</a:t>
            </a:r>
            <a:endParaRPr lang="fr-FR" altLang="fr-FR" sz="1200">
              <a:solidFill>
                <a:srgbClr val="002776"/>
              </a:solidFill>
            </a:endParaRPr>
          </a:p>
        </p:txBody>
      </p:sp>
      <p:sp>
        <p:nvSpPr>
          <p:cNvPr id="36872" name="ZoneTexte 15">
            <a:extLst>
              <a:ext uri="{FF2B5EF4-FFF2-40B4-BE49-F238E27FC236}">
                <a16:creationId xmlns:a16="http://schemas.microsoft.com/office/drawing/2014/main" id="{87CFA9FA-8162-4A2B-A763-D3C504A05BEF}"/>
              </a:ext>
            </a:extLst>
          </p:cNvPr>
          <p:cNvSpPr txBox="1">
            <a:spLocks noChangeArrowheads="1"/>
          </p:cNvSpPr>
          <p:nvPr/>
        </p:nvSpPr>
        <p:spPr bwMode="auto">
          <a:xfrm>
            <a:off x="5270500" y="2997200"/>
            <a:ext cx="27622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t>Contribution dans les revenus de l’Etat</a:t>
            </a:r>
            <a:endParaRPr lang="fr-FR" altLang="fr-FR" sz="1200">
              <a:solidFill>
                <a:srgbClr val="002776"/>
              </a:solidFill>
            </a:endParaRPr>
          </a:p>
          <a:p>
            <a:pPr eaLnBrk="1" hangingPunct="1">
              <a:spcBef>
                <a:spcPct val="0"/>
              </a:spcBef>
              <a:buFontTx/>
              <a:buNone/>
            </a:pPr>
            <a:endParaRPr lang="fr-FR" altLang="fr-FR" sz="1200">
              <a:solidFill>
                <a:srgbClr val="002776"/>
              </a:solidFill>
            </a:endParaRPr>
          </a:p>
        </p:txBody>
      </p:sp>
      <p:sp>
        <p:nvSpPr>
          <p:cNvPr id="18" name="Rectangle 17">
            <a:extLst>
              <a:ext uri="{FF2B5EF4-FFF2-40B4-BE49-F238E27FC236}">
                <a16:creationId xmlns:a16="http://schemas.microsoft.com/office/drawing/2014/main" id="{A2A7FC2F-BB0A-4FC8-827F-D5F366C253AD}"/>
              </a:ext>
            </a:extLst>
          </p:cNvPr>
          <p:cNvSpPr/>
          <p:nvPr/>
        </p:nvSpPr>
        <p:spPr>
          <a:xfrm>
            <a:off x="4945063" y="3027363"/>
            <a:ext cx="260350" cy="217487"/>
          </a:xfrm>
          <a:prstGeom prst="rect">
            <a:avLst/>
          </a:prstGeom>
          <a:solidFill>
            <a:srgbClr val="F9B9B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6874" name="ZoneTexte 19">
            <a:extLst>
              <a:ext uri="{FF2B5EF4-FFF2-40B4-BE49-F238E27FC236}">
                <a16:creationId xmlns:a16="http://schemas.microsoft.com/office/drawing/2014/main" id="{B60793DB-6EF4-4DD8-8A3E-12F5A3BE3AB7}"/>
              </a:ext>
            </a:extLst>
          </p:cNvPr>
          <p:cNvSpPr txBox="1">
            <a:spLocks noChangeArrowheads="1"/>
          </p:cNvSpPr>
          <p:nvPr/>
        </p:nvSpPr>
        <p:spPr bwMode="auto">
          <a:xfrm>
            <a:off x="1336675" y="6284913"/>
            <a:ext cx="243998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t>Contribution dans le PIB</a:t>
            </a:r>
            <a:endParaRPr lang="fr-FR" altLang="fr-FR" sz="1200">
              <a:solidFill>
                <a:srgbClr val="002776"/>
              </a:solidFill>
            </a:endParaRPr>
          </a:p>
          <a:p>
            <a:pPr eaLnBrk="1" hangingPunct="1">
              <a:spcBef>
                <a:spcPct val="0"/>
              </a:spcBef>
              <a:buFontTx/>
              <a:buNone/>
            </a:pPr>
            <a:endParaRPr lang="fr-FR" altLang="fr-FR" sz="1200">
              <a:solidFill>
                <a:srgbClr val="002776"/>
              </a:solidFill>
            </a:endParaRPr>
          </a:p>
          <a:p>
            <a:pPr eaLnBrk="1" hangingPunct="1">
              <a:spcBef>
                <a:spcPct val="0"/>
              </a:spcBef>
              <a:buFontTx/>
              <a:buNone/>
            </a:pPr>
            <a:endParaRPr lang="fr-FR" altLang="fr-FR" sz="1200">
              <a:solidFill>
                <a:srgbClr val="002776"/>
              </a:solidFill>
            </a:endParaRPr>
          </a:p>
          <a:p>
            <a:pPr eaLnBrk="1" hangingPunct="1">
              <a:spcBef>
                <a:spcPct val="0"/>
              </a:spcBef>
              <a:buFontTx/>
              <a:buNone/>
            </a:pPr>
            <a:endParaRPr lang="fr-FR" altLang="fr-FR" sz="1200">
              <a:solidFill>
                <a:srgbClr val="002776"/>
              </a:solidFill>
            </a:endParaRPr>
          </a:p>
        </p:txBody>
      </p:sp>
      <p:sp>
        <p:nvSpPr>
          <p:cNvPr id="22" name="Rectangle 21">
            <a:extLst>
              <a:ext uri="{FF2B5EF4-FFF2-40B4-BE49-F238E27FC236}">
                <a16:creationId xmlns:a16="http://schemas.microsoft.com/office/drawing/2014/main" id="{C530B4F7-1D0E-49F8-B12E-114A7A8A3C06}"/>
              </a:ext>
            </a:extLst>
          </p:cNvPr>
          <p:cNvSpPr/>
          <p:nvPr/>
        </p:nvSpPr>
        <p:spPr>
          <a:xfrm>
            <a:off x="1035050" y="6364288"/>
            <a:ext cx="261938" cy="217487"/>
          </a:xfrm>
          <a:prstGeom prst="rect">
            <a:avLst/>
          </a:prstGeom>
          <a:solidFill>
            <a:srgbClr val="F9B9B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graphicFrame>
        <p:nvGraphicFramePr>
          <p:cNvPr id="36876" name="Graphique 23">
            <a:extLst>
              <a:ext uri="{FF2B5EF4-FFF2-40B4-BE49-F238E27FC236}">
                <a16:creationId xmlns:a16="http://schemas.microsoft.com/office/drawing/2014/main" id="{90EDE293-AC33-4AE2-BE79-2AD7BC63ABE1}"/>
              </a:ext>
            </a:extLst>
          </p:cNvPr>
          <p:cNvGraphicFramePr>
            <a:graphicFrameLocks/>
          </p:cNvGraphicFramePr>
          <p:nvPr/>
        </p:nvGraphicFramePr>
        <p:xfrm>
          <a:off x="4367213" y="4221163"/>
          <a:ext cx="3300412" cy="2143125"/>
        </p:xfrm>
        <a:graphic>
          <a:graphicData uri="http://schemas.openxmlformats.org/presentationml/2006/ole">
            <mc:AlternateContent xmlns:mc="http://schemas.openxmlformats.org/markup-compatibility/2006">
              <mc:Choice xmlns:v="urn:schemas-microsoft-com:vml" Requires="v">
                <p:oleObj spid="_x0000_s2060" r:id="rId9" imgW="0" imgH="0" progId="Excel.Chart.8">
                  <p:embed/>
                </p:oleObj>
              </mc:Choice>
              <mc:Fallback>
                <p:oleObj r:id="rId9" imgW="0" imgH="0" progId="Excel.Chart.8">
                  <p:embed/>
                  <p:pic>
                    <p:nvPicPr>
                      <p:cNvPr id="36876" name="Graphique 23">
                        <a:extLst>
                          <a:ext uri="{FF2B5EF4-FFF2-40B4-BE49-F238E27FC236}">
                            <a16:creationId xmlns:a16="http://schemas.microsoft.com/office/drawing/2014/main" id="{90EDE293-AC33-4AE2-BE79-2AD7BC63ABE1}"/>
                          </a:ext>
                        </a:extLst>
                      </p:cNvPr>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7213" y="4221163"/>
                        <a:ext cx="3300412"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 name="Rectangle 25">
            <a:extLst>
              <a:ext uri="{FF2B5EF4-FFF2-40B4-BE49-F238E27FC236}">
                <a16:creationId xmlns:a16="http://schemas.microsoft.com/office/drawing/2014/main" id="{B35484C2-0348-4ED0-BD74-67B7B1CC9833}"/>
              </a:ext>
            </a:extLst>
          </p:cNvPr>
          <p:cNvSpPr/>
          <p:nvPr/>
        </p:nvSpPr>
        <p:spPr>
          <a:xfrm>
            <a:off x="5270500" y="6178550"/>
            <a:ext cx="260350" cy="217488"/>
          </a:xfrm>
          <a:prstGeom prst="rect">
            <a:avLst/>
          </a:prstGeom>
          <a:solidFill>
            <a:srgbClr val="F9B9B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6878" name="ZoneTexte 27">
            <a:extLst>
              <a:ext uri="{FF2B5EF4-FFF2-40B4-BE49-F238E27FC236}">
                <a16:creationId xmlns:a16="http://schemas.microsoft.com/office/drawing/2014/main" id="{5DDC4BD4-F21F-4B89-89C9-DD55965050CF}"/>
              </a:ext>
            </a:extLst>
          </p:cNvPr>
          <p:cNvSpPr txBox="1">
            <a:spLocks noChangeArrowheads="1"/>
          </p:cNvSpPr>
          <p:nvPr/>
        </p:nvSpPr>
        <p:spPr bwMode="auto">
          <a:xfrm>
            <a:off x="5618163" y="6149975"/>
            <a:ext cx="2344737"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a:solidFill>
                  <a:srgbClr val="000000"/>
                </a:solidFill>
              </a:rPr>
              <a:t>Contribution dans l'emploi</a:t>
            </a:r>
            <a:endParaRPr lang="fr-FR" altLang="fr-FR" sz="1200">
              <a:solidFill>
                <a:srgbClr val="002776"/>
              </a:solidFill>
            </a:endParaRPr>
          </a:p>
        </p:txBody>
      </p:sp>
      <p:pic>
        <p:nvPicPr>
          <p:cNvPr id="36879" name="Image 14">
            <a:extLst>
              <a:ext uri="{FF2B5EF4-FFF2-40B4-BE49-F238E27FC236}">
                <a16:creationId xmlns:a16="http://schemas.microsoft.com/office/drawing/2014/main" id="{0316F504-71B2-466D-A95D-F862F9635902}"/>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235825" y="14288"/>
            <a:ext cx="1911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DEAD1D25-AF06-4259-ADA6-72AB75930359}"/>
              </a:ext>
            </a:extLst>
          </p:cNvPr>
          <p:cNvSpPr>
            <a:spLocks noGrp="1"/>
          </p:cNvSpPr>
          <p:nvPr>
            <p:ph type="title"/>
          </p:nvPr>
        </p:nvSpPr>
        <p:spPr>
          <a:xfrm>
            <a:off x="0" y="63500"/>
            <a:ext cx="7129463" cy="576263"/>
          </a:xfrm>
        </p:spPr>
        <p:txBody>
          <a:bodyPr rtlCol="0">
            <a:normAutofit fontScale="90000"/>
          </a:bodyPr>
          <a:lstStyle/>
          <a:p>
            <a:pPr algn="just" eaLnBrk="1" fontAlgn="auto" hangingPunct="1">
              <a:spcAft>
                <a:spcPts val="0"/>
              </a:spcAft>
              <a:defRPr/>
            </a:pPr>
            <a:r>
              <a:rPr lang="fr-FR" sz="2400" b="1" dirty="0">
                <a:solidFill>
                  <a:srgbClr val="C00000"/>
                </a:solidFill>
                <a:latin typeface="Times New Roman" panose="02020603050405020304" pitchFamily="18" charset="0"/>
                <a:cs typeface="Times New Roman" panose="02020603050405020304" pitchFamily="18" charset="0"/>
              </a:rPr>
              <a:t>Contribution dans l’économie - Emplois créés et/ou existants en 2017</a:t>
            </a:r>
            <a:r>
              <a:rPr lang="fr-FR" sz="2400" dirty="0">
                <a:solidFill>
                  <a:srgbClr val="C00000"/>
                </a:solidFill>
              </a:rPr>
              <a:t>)</a:t>
            </a:r>
            <a:endParaRPr lang="en-GB" sz="2400" dirty="0">
              <a:solidFill>
                <a:srgbClr val="C00000"/>
              </a:solidFill>
            </a:endParaRPr>
          </a:p>
        </p:txBody>
      </p:sp>
      <p:sp>
        <p:nvSpPr>
          <p:cNvPr id="6" name="Espace réservé du contenu 2">
            <a:extLst>
              <a:ext uri="{FF2B5EF4-FFF2-40B4-BE49-F238E27FC236}">
                <a16:creationId xmlns:a16="http://schemas.microsoft.com/office/drawing/2014/main" id="{BFAA70A9-1EA5-4820-BEBE-3CFAE8DA03CC}"/>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graphicFrame>
        <p:nvGraphicFramePr>
          <p:cNvPr id="8" name="Tableau 7">
            <a:extLst>
              <a:ext uri="{FF2B5EF4-FFF2-40B4-BE49-F238E27FC236}">
                <a16:creationId xmlns:a16="http://schemas.microsoft.com/office/drawing/2014/main" id="{B1F65986-8285-4635-9432-81891F45F900}"/>
              </a:ext>
            </a:extLst>
          </p:cNvPr>
          <p:cNvGraphicFramePr>
            <a:graphicFrameLocks noGrp="1"/>
          </p:cNvGraphicFramePr>
          <p:nvPr/>
        </p:nvGraphicFramePr>
        <p:xfrm>
          <a:off x="-14288" y="660400"/>
          <a:ext cx="9107488" cy="6245225"/>
        </p:xfrm>
        <a:graphic>
          <a:graphicData uri="http://schemas.openxmlformats.org/drawingml/2006/table">
            <a:tbl>
              <a:tblPr/>
              <a:tblGrid>
                <a:gridCol w="1727903">
                  <a:extLst>
                    <a:ext uri="{9D8B030D-6E8A-4147-A177-3AD203B41FA5}">
                      <a16:colId xmlns:a16="http://schemas.microsoft.com/office/drawing/2014/main" val="20000"/>
                    </a:ext>
                  </a:extLst>
                </a:gridCol>
                <a:gridCol w="1619909">
                  <a:extLst>
                    <a:ext uri="{9D8B030D-6E8A-4147-A177-3AD203B41FA5}">
                      <a16:colId xmlns:a16="http://schemas.microsoft.com/office/drawing/2014/main" val="20001"/>
                    </a:ext>
                  </a:extLst>
                </a:gridCol>
                <a:gridCol w="1151935">
                  <a:extLst>
                    <a:ext uri="{9D8B030D-6E8A-4147-A177-3AD203B41FA5}">
                      <a16:colId xmlns:a16="http://schemas.microsoft.com/office/drawing/2014/main" val="20002"/>
                    </a:ext>
                  </a:extLst>
                </a:gridCol>
                <a:gridCol w="1151935">
                  <a:extLst>
                    <a:ext uri="{9D8B030D-6E8A-4147-A177-3AD203B41FA5}">
                      <a16:colId xmlns:a16="http://schemas.microsoft.com/office/drawing/2014/main" val="20003"/>
                    </a:ext>
                  </a:extLst>
                </a:gridCol>
                <a:gridCol w="1151935">
                  <a:extLst>
                    <a:ext uri="{9D8B030D-6E8A-4147-A177-3AD203B41FA5}">
                      <a16:colId xmlns:a16="http://schemas.microsoft.com/office/drawing/2014/main" val="20004"/>
                    </a:ext>
                  </a:extLst>
                </a:gridCol>
                <a:gridCol w="1151935">
                  <a:extLst>
                    <a:ext uri="{9D8B030D-6E8A-4147-A177-3AD203B41FA5}">
                      <a16:colId xmlns:a16="http://schemas.microsoft.com/office/drawing/2014/main" val="20005"/>
                    </a:ext>
                  </a:extLst>
                </a:gridCol>
                <a:gridCol w="1151935">
                  <a:extLst>
                    <a:ext uri="{9D8B030D-6E8A-4147-A177-3AD203B41FA5}">
                      <a16:colId xmlns:a16="http://schemas.microsoft.com/office/drawing/2014/main" val="20006"/>
                    </a:ext>
                  </a:extLst>
                </a:gridCol>
              </a:tblGrid>
              <a:tr h="287965">
                <a:tc rowSpan="2">
                  <a:txBody>
                    <a:bodyPr/>
                    <a:lstStyle/>
                    <a:p>
                      <a:pPr algn="ctr" fontAlgn="ctr"/>
                      <a:r>
                        <a:rPr lang="en-GB" sz="1600" b="1" i="0" u="none" strike="noStrike" dirty="0">
                          <a:solidFill>
                            <a:schemeClr val="tx1"/>
                          </a:solidFill>
                          <a:effectLst/>
                          <a:latin typeface="+mn-lt"/>
                        </a:rPr>
                        <a:t>Sociétés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chemeClr val="tx1"/>
                          </a:solidFill>
                          <a:effectLst/>
                          <a:latin typeface="+mn-lt"/>
                        </a:rPr>
                        <a:t>Sous-</a:t>
                      </a:r>
                      <a:r>
                        <a:rPr lang="en-GB" sz="1600" b="1" i="0" u="none" strike="noStrike" dirty="0" err="1">
                          <a:solidFill>
                            <a:schemeClr val="tx1"/>
                          </a:solidFill>
                          <a:effectLst/>
                          <a:latin typeface="+mn-lt"/>
                        </a:rPr>
                        <a:t>traitants</a:t>
                      </a:r>
                      <a:endParaRPr lang="en-GB" sz="1600" b="1" i="0" u="none" strike="noStrike" dirty="0">
                        <a:solidFill>
                          <a:schemeClr val="tx1"/>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ctr"/>
                      <a:r>
                        <a:rPr lang="en-GB" sz="1600" b="1" i="0" u="none" strike="noStrike" dirty="0">
                          <a:solidFill>
                            <a:schemeClr val="tx1"/>
                          </a:solidFill>
                          <a:effectLst/>
                          <a:latin typeface="+mn-lt"/>
                        </a:rPr>
                        <a:t>Effectif des Nationaux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fontAlgn="ctr"/>
                      <a:r>
                        <a:rPr lang="en-GB" sz="1600" b="1" i="0" u="none" strike="noStrike" dirty="0">
                          <a:solidFill>
                            <a:schemeClr val="tx1"/>
                          </a:solidFill>
                          <a:effectLst/>
                          <a:latin typeface="+mn-lt"/>
                        </a:rPr>
                        <a:t>Effectif des Non Nationaux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rowSpan="2">
                  <a:txBody>
                    <a:bodyPr/>
                    <a:lstStyle/>
                    <a:p>
                      <a:pPr algn="ctr" fontAlgn="ctr"/>
                      <a:r>
                        <a:rPr lang="en-GB" sz="1600" b="1" i="0" u="none" strike="noStrike" dirty="0">
                          <a:solidFill>
                            <a:schemeClr val="tx1"/>
                          </a:solidFill>
                          <a:effectLst/>
                          <a:latin typeface="+mn-lt"/>
                        </a:rPr>
                        <a:t>Effectif 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7965">
                <a:tc vMerge="1">
                  <a:txBody>
                    <a:bodyPr/>
                    <a:lstStyle/>
                    <a:p>
                      <a:endParaRPr lang="en-GB"/>
                    </a:p>
                  </a:txBody>
                  <a:tcPr/>
                </a:tc>
                <a:tc>
                  <a:txBody>
                    <a:bodyPr/>
                    <a:lstStyle/>
                    <a:p>
                      <a:pPr algn="ctr" fontAlgn="ctr"/>
                      <a:r>
                        <a:rPr lang="en-GB" sz="1400" b="1" i="0" u="none" strike="noStrike" dirty="0">
                          <a:solidFill>
                            <a:schemeClr val="tx1"/>
                          </a:solidFill>
                          <a:effectLst/>
                          <a:latin typeface="+mn-lt"/>
                        </a:rPr>
                        <a:t>Nom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400" b="1" i="0" u="none" strike="noStrike" dirty="0">
                          <a:solidFill>
                            <a:schemeClr val="tx1"/>
                          </a:solidFill>
                          <a:effectLst/>
                          <a:latin typeface="+mn-lt"/>
                        </a:rPr>
                        <a:t>Permanents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400" b="1" i="0" u="none" strike="noStrike">
                          <a:solidFill>
                            <a:schemeClr val="tx1"/>
                          </a:solidFill>
                          <a:effectLst/>
                          <a:latin typeface="+mn-lt"/>
                        </a:rPr>
                        <a:t>Temporaires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400" b="1" i="0" u="none" strike="noStrike">
                          <a:solidFill>
                            <a:schemeClr val="tx1"/>
                          </a:solidFill>
                          <a:effectLst/>
                          <a:latin typeface="+mn-lt"/>
                        </a:rPr>
                        <a:t>Permanents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400" b="1" i="0" u="none" strike="noStrike" dirty="0" err="1">
                          <a:solidFill>
                            <a:schemeClr val="tx1"/>
                          </a:solidFill>
                          <a:effectLst/>
                          <a:latin typeface="+mn-lt"/>
                        </a:rPr>
                        <a:t>Temporaires</a:t>
                      </a:r>
                      <a:endParaRPr lang="en-GB" sz="1400" b="1" i="0" u="none" strike="noStrike" dirty="0">
                        <a:solidFill>
                          <a:schemeClr val="tx1"/>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1"/>
                  </a:ext>
                </a:extLst>
              </a:tr>
              <a:tr h="269966">
                <a:tc rowSpan="2">
                  <a:txBody>
                    <a:bodyPr/>
                    <a:lstStyle/>
                    <a:p>
                      <a:pPr algn="l" fontAlgn="ctr"/>
                      <a:r>
                        <a:rPr lang="en-GB" sz="1600" b="1" i="0" u="none" strike="noStrike" dirty="0">
                          <a:solidFill>
                            <a:srgbClr val="000000"/>
                          </a:solidFill>
                          <a:effectLst/>
                          <a:latin typeface="+mn-lt"/>
                        </a:rPr>
                        <a:t> YATELA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Total </a:t>
                      </a:r>
                      <a:r>
                        <a:rPr lang="en-GB" sz="1600" b="1" i="0" u="none" strike="noStrike" dirty="0" err="1">
                          <a:solidFill>
                            <a:srgbClr val="000000"/>
                          </a:solidFill>
                          <a:effectLst/>
                          <a:latin typeface="+mn-lt"/>
                        </a:rPr>
                        <a:t>société</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1" i="0" u="none" strike="noStrike" dirty="0">
                          <a:solidFill>
                            <a:srgbClr val="000000"/>
                          </a:solidFill>
                          <a:effectLst/>
                          <a:latin typeface="+mn-lt"/>
                        </a:rPr>
                        <a:t>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69966">
                <a:tc vMerge="1">
                  <a:txBody>
                    <a:bodyPr/>
                    <a:lstStyle/>
                    <a:p>
                      <a:endParaRPr lang="en-GB"/>
                    </a:p>
                  </a:txBody>
                  <a:tcPr/>
                </a:tc>
                <a:tc>
                  <a:txBody>
                    <a:bodyPr/>
                    <a:lstStyle/>
                    <a:p>
                      <a:pPr algn="l" fontAlgn="ctr"/>
                      <a:r>
                        <a:rPr lang="en-GB" sz="1600" b="1" i="0" u="none" strike="noStrike" dirty="0">
                          <a:solidFill>
                            <a:srgbClr val="000000"/>
                          </a:solidFill>
                          <a:effectLst/>
                          <a:latin typeface="+mn-lt"/>
                        </a:rPr>
                        <a:t>Total sous-</a:t>
                      </a:r>
                      <a:r>
                        <a:rPr lang="en-GB" sz="1600" b="1" i="0" u="none" strike="noStrike" dirty="0" err="1">
                          <a:solidFill>
                            <a:srgbClr val="000000"/>
                          </a:solidFill>
                          <a:effectLst/>
                          <a:latin typeface="+mn-lt"/>
                        </a:rPr>
                        <a:t>traitants</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3"/>
                  </a:ext>
                </a:extLst>
              </a:tr>
              <a:tr h="269966">
                <a:tc>
                  <a:txBody>
                    <a:bodyPr/>
                    <a:lstStyle/>
                    <a:p>
                      <a:pPr algn="l" fontAlgn="ctr"/>
                      <a:r>
                        <a:rPr lang="en-GB" sz="1600" b="1" i="0" u="none" strike="noStrike" dirty="0">
                          <a:solidFill>
                            <a:srgbClr val="000000"/>
                          </a:solidFill>
                          <a:effectLst/>
                          <a:latin typeface="+mn-lt"/>
                        </a:rPr>
                        <a:t> FEKOLA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257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69966">
                <a:tc rowSpan="2">
                  <a:txBody>
                    <a:bodyPr/>
                    <a:lstStyle/>
                    <a:p>
                      <a:pPr algn="l" fontAlgn="ctr"/>
                      <a:r>
                        <a:rPr lang="en-GB" sz="1600" b="1" i="0" u="none" strike="noStrike" dirty="0">
                          <a:solidFill>
                            <a:srgbClr val="000000"/>
                          </a:solidFill>
                          <a:effectLst/>
                          <a:latin typeface="+mn-lt"/>
                        </a:rPr>
                        <a:t> RAZEL MALI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Total </a:t>
                      </a:r>
                      <a:r>
                        <a:rPr lang="en-GB" sz="1600" b="1" i="0" u="none" strike="noStrike" dirty="0" err="1">
                          <a:solidFill>
                            <a:srgbClr val="000000"/>
                          </a:solidFill>
                          <a:effectLst/>
                          <a:latin typeface="+mn-lt"/>
                        </a:rPr>
                        <a:t>société</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1" i="0" u="none" strike="noStrike" dirty="0">
                          <a:solidFill>
                            <a:srgbClr val="000000"/>
                          </a:solidFill>
                          <a:effectLst/>
                          <a:latin typeface="+mn-lt"/>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69966">
                <a:tc vMerge="1">
                  <a:txBody>
                    <a:bodyPr/>
                    <a:lstStyle/>
                    <a:p>
                      <a:endParaRPr lang="en-GB"/>
                    </a:p>
                  </a:txBody>
                  <a:tcPr/>
                </a:tc>
                <a:tc>
                  <a:txBody>
                    <a:bodyPr/>
                    <a:lstStyle/>
                    <a:p>
                      <a:pPr algn="l" fontAlgn="ctr"/>
                      <a:r>
                        <a:rPr lang="en-GB" sz="1600" b="1" i="0" u="none" strike="noStrike" dirty="0">
                          <a:solidFill>
                            <a:srgbClr val="000000"/>
                          </a:solidFill>
                          <a:effectLst/>
                          <a:latin typeface="+mn-lt"/>
                        </a:rPr>
                        <a:t>Total sous-</a:t>
                      </a:r>
                      <a:r>
                        <a:rPr lang="en-GB" sz="1600" b="1" i="0" u="none" strike="noStrike" dirty="0" err="1">
                          <a:solidFill>
                            <a:srgbClr val="000000"/>
                          </a:solidFill>
                          <a:effectLst/>
                          <a:latin typeface="+mn-lt"/>
                        </a:rPr>
                        <a:t>traitants</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6"/>
                  </a:ext>
                </a:extLst>
              </a:tr>
              <a:tr h="269966">
                <a:tc>
                  <a:txBody>
                    <a:bodyPr/>
                    <a:lstStyle/>
                    <a:p>
                      <a:pPr algn="l" fontAlgn="ctr"/>
                      <a:r>
                        <a:rPr lang="en-GB" sz="1600" b="1" i="0" u="none" strike="noStrike" dirty="0">
                          <a:solidFill>
                            <a:srgbClr val="000000"/>
                          </a:solidFill>
                          <a:effectLst/>
                          <a:latin typeface="+mn-lt"/>
                        </a:rPr>
                        <a:t> SOCARCO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69966">
                <a:tc>
                  <a:txBody>
                    <a:bodyPr/>
                    <a:lstStyle/>
                    <a:p>
                      <a:pPr algn="l" fontAlgn="ctr"/>
                      <a:r>
                        <a:rPr lang="en-GB" sz="1600" b="1" i="0" u="none" strike="noStrike" dirty="0">
                          <a:solidFill>
                            <a:srgbClr val="000000"/>
                          </a:solidFill>
                          <a:effectLst/>
                          <a:latin typeface="+mn-lt"/>
                        </a:rPr>
                        <a:t> CMM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69966">
                <a:tc rowSpan="2">
                  <a:txBody>
                    <a:bodyPr/>
                    <a:lstStyle/>
                    <a:p>
                      <a:pPr algn="l" fontAlgn="ctr"/>
                      <a:r>
                        <a:rPr lang="en-GB" sz="1600" b="1" i="0" u="none" strike="noStrike" dirty="0">
                          <a:solidFill>
                            <a:srgbClr val="000000"/>
                          </a:solidFill>
                          <a:effectLst/>
                          <a:latin typeface="+mn-lt"/>
                        </a:rPr>
                        <a:t> DIAMOND CEMENT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Total </a:t>
                      </a:r>
                      <a:r>
                        <a:rPr lang="en-GB" sz="1600" b="1" i="0" u="none" strike="noStrike" dirty="0" err="1">
                          <a:solidFill>
                            <a:srgbClr val="000000"/>
                          </a:solidFill>
                          <a:effectLst/>
                          <a:latin typeface="+mn-lt"/>
                        </a:rPr>
                        <a:t>société</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1" i="0" u="none" strike="noStrike" dirty="0">
                          <a:solidFill>
                            <a:srgbClr val="000000"/>
                          </a:solidFill>
                          <a:effectLst/>
                          <a:latin typeface="+mn-lt"/>
                        </a:rPr>
                        <a:t>204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69966">
                <a:tc vMerge="1">
                  <a:txBody>
                    <a:bodyPr/>
                    <a:lstStyle/>
                    <a:p>
                      <a:endParaRPr lang="en-GB"/>
                    </a:p>
                  </a:txBody>
                  <a:tcPr/>
                </a:tc>
                <a:tc>
                  <a:txBody>
                    <a:bodyPr/>
                    <a:lstStyle/>
                    <a:p>
                      <a:pPr algn="l" fontAlgn="ctr"/>
                      <a:r>
                        <a:rPr lang="en-GB" sz="1600" b="1" i="0" u="none" strike="noStrike" dirty="0">
                          <a:solidFill>
                            <a:srgbClr val="000000"/>
                          </a:solidFill>
                          <a:effectLst/>
                          <a:latin typeface="+mn-lt"/>
                        </a:rPr>
                        <a:t>Total sous-</a:t>
                      </a:r>
                      <a:r>
                        <a:rPr lang="en-GB" sz="1600" b="1" i="0" u="none" strike="noStrike" dirty="0" err="1">
                          <a:solidFill>
                            <a:srgbClr val="000000"/>
                          </a:solidFill>
                          <a:effectLst/>
                          <a:latin typeface="+mn-lt"/>
                        </a:rPr>
                        <a:t>traitants</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0"/>
                  </a:ext>
                </a:extLst>
              </a:tr>
              <a:tr h="269966">
                <a:tc>
                  <a:txBody>
                    <a:bodyPr/>
                    <a:lstStyle/>
                    <a:p>
                      <a:pPr algn="l" fontAlgn="ctr"/>
                      <a:r>
                        <a:rPr lang="en-GB" sz="1600" b="1" i="0" u="none" strike="noStrike" dirty="0">
                          <a:solidFill>
                            <a:srgbClr val="000000"/>
                          </a:solidFill>
                          <a:effectLst/>
                          <a:latin typeface="+mn-lt"/>
                        </a:rPr>
                        <a:t> EMM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69966">
                <a:tc>
                  <a:txBody>
                    <a:bodyPr/>
                    <a:lstStyle/>
                    <a:p>
                      <a:pPr algn="l" fontAlgn="ctr"/>
                      <a:r>
                        <a:rPr lang="en-GB" sz="1600" b="1" i="0" u="none" strike="noStrike" dirty="0">
                          <a:solidFill>
                            <a:srgbClr val="000000"/>
                          </a:solidFill>
                          <a:effectLst/>
                          <a:latin typeface="+mn-lt"/>
                        </a:rPr>
                        <a:t> RANDGOLD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69966">
                <a:tc rowSpan="2">
                  <a:txBody>
                    <a:bodyPr/>
                    <a:lstStyle/>
                    <a:p>
                      <a:pPr algn="l" fontAlgn="ctr"/>
                      <a:r>
                        <a:rPr lang="en-GB" sz="1600" b="1" i="0" u="none" strike="noStrike" dirty="0">
                          <a:solidFill>
                            <a:srgbClr val="000000"/>
                          </a:solidFill>
                          <a:effectLst/>
                          <a:latin typeface="+mn-lt"/>
                        </a:rPr>
                        <a:t> IAMGOLD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Total </a:t>
                      </a:r>
                      <a:r>
                        <a:rPr lang="en-GB" sz="1600" b="1" i="0" u="none" strike="noStrike" dirty="0" err="1">
                          <a:solidFill>
                            <a:srgbClr val="000000"/>
                          </a:solidFill>
                          <a:effectLst/>
                          <a:latin typeface="+mn-lt"/>
                        </a:rPr>
                        <a:t>société</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1" i="0" u="none" strike="noStrike" dirty="0">
                          <a:solidFill>
                            <a:srgbClr val="000000"/>
                          </a:solidFill>
                          <a:effectLst/>
                          <a:latin typeface="+mn-lt"/>
                        </a:rPr>
                        <a:t>186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69966">
                <a:tc vMerge="1">
                  <a:txBody>
                    <a:bodyPr/>
                    <a:lstStyle/>
                    <a:p>
                      <a:endParaRPr lang="en-GB"/>
                    </a:p>
                  </a:txBody>
                  <a:tcPr/>
                </a:tc>
                <a:tc>
                  <a:txBody>
                    <a:bodyPr/>
                    <a:lstStyle/>
                    <a:p>
                      <a:pPr algn="l" fontAlgn="ctr"/>
                      <a:r>
                        <a:rPr lang="en-GB" sz="1600" b="1" i="0" u="none" strike="noStrike" dirty="0">
                          <a:solidFill>
                            <a:srgbClr val="000000"/>
                          </a:solidFill>
                          <a:effectLst/>
                          <a:latin typeface="+mn-lt"/>
                        </a:rPr>
                        <a:t>Total sous-</a:t>
                      </a:r>
                      <a:r>
                        <a:rPr lang="en-GB" sz="1600" b="1" i="0" u="none" strike="noStrike" dirty="0" err="1">
                          <a:solidFill>
                            <a:srgbClr val="000000"/>
                          </a:solidFill>
                          <a:effectLst/>
                          <a:latin typeface="+mn-lt"/>
                        </a:rPr>
                        <a:t>traitants</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4"/>
                  </a:ext>
                </a:extLst>
              </a:tr>
              <a:tr h="269966">
                <a:tc rowSpan="2">
                  <a:txBody>
                    <a:bodyPr/>
                    <a:lstStyle/>
                    <a:p>
                      <a:pPr algn="l" fontAlgn="ctr"/>
                      <a:r>
                        <a:rPr lang="en-GB" sz="1600" b="1" i="0" u="none" strike="noStrike" dirty="0">
                          <a:solidFill>
                            <a:srgbClr val="000000"/>
                          </a:solidFill>
                          <a:effectLst/>
                          <a:latin typeface="+mn-lt"/>
                        </a:rPr>
                        <a:t>NEVSUN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Total </a:t>
                      </a:r>
                      <a:r>
                        <a:rPr lang="en-GB" sz="1600" b="1" i="0" u="none" strike="noStrike" dirty="0" err="1">
                          <a:solidFill>
                            <a:srgbClr val="000000"/>
                          </a:solidFill>
                          <a:effectLst/>
                          <a:latin typeface="+mn-lt"/>
                        </a:rPr>
                        <a:t>société</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1" i="0" u="none" strike="noStrike" dirty="0">
                          <a:solidFill>
                            <a:srgbClr val="000000"/>
                          </a:solidFill>
                          <a:effectLst/>
                          <a:latin typeface="+mn-lt"/>
                        </a:rPr>
                        <a:t>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269966">
                <a:tc vMerge="1">
                  <a:txBody>
                    <a:bodyPr/>
                    <a:lstStyle/>
                    <a:p>
                      <a:pPr algn="l" fontAlgn="ct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Total sous-</a:t>
                      </a:r>
                      <a:r>
                        <a:rPr lang="en-GB" sz="1600" b="1" i="0" u="none" strike="noStrike" dirty="0" err="1">
                          <a:solidFill>
                            <a:srgbClr val="000000"/>
                          </a:solidFill>
                          <a:effectLst/>
                          <a:latin typeface="+mn-lt"/>
                        </a:rPr>
                        <a:t>traitants</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69966">
                <a:tc>
                  <a:txBody>
                    <a:bodyPr/>
                    <a:lstStyle/>
                    <a:p>
                      <a:pPr algn="l" fontAlgn="ctr"/>
                      <a:r>
                        <a:rPr lang="en-GB" sz="1600" b="1" i="0" u="none" strike="noStrike" dirty="0">
                          <a:solidFill>
                            <a:srgbClr val="000000"/>
                          </a:solidFill>
                          <a:effectLst/>
                          <a:latin typeface="+mn-lt"/>
                        </a:rPr>
                        <a:t> MMR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err="1">
                          <a:solidFill>
                            <a:srgbClr val="000000"/>
                          </a:solidFill>
                          <a:effectLst/>
                          <a:latin typeface="+mn-lt"/>
                        </a:rPr>
                        <a:t>Nc</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err="1">
                          <a:solidFill>
                            <a:srgbClr val="000000"/>
                          </a:solidFill>
                          <a:effectLst/>
                          <a:latin typeface="+mn-lt"/>
                        </a:rPr>
                        <a:t>Nc</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err="1">
                          <a:solidFill>
                            <a:srgbClr val="000000"/>
                          </a:solidFill>
                          <a:effectLst/>
                          <a:latin typeface="+mn-lt"/>
                        </a:rPr>
                        <a:t>Nc</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269966">
                <a:tc>
                  <a:txBody>
                    <a:bodyPr/>
                    <a:lstStyle/>
                    <a:p>
                      <a:pPr algn="l" fontAlgn="ctr"/>
                      <a:r>
                        <a:rPr lang="en-GB" sz="1600" b="1" i="0" u="none" strike="noStrike" dirty="0">
                          <a:solidFill>
                            <a:srgbClr val="000000"/>
                          </a:solidFill>
                          <a:effectLst/>
                          <a:latin typeface="+mn-lt"/>
                        </a:rPr>
                        <a:t> KOFI.SA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err="1">
                          <a:solidFill>
                            <a:srgbClr val="000000"/>
                          </a:solidFill>
                          <a:effectLst/>
                          <a:latin typeface="+mn-lt"/>
                        </a:rPr>
                        <a:t>Nc</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err="1">
                          <a:solidFill>
                            <a:srgbClr val="000000"/>
                          </a:solidFill>
                          <a:effectLst/>
                          <a:latin typeface="+mn-lt"/>
                        </a:rPr>
                        <a:t>Nc</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err="1">
                          <a:solidFill>
                            <a:srgbClr val="000000"/>
                          </a:solidFill>
                          <a:effectLst/>
                          <a:latin typeface="+mn-lt"/>
                        </a:rPr>
                        <a:t>Nc</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err="1">
                          <a:solidFill>
                            <a:srgbClr val="000000"/>
                          </a:solidFill>
                          <a:effectLst/>
                          <a:latin typeface="+mn-lt"/>
                        </a:rPr>
                        <a:t>Nc</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err="1">
                          <a:solidFill>
                            <a:srgbClr val="000000"/>
                          </a:solidFill>
                          <a:effectLst/>
                          <a:latin typeface="+mn-lt"/>
                        </a:rPr>
                        <a:t>Nc</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err="1">
                          <a:solidFill>
                            <a:srgbClr val="000000"/>
                          </a:solidFill>
                          <a:effectLst/>
                          <a:latin typeface="+mn-lt"/>
                        </a:rPr>
                        <a:t>Nc</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269966">
                <a:tc rowSpan="2">
                  <a:txBody>
                    <a:bodyPr/>
                    <a:lstStyle/>
                    <a:p>
                      <a:pPr algn="l" fontAlgn="ctr"/>
                      <a:r>
                        <a:rPr lang="en-GB" sz="1600" b="1" i="0" u="none" strike="noStrike" dirty="0">
                          <a:solidFill>
                            <a:srgbClr val="000000"/>
                          </a:solidFill>
                          <a:effectLst/>
                          <a:latin typeface="+mn-lt"/>
                        </a:rPr>
                        <a:t>SOMIFI.SA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Total </a:t>
                      </a:r>
                      <a:r>
                        <a:rPr lang="en-GB" sz="1600" b="1" i="0" u="none" strike="noStrike" dirty="0" err="1">
                          <a:solidFill>
                            <a:srgbClr val="000000"/>
                          </a:solidFill>
                          <a:effectLst/>
                          <a:latin typeface="+mn-lt"/>
                        </a:rPr>
                        <a:t>société</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1" i="0" u="none" strike="noStrike" dirty="0">
                          <a:solidFill>
                            <a:srgbClr val="000000"/>
                          </a:solidFill>
                          <a:effectLst/>
                          <a:latin typeface="+mn-lt"/>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269966">
                <a:tc vMerge="1">
                  <a:txBody>
                    <a:bodyPr/>
                    <a:lstStyle/>
                    <a:p>
                      <a:pPr algn="l" fontAlgn="ct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Total sous-</a:t>
                      </a:r>
                      <a:r>
                        <a:rPr lang="en-GB" sz="1600" b="1" i="0" u="none" strike="noStrike" dirty="0" err="1">
                          <a:solidFill>
                            <a:srgbClr val="000000"/>
                          </a:solidFill>
                          <a:effectLst/>
                          <a:latin typeface="+mn-lt"/>
                        </a:rPr>
                        <a:t>traitants</a:t>
                      </a:r>
                      <a:endParaRPr lang="en-GB" sz="1600" b="1"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269966">
                <a:tc>
                  <a:txBody>
                    <a:bodyPr/>
                    <a:lstStyle/>
                    <a:p>
                      <a:pPr algn="l" fontAlgn="ctr"/>
                      <a:r>
                        <a:rPr lang="en-GB" sz="1600" b="1" i="0" u="none" strike="noStrike" dirty="0">
                          <a:solidFill>
                            <a:srgbClr val="000000"/>
                          </a:solidFill>
                          <a:effectLst/>
                          <a:latin typeface="+mn-lt"/>
                        </a:rPr>
                        <a:t>PETROMA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rgbClr val="000000"/>
                          </a:solidFill>
                          <a:effectLst/>
                          <a:latin typeface="+mn-lt"/>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1"/>
                  </a:ext>
                </a:extLst>
              </a:tr>
              <a:tr h="269966">
                <a:tc>
                  <a:txBody>
                    <a:bodyPr/>
                    <a:lstStyle/>
                    <a:p>
                      <a:pPr algn="l" fontAlgn="ctr"/>
                      <a:r>
                        <a:rPr lang="en-GB" sz="1600" b="1" i="0" u="none" strike="noStrike" dirty="0">
                          <a:solidFill>
                            <a:srgbClr val="000000"/>
                          </a:solidFill>
                          <a:effectLst/>
                          <a:latin typeface="+mn-lt"/>
                        </a:rPr>
                        <a:t> Total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dirty="0">
                          <a:solidFill>
                            <a:srgbClr val="000000"/>
                          </a:solidFill>
                          <a:effectLst/>
                          <a:latin typeface="+mn-lt"/>
                        </a:rPr>
                        <a:t>12 425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22"/>
                  </a:ext>
                </a:extLst>
              </a:tr>
            </a:tbl>
          </a:graphicData>
        </a:graphic>
      </p:graphicFrame>
      <p:pic>
        <p:nvPicPr>
          <p:cNvPr id="38070" name="Image 4">
            <a:extLst>
              <a:ext uri="{FF2B5EF4-FFF2-40B4-BE49-F238E27FC236}">
                <a16:creationId xmlns:a16="http://schemas.microsoft.com/office/drawing/2014/main" id="{1A81025D-8A46-415F-8496-B453EE8AF2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14288"/>
            <a:ext cx="1622425"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au 8">
            <a:extLst>
              <a:ext uri="{FF2B5EF4-FFF2-40B4-BE49-F238E27FC236}">
                <a16:creationId xmlns:a16="http://schemas.microsoft.com/office/drawing/2014/main" id="{AFE0DB16-9E66-4E4D-A36B-4024F775B968}"/>
              </a:ext>
            </a:extLst>
          </p:cNvPr>
          <p:cNvGraphicFramePr>
            <a:graphicFrameLocks noGrp="1"/>
          </p:cNvGraphicFramePr>
          <p:nvPr/>
        </p:nvGraphicFramePr>
        <p:xfrm>
          <a:off x="26988" y="766763"/>
          <a:ext cx="9107487" cy="6091237"/>
        </p:xfrm>
        <a:graphic>
          <a:graphicData uri="http://schemas.openxmlformats.org/drawingml/2006/table">
            <a:tbl>
              <a:tblPr/>
              <a:tblGrid>
                <a:gridCol w="1727903">
                  <a:extLst>
                    <a:ext uri="{9D8B030D-6E8A-4147-A177-3AD203B41FA5}">
                      <a16:colId xmlns:a16="http://schemas.microsoft.com/office/drawing/2014/main" val="20000"/>
                    </a:ext>
                  </a:extLst>
                </a:gridCol>
                <a:gridCol w="1619909">
                  <a:extLst>
                    <a:ext uri="{9D8B030D-6E8A-4147-A177-3AD203B41FA5}">
                      <a16:colId xmlns:a16="http://schemas.microsoft.com/office/drawing/2014/main" val="20001"/>
                    </a:ext>
                  </a:extLst>
                </a:gridCol>
                <a:gridCol w="1151935">
                  <a:extLst>
                    <a:ext uri="{9D8B030D-6E8A-4147-A177-3AD203B41FA5}">
                      <a16:colId xmlns:a16="http://schemas.microsoft.com/office/drawing/2014/main" val="20002"/>
                    </a:ext>
                  </a:extLst>
                </a:gridCol>
                <a:gridCol w="1151935">
                  <a:extLst>
                    <a:ext uri="{9D8B030D-6E8A-4147-A177-3AD203B41FA5}">
                      <a16:colId xmlns:a16="http://schemas.microsoft.com/office/drawing/2014/main" val="20003"/>
                    </a:ext>
                  </a:extLst>
                </a:gridCol>
                <a:gridCol w="1151935">
                  <a:extLst>
                    <a:ext uri="{9D8B030D-6E8A-4147-A177-3AD203B41FA5}">
                      <a16:colId xmlns:a16="http://schemas.microsoft.com/office/drawing/2014/main" val="20004"/>
                    </a:ext>
                  </a:extLst>
                </a:gridCol>
                <a:gridCol w="1151935">
                  <a:extLst>
                    <a:ext uri="{9D8B030D-6E8A-4147-A177-3AD203B41FA5}">
                      <a16:colId xmlns:a16="http://schemas.microsoft.com/office/drawing/2014/main" val="20005"/>
                    </a:ext>
                  </a:extLst>
                </a:gridCol>
                <a:gridCol w="1151935">
                  <a:extLst>
                    <a:ext uri="{9D8B030D-6E8A-4147-A177-3AD203B41FA5}">
                      <a16:colId xmlns:a16="http://schemas.microsoft.com/office/drawing/2014/main" val="20006"/>
                    </a:ext>
                  </a:extLst>
                </a:gridCol>
              </a:tblGrid>
              <a:tr h="243893">
                <a:tc rowSpan="2">
                  <a:txBody>
                    <a:bodyPr/>
                    <a:lstStyle/>
                    <a:p>
                      <a:pPr algn="ctr" fontAlgn="ctr"/>
                      <a:r>
                        <a:rPr lang="en-GB" sz="1600" b="1" i="0" u="none" strike="noStrike" dirty="0">
                          <a:solidFill>
                            <a:schemeClr val="tx1"/>
                          </a:solidFill>
                          <a:effectLst/>
                          <a:latin typeface="+mn-lt"/>
                        </a:rPr>
                        <a:t>Sociétés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chemeClr val="tx1"/>
                          </a:solidFill>
                          <a:effectLst/>
                          <a:latin typeface="+mn-lt"/>
                        </a:rPr>
                        <a:t>Sous-</a:t>
                      </a:r>
                      <a:r>
                        <a:rPr lang="en-GB" sz="1600" b="1" i="0" u="none" strike="noStrike" dirty="0" err="1">
                          <a:solidFill>
                            <a:schemeClr val="tx1"/>
                          </a:solidFill>
                          <a:effectLst/>
                          <a:latin typeface="+mn-lt"/>
                        </a:rPr>
                        <a:t>traitants</a:t>
                      </a:r>
                      <a:endParaRPr lang="en-GB" sz="1600" b="1" i="0" u="none" strike="noStrike" dirty="0">
                        <a:solidFill>
                          <a:schemeClr val="tx1"/>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ctr"/>
                      <a:r>
                        <a:rPr lang="en-GB" sz="1600" b="1" i="0" u="none" strike="noStrike" dirty="0">
                          <a:solidFill>
                            <a:schemeClr val="tx1"/>
                          </a:solidFill>
                          <a:effectLst/>
                          <a:latin typeface="+mn-lt"/>
                        </a:rPr>
                        <a:t>Effectif des Nationaux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fontAlgn="ctr"/>
                      <a:r>
                        <a:rPr lang="en-GB" sz="1600" b="1" i="0" u="none" strike="noStrike" dirty="0">
                          <a:solidFill>
                            <a:schemeClr val="tx1"/>
                          </a:solidFill>
                          <a:effectLst/>
                          <a:latin typeface="+mn-lt"/>
                        </a:rPr>
                        <a:t>Effectif des Non Nationaux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rowSpan="2">
                  <a:txBody>
                    <a:bodyPr/>
                    <a:lstStyle/>
                    <a:p>
                      <a:pPr algn="ctr" fontAlgn="ctr"/>
                      <a:r>
                        <a:rPr lang="en-GB" sz="1600" b="1" i="0" u="none" strike="noStrike" dirty="0">
                          <a:solidFill>
                            <a:schemeClr val="tx1"/>
                          </a:solidFill>
                          <a:effectLst/>
                          <a:latin typeface="+mn-lt"/>
                        </a:rPr>
                        <a:t>Effectif 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3407">
                <a:tc vMerge="1">
                  <a:txBody>
                    <a:bodyPr/>
                    <a:lstStyle/>
                    <a:p>
                      <a:endParaRPr lang="en-GB"/>
                    </a:p>
                  </a:txBody>
                  <a:tcPr/>
                </a:tc>
                <a:tc>
                  <a:txBody>
                    <a:bodyPr/>
                    <a:lstStyle/>
                    <a:p>
                      <a:pPr algn="ctr" fontAlgn="ctr"/>
                      <a:r>
                        <a:rPr lang="en-GB" sz="1400" b="1" i="0" u="none" strike="noStrike" dirty="0">
                          <a:solidFill>
                            <a:schemeClr val="tx1"/>
                          </a:solidFill>
                          <a:effectLst/>
                          <a:latin typeface="+mn-lt"/>
                        </a:rPr>
                        <a:t>Nom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a:solidFill>
                            <a:schemeClr val="tx1"/>
                          </a:solidFill>
                          <a:effectLst/>
                          <a:latin typeface="+mn-lt"/>
                        </a:rPr>
                        <a:t>Permanents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a:solidFill>
                            <a:schemeClr val="tx1"/>
                          </a:solidFill>
                          <a:effectLst/>
                          <a:latin typeface="+mn-lt"/>
                        </a:rPr>
                        <a:t>Temporaires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a:solidFill>
                            <a:schemeClr val="tx1"/>
                          </a:solidFill>
                          <a:effectLst/>
                          <a:latin typeface="+mn-lt"/>
                        </a:rPr>
                        <a:t>Permanents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err="1">
                          <a:solidFill>
                            <a:schemeClr val="tx1"/>
                          </a:solidFill>
                          <a:effectLst/>
                          <a:latin typeface="+mn-lt"/>
                        </a:rPr>
                        <a:t>Temporaires</a:t>
                      </a:r>
                      <a:endParaRPr lang="en-GB" sz="1400" b="1" i="0" u="none" strike="noStrike" dirty="0">
                        <a:solidFill>
                          <a:schemeClr val="tx1"/>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1"/>
                  </a:ext>
                </a:extLst>
              </a:tr>
              <a:tr h="268283">
                <a:tc rowSpan="2">
                  <a:txBody>
                    <a:bodyPr/>
                    <a:lstStyle/>
                    <a:p>
                      <a:pPr algn="l" fontAlgn="ctr"/>
                      <a:r>
                        <a:rPr lang="en-GB" sz="1600" b="1" i="0" u="none" strike="noStrike" dirty="0">
                          <a:solidFill>
                            <a:schemeClr val="tx1"/>
                          </a:solidFill>
                          <a:effectLst/>
                          <a:latin typeface="+mn-lt"/>
                        </a:rPr>
                        <a:t> GOUNKOTO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chemeClr val="tx1"/>
                          </a:solidFill>
                          <a:effectLst/>
                          <a:latin typeface="+mn-lt"/>
                        </a:rPr>
                        <a:t>Total </a:t>
                      </a:r>
                      <a:r>
                        <a:rPr lang="en-GB" sz="1600" b="0" i="0" u="none" strike="noStrike" dirty="0" err="1">
                          <a:solidFill>
                            <a:schemeClr val="tx1"/>
                          </a:solidFill>
                          <a:effectLst/>
                          <a:latin typeface="+mn-lt"/>
                        </a:rPr>
                        <a:t>société</a:t>
                      </a:r>
                      <a:endParaRPr lang="en-GB" sz="1600" b="0" i="0" u="none" strike="noStrike" dirty="0">
                        <a:solidFill>
                          <a:schemeClr val="tx1"/>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600"/>
                        </a:spcAft>
                      </a:pPr>
                      <a:r>
                        <a:rPr lang="en-GB" sz="1600" b="1" kern="0">
                          <a:solidFill>
                            <a:schemeClr val="tx1"/>
                          </a:solidFill>
                          <a:effectLst/>
                          <a:latin typeface="+mn-lt"/>
                          <a:ea typeface="Times New Roman" panose="02020603050405020304" pitchFamily="18" charset="0"/>
                          <a:cs typeface="Times New Roman" panose="02020603050405020304" pitchFamily="18" charset="0"/>
                        </a:rPr>
                        <a:t>129</a:t>
                      </a:r>
                      <a:endParaRPr lang="fr-FR" sz="1600" kern="800">
                        <a:solidFill>
                          <a:schemeClr val="tx1"/>
                        </a:solidFill>
                        <a:effectLst/>
                        <a:latin typeface="+mn-lt"/>
                        <a:ea typeface="Times New Roman" panose="02020603050405020304" pitchFamily="18" charset="0"/>
                        <a:cs typeface="Times New Roman" panose="02020603050405020304" pitchFamily="18" charset="0"/>
                      </a:endParaRPr>
                    </a:p>
                  </a:txBody>
                  <a:tcPr marL="68572" marR="685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600"/>
                        </a:spcAft>
                      </a:pPr>
                      <a:r>
                        <a:rPr lang="en-GB" sz="1600" b="1" kern="0" dirty="0">
                          <a:solidFill>
                            <a:schemeClr val="tx1"/>
                          </a:solidFill>
                          <a:effectLst/>
                          <a:latin typeface="+mn-lt"/>
                          <a:ea typeface="Times New Roman" panose="02020603050405020304" pitchFamily="18" charset="0"/>
                          <a:cs typeface="Times New Roman" panose="02020603050405020304" pitchFamily="18" charset="0"/>
                        </a:rPr>
                        <a:t>18</a:t>
                      </a:r>
                      <a:endParaRPr lang="fr-FR" sz="1600" kern="800" dirty="0">
                        <a:solidFill>
                          <a:schemeClr val="tx1"/>
                        </a:solidFill>
                        <a:effectLst/>
                        <a:latin typeface="+mn-lt"/>
                        <a:ea typeface="Times New Roman" panose="02020603050405020304" pitchFamily="18" charset="0"/>
                        <a:cs typeface="Times New Roman" panose="02020603050405020304" pitchFamily="18" charset="0"/>
                      </a:endParaRPr>
                    </a:p>
                  </a:txBody>
                  <a:tcPr marL="68572" marR="685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1 308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3893">
                <a:tc vMerge="1">
                  <a:txBody>
                    <a:bodyPr/>
                    <a:lstStyle/>
                    <a:p>
                      <a:endParaRPr lang="en-GB"/>
                    </a:p>
                  </a:txBody>
                  <a:tcPr/>
                </a:tc>
                <a:tc>
                  <a:txBody>
                    <a:bodyPr/>
                    <a:lstStyle/>
                    <a:p>
                      <a:pPr algn="l" fontAlgn="ctr"/>
                      <a:r>
                        <a:rPr lang="en-GB" sz="1600" b="0" i="0" u="none" strike="noStrike">
                          <a:solidFill>
                            <a:schemeClr val="tx1"/>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902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229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3"/>
                  </a:ext>
                </a:extLst>
              </a:tr>
              <a:tr h="243893">
                <a:tc rowSpan="2">
                  <a:txBody>
                    <a:bodyPr/>
                    <a:lstStyle/>
                    <a:p>
                      <a:pPr algn="l" fontAlgn="ctr"/>
                      <a:r>
                        <a:rPr lang="en-GB" sz="1600" b="1" i="0" u="none" strike="noStrike" dirty="0">
                          <a:solidFill>
                            <a:schemeClr val="tx1"/>
                          </a:solidFill>
                          <a:effectLst/>
                          <a:latin typeface="+mn-lt"/>
                        </a:rPr>
                        <a:t> MORILA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chemeClr val="tx1"/>
                          </a:solidFill>
                          <a:effectLst/>
                          <a:latin typeface="+mn-lt"/>
                        </a:rPr>
                        <a:t>Total société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195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178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813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43893">
                <a:tc vMerge="1">
                  <a:txBody>
                    <a:bodyPr/>
                    <a:lstStyle/>
                    <a:p>
                      <a:endParaRPr lang="en-GB"/>
                    </a:p>
                  </a:txBody>
                  <a:tcPr/>
                </a:tc>
                <a:tc>
                  <a:txBody>
                    <a:bodyPr/>
                    <a:lstStyle/>
                    <a:p>
                      <a:pPr algn="l" fontAlgn="ctr"/>
                      <a:r>
                        <a:rPr lang="en-GB" sz="1600" b="0" i="0" u="none" strike="noStrike">
                          <a:solidFill>
                            <a:schemeClr val="tx1"/>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260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5"/>
                  </a:ext>
                </a:extLst>
              </a:tr>
              <a:tr h="243893">
                <a:tc rowSpan="2">
                  <a:txBody>
                    <a:bodyPr/>
                    <a:lstStyle/>
                    <a:p>
                      <a:pPr algn="l" fontAlgn="ctr"/>
                      <a:r>
                        <a:rPr lang="en-GB" sz="1600" b="1" i="0" u="none" strike="noStrike" dirty="0">
                          <a:solidFill>
                            <a:schemeClr val="tx1"/>
                          </a:solidFill>
                          <a:effectLst/>
                          <a:latin typeface="+mn-lt"/>
                        </a:rPr>
                        <a:t> NAMPALA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chemeClr val="tx1"/>
                          </a:solidFill>
                          <a:effectLst/>
                          <a:latin typeface="+mn-lt"/>
                        </a:rPr>
                        <a:t>Total société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625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43893">
                <a:tc vMerge="1">
                  <a:txBody>
                    <a:bodyPr/>
                    <a:lstStyle/>
                    <a:p>
                      <a:endParaRPr lang="en-GB"/>
                    </a:p>
                  </a:txBody>
                  <a:tcPr/>
                </a:tc>
                <a:tc>
                  <a:txBody>
                    <a:bodyPr/>
                    <a:lstStyle/>
                    <a:p>
                      <a:pPr algn="l" fontAlgn="ctr"/>
                      <a:r>
                        <a:rPr lang="en-GB" sz="1600" b="0" i="0" u="none" strike="noStrike">
                          <a:solidFill>
                            <a:schemeClr val="tx1"/>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243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7"/>
                  </a:ext>
                </a:extLst>
              </a:tr>
              <a:tr h="243893">
                <a:tc rowSpan="2">
                  <a:txBody>
                    <a:bodyPr/>
                    <a:lstStyle/>
                    <a:p>
                      <a:pPr algn="l" fontAlgn="ctr"/>
                      <a:r>
                        <a:rPr lang="en-GB" sz="1600" b="1" i="0" u="none" strike="noStrike" dirty="0">
                          <a:solidFill>
                            <a:schemeClr val="tx1"/>
                          </a:solidFill>
                          <a:effectLst/>
                          <a:latin typeface="+mn-lt"/>
                        </a:rPr>
                        <a:t> SEMICO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chemeClr val="tx1"/>
                          </a:solidFill>
                          <a:effectLst/>
                          <a:latin typeface="+mn-lt"/>
                        </a:rPr>
                        <a:t>Total société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1011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95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1106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43893">
                <a:tc vMerge="1">
                  <a:txBody>
                    <a:bodyPr/>
                    <a:lstStyle/>
                    <a:p>
                      <a:endParaRPr lang="en-GB"/>
                    </a:p>
                  </a:txBody>
                  <a:tcPr/>
                </a:tc>
                <a:tc>
                  <a:txBody>
                    <a:bodyPr/>
                    <a:lstStyle/>
                    <a:p>
                      <a:pPr algn="l" fontAlgn="ctr"/>
                      <a:r>
                        <a:rPr lang="en-GB" sz="1600" b="0" i="0" u="none" strike="noStrike">
                          <a:solidFill>
                            <a:schemeClr val="tx1"/>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9"/>
                  </a:ext>
                </a:extLst>
              </a:tr>
              <a:tr h="243893">
                <a:tc rowSpan="2">
                  <a:txBody>
                    <a:bodyPr/>
                    <a:lstStyle/>
                    <a:p>
                      <a:pPr algn="l" fontAlgn="ctr"/>
                      <a:r>
                        <a:rPr lang="en-GB" sz="1600" b="1" i="0" u="none" strike="noStrike" dirty="0">
                          <a:solidFill>
                            <a:schemeClr val="tx1"/>
                          </a:solidFill>
                          <a:effectLst/>
                          <a:latin typeface="+mn-lt"/>
                        </a:rPr>
                        <a:t> SEMOS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chemeClr val="tx1"/>
                          </a:solidFill>
                          <a:effectLst/>
                          <a:latin typeface="+mn-lt"/>
                        </a:rPr>
                        <a:t>Total société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649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1188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43893">
                <a:tc vMerge="1">
                  <a:txBody>
                    <a:bodyPr/>
                    <a:lstStyle/>
                    <a:p>
                      <a:endParaRPr lang="en-GB"/>
                    </a:p>
                  </a:txBody>
                  <a:tcPr/>
                </a:tc>
                <a:tc>
                  <a:txBody>
                    <a:bodyPr/>
                    <a:lstStyle/>
                    <a:p>
                      <a:pPr algn="l" fontAlgn="ctr"/>
                      <a:r>
                        <a:rPr lang="en-GB" sz="1600" b="0" i="0" u="none" strike="noStrike">
                          <a:solidFill>
                            <a:schemeClr val="tx1"/>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492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1"/>
                  </a:ext>
                </a:extLst>
              </a:tr>
              <a:tr h="243893">
                <a:tc rowSpan="2">
                  <a:txBody>
                    <a:bodyPr/>
                    <a:lstStyle/>
                    <a:p>
                      <a:pPr algn="l" fontAlgn="ctr"/>
                      <a:r>
                        <a:rPr lang="en-GB" sz="1600" b="1" i="0" u="none" strike="noStrike" dirty="0">
                          <a:solidFill>
                            <a:schemeClr val="tx1"/>
                          </a:solidFill>
                          <a:effectLst/>
                          <a:latin typeface="+mn-lt"/>
                        </a:rPr>
                        <a:t> SMK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chemeClr val="tx1"/>
                          </a:solidFill>
                          <a:effectLst/>
                          <a:latin typeface="+mn-lt"/>
                        </a:rPr>
                        <a:t>Total société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43893">
                <a:tc vMerge="1">
                  <a:txBody>
                    <a:bodyPr/>
                    <a:lstStyle/>
                    <a:p>
                      <a:endParaRPr lang="en-GB"/>
                    </a:p>
                  </a:txBody>
                  <a:tcPr/>
                </a:tc>
                <a:tc>
                  <a:txBody>
                    <a:bodyPr/>
                    <a:lstStyle/>
                    <a:p>
                      <a:pPr algn="l" fontAlgn="ctr"/>
                      <a:r>
                        <a:rPr lang="en-GB" sz="1600" b="0" i="0" u="none" strike="noStrike">
                          <a:solidFill>
                            <a:schemeClr val="tx1"/>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3"/>
                  </a:ext>
                </a:extLst>
              </a:tr>
              <a:tr h="243893">
                <a:tc rowSpan="2">
                  <a:txBody>
                    <a:bodyPr/>
                    <a:lstStyle/>
                    <a:p>
                      <a:pPr algn="l" fontAlgn="ctr"/>
                      <a:r>
                        <a:rPr lang="en-GB" sz="1600" b="1" i="0" u="none" strike="noStrike" dirty="0">
                          <a:solidFill>
                            <a:schemeClr val="tx1"/>
                          </a:solidFill>
                          <a:effectLst/>
                          <a:latin typeface="+mn-lt"/>
                        </a:rPr>
                        <a:t> SOMIKA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chemeClr val="tx1"/>
                          </a:solidFill>
                          <a:effectLst/>
                          <a:latin typeface="+mn-lt"/>
                        </a:rPr>
                        <a:t>Total société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354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509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43893">
                <a:tc vMerge="1">
                  <a:txBody>
                    <a:bodyPr/>
                    <a:lstStyle/>
                    <a:p>
                      <a:endParaRPr lang="en-GB"/>
                    </a:p>
                  </a:txBody>
                  <a:tcPr/>
                </a:tc>
                <a:tc>
                  <a:txBody>
                    <a:bodyPr/>
                    <a:lstStyle/>
                    <a:p>
                      <a:pPr algn="l" fontAlgn="ctr"/>
                      <a:r>
                        <a:rPr lang="en-GB" sz="1600" b="0" i="0" u="none" strike="noStrike">
                          <a:solidFill>
                            <a:schemeClr val="tx1"/>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5"/>
                  </a:ext>
                </a:extLst>
              </a:tr>
              <a:tr h="243893">
                <a:tc rowSpan="2">
                  <a:txBody>
                    <a:bodyPr/>
                    <a:lstStyle/>
                    <a:p>
                      <a:pPr algn="l" fontAlgn="ctr"/>
                      <a:r>
                        <a:rPr lang="en-GB" sz="1600" b="1" i="0" u="none" strike="noStrike" dirty="0">
                          <a:solidFill>
                            <a:schemeClr val="tx1"/>
                          </a:solidFill>
                          <a:effectLst/>
                          <a:latin typeface="+mn-lt"/>
                        </a:rPr>
                        <a:t> SOMILO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chemeClr val="tx1"/>
                          </a:solidFill>
                          <a:effectLst/>
                          <a:latin typeface="+mn-lt"/>
                        </a:rPr>
                        <a:t>Total société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1595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225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2924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43893">
                <a:tc vMerge="1">
                  <a:txBody>
                    <a:bodyPr/>
                    <a:lstStyle/>
                    <a:p>
                      <a:endParaRPr lang="en-GB"/>
                    </a:p>
                  </a:txBody>
                  <a:tcPr/>
                </a:tc>
                <a:tc>
                  <a:txBody>
                    <a:bodyPr/>
                    <a:lstStyle/>
                    <a:p>
                      <a:pPr algn="l" fontAlgn="ctr"/>
                      <a:r>
                        <a:rPr lang="en-GB" sz="1600" b="0" i="0" u="none" strike="noStrike">
                          <a:solidFill>
                            <a:schemeClr val="tx1"/>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993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34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7"/>
                  </a:ext>
                </a:extLst>
              </a:tr>
              <a:tr h="243893">
                <a:tc rowSpan="2">
                  <a:txBody>
                    <a:bodyPr/>
                    <a:lstStyle/>
                    <a:p>
                      <a:pPr algn="l" fontAlgn="ctr"/>
                      <a:r>
                        <a:rPr lang="en-GB" sz="1600" b="1" i="0" u="none" strike="noStrike" dirty="0">
                          <a:solidFill>
                            <a:schemeClr val="tx1"/>
                          </a:solidFill>
                          <a:effectLst/>
                          <a:latin typeface="+mn-lt"/>
                        </a:rPr>
                        <a:t> SOMISY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chemeClr val="tx1"/>
                          </a:solidFill>
                          <a:effectLst/>
                          <a:latin typeface="+mn-lt"/>
                        </a:rPr>
                        <a:t>Total société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484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2462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243893">
                <a:tc vMerge="1">
                  <a:txBody>
                    <a:bodyPr/>
                    <a:lstStyle/>
                    <a:p>
                      <a:endParaRPr lang="en-GB"/>
                    </a:p>
                  </a:txBody>
                  <a:tcPr/>
                </a:tc>
                <a:tc>
                  <a:txBody>
                    <a:bodyPr/>
                    <a:lstStyle/>
                    <a:p>
                      <a:pPr algn="l" fontAlgn="ctr"/>
                      <a:r>
                        <a:rPr lang="en-GB" sz="1600" b="0" i="0" u="none" strike="noStrike">
                          <a:solidFill>
                            <a:schemeClr val="tx1"/>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1737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160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9"/>
                  </a:ext>
                </a:extLst>
              </a:tr>
              <a:tr h="243893">
                <a:tc rowSpan="2">
                  <a:txBody>
                    <a:bodyPr/>
                    <a:lstStyle/>
                    <a:p>
                      <a:pPr algn="l" fontAlgn="ctr"/>
                      <a:r>
                        <a:rPr lang="en-GB" sz="1600" b="1" i="0" u="none" strike="noStrike" dirty="0">
                          <a:solidFill>
                            <a:schemeClr val="tx1"/>
                          </a:solidFill>
                          <a:effectLst/>
                          <a:latin typeface="+mn-lt"/>
                        </a:rPr>
                        <a:t> WASSOULOR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chemeClr val="tx1"/>
                          </a:solidFill>
                          <a:effectLst/>
                          <a:latin typeface="+mn-lt"/>
                        </a:rPr>
                        <a:t>Total </a:t>
                      </a:r>
                      <a:r>
                        <a:rPr lang="en-GB" sz="1600" b="0" i="0" u="none" strike="noStrike" dirty="0" err="1">
                          <a:solidFill>
                            <a:schemeClr val="tx1"/>
                          </a:solidFill>
                          <a:effectLst/>
                          <a:latin typeface="+mn-lt"/>
                        </a:rPr>
                        <a:t>société</a:t>
                      </a:r>
                      <a:endParaRPr lang="en-GB" sz="1600" b="0" i="0" u="none" strike="noStrike" dirty="0">
                        <a:solidFill>
                          <a:schemeClr val="tx1"/>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516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 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chemeClr val="tx1"/>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chemeClr val="tx1"/>
                          </a:solidFill>
                          <a:effectLst/>
                          <a:latin typeface="+mn-lt"/>
                        </a:rPr>
                        <a:t>769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243893">
                <a:tc vMerge="1">
                  <a:txBody>
                    <a:bodyPr/>
                    <a:lstStyle/>
                    <a:p>
                      <a:endParaRPr lang="en-GB"/>
                    </a:p>
                  </a:txBody>
                  <a:tcPr/>
                </a:tc>
                <a:tc>
                  <a:txBody>
                    <a:bodyPr/>
                    <a:lstStyle/>
                    <a:p>
                      <a:pPr algn="l" fontAlgn="ctr"/>
                      <a:r>
                        <a:rPr lang="en-GB" sz="1600" b="0" i="0" u="none" strike="noStrike" dirty="0">
                          <a:solidFill>
                            <a:srgbClr val="000000"/>
                          </a:solidFill>
                          <a:effectLst/>
                          <a:latin typeface="+mn-lt"/>
                        </a:rPr>
                        <a:t>Total sous-</a:t>
                      </a:r>
                      <a:r>
                        <a:rPr lang="en-GB" sz="1600" b="0" i="0" u="none" strike="noStrike" dirty="0" err="1">
                          <a:solidFill>
                            <a:srgbClr val="000000"/>
                          </a:solidFill>
                          <a:effectLst/>
                          <a:latin typeface="+mn-lt"/>
                        </a:rPr>
                        <a:t>traitants</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251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21"/>
                  </a:ext>
                </a:extLst>
              </a:tr>
              <a:tr h="243893">
                <a:tc rowSpan="2">
                  <a:txBody>
                    <a:bodyPr/>
                    <a:lstStyle/>
                    <a:p>
                      <a:pPr algn="l" fontAlgn="ctr"/>
                      <a:r>
                        <a:rPr lang="en-GB" sz="1600" b="1" i="0" u="none" strike="noStrike" dirty="0">
                          <a:solidFill>
                            <a:srgbClr val="000000"/>
                          </a:solidFill>
                          <a:effectLst/>
                          <a:latin typeface="+mn-lt"/>
                        </a:rPr>
                        <a:t> YATELA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rgbClr val="000000"/>
                          </a:solidFill>
                          <a:effectLst/>
                          <a:latin typeface="+mn-lt"/>
                        </a:rPr>
                        <a:t>Total société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rgbClr val="000000"/>
                          </a:solidFill>
                          <a:effectLst/>
                          <a:latin typeface="+mn-lt"/>
                        </a:rPr>
                        <a:t>120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2"/>
                  </a:ext>
                </a:extLst>
              </a:tr>
              <a:tr h="243893">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sous-</a:t>
                      </a:r>
                      <a:r>
                        <a:rPr lang="en-GB" sz="1600" b="0" i="0" u="none" strike="noStrike" dirty="0" err="1">
                          <a:solidFill>
                            <a:srgbClr val="000000"/>
                          </a:solidFill>
                          <a:effectLst/>
                          <a:latin typeface="+mn-lt"/>
                        </a:rPr>
                        <a:t>traitants</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3"/>
                  </a:ext>
                </a:extLst>
              </a:tr>
              <a:tr h="243893">
                <a:tc>
                  <a:txBody>
                    <a:bodyPr/>
                    <a:lstStyle/>
                    <a:p>
                      <a:pPr algn="l" fontAlgn="ctr"/>
                      <a:r>
                        <a:rPr lang="en-GB" sz="1600" b="1" i="0" u="none" strike="noStrike" dirty="0">
                          <a:solidFill>
                            <a:srgbClr val="000000"/>
                          </a:solidFill>
                          <a:effectLst/>
                          <a:latin typeface="+mn-lt"/>
                        </a:rPr>
                        <a:t> FEKOLA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257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4"/>
                  </a:ext>
                </a:extLst>
              </a:tr>
            </a:tbl>
          </a:graphicData>
        </a:graphic>
      </p:graphicFrame>
      <p:sp>
        <p:nvSpPr>
          <p:cNvPr id="4" name="Titre 3">
            <a:extLst>
              <a:ext uri="{FF2B5EF4-FFF2-40B4-BE49-F238E27FC236}">
                <a16:creationId xmlns:a16="http://schemas.microsoft.com/office/drawing/2014/main" id="{BF1092CC-D1FF-44D2-A172-39B5A510D68B}"/>
              </a:ext>
            </a:extLst>
          </p:cNvPr>
          <p:cNvSpPr>
            <a:spLocks noGrp="1"/>
          </p:cNvSpPr>
          <p:nvPr>
            <p:ph type="title"/>
          </p:nvPr>
        </p:nvSpPr>
        <p:spPr>
          <a:xfrm>
            <a:off x="0" y="0"/>
            <a:ext cx="6875463" cy="765175"/>
          </a:xfrm>
        </p:spPr>
        <p:txBody>
          <a:bodyPr rtlCol="0">
            <a:noAutofit/>
          </a:bodyPr>
          <a:lstStyle/>
          <a:p>
            <a:pPr algn="just" eaLnBrk="1" fontAlgn="auto" hangingPunct="1">
              <a:spcAft>
                <a:spcPts val="0"/>
              </a:spcAft>
              <a:defRPr/>
            </a:pPr>
            <a:r>
              <a:rPr lang="fr-FR" sz="2800" b="1" dirty="0">
                <a:solidFill>
                  <a:srgbClr val="C00000"/>
                </a:solidFill>
                <a:latin typeface="+mn-lt"/>
                <a:cs typeface="Times New Roman" panose="02020603050405020304" pitchFamily="18" charset="0"/>
              </a:rPr>
              <a:t>Contribution dans l’économie - Emplois créés et/ou existants en 2018)</a:t>
            </a:r>
          </a:p>
        </p:txBody>
      </p:sp>
      <p:pic>
        <p:nvPicPr>
          <p:cNvPr id="39099" name="Image 10">
            <a:extLst>
              <a:ext uri="{FF2B5EF4-FFF2-40B4-BE49-F238E27FC236}">
                <a16:creationId xmlns:a16="http://schemas.microsoft.com/office/drawing/2014/main" id="{A9667B1E-6E9B-4D2A-B752-254BFF11DB4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14288"/>
            <a:ext cx="19827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au 8">
            <a:extLst>
              <a:ext uri="{FF2B5EF4-FFF2-40B4-BE49-F238E27FC236}">
                <a16:creationId xmlns:a16="http://schemas.microsoft.com/office/drawing/2014/main" id="{23522F88-D5D6-43E2-9B0C-447C31560EB8}"/>
              </a:ext>
            </a:extLst>
          </p:cNvPr>
          <p:cNvGraphicFramePr>
            <a:graphicFrameLocks noGrp="1"/>
          </p:cNvGraphicFramePr>
          <p:nvPr/>
        </p:nvGraphicFramePr>
        <p:xfrm>
          <a:off x="30163" y="1052513"/>
          <a:ext cx="9109075" cy="4846637"/>
        </p:xfrm>
        <a:graphic>
          <a:graphicData uri="http://schemas.openxmlformats.org/drawingml/2006/table">
            <a:tbl>
              <a:tblPr/>
              <a:tblGrid>
                <a:gridCol w="1728204">
                  <a:extLst>
                    <a:ext uri="{9D8B030D-6E8A-4147-A177-3AD203B41FA5}">
                      <a16:colId xmlns:a16="http://schemas.microsoft.com/office/drawing/2014/main" val="20000"/>
                    </a:ext>
                  </a:extLst>
                </a:gridCol>
                <a:gridCol w="1620191">
                  <a:extLst>
                    <a:ext uri="{9D8B030D-6E8A-4147-A177-3AD203B41FA5}">
                      <a16:colId xmlns:a16="http://schemas.microsoft.com/office/drawing/2014/main" val="20001"/>
                    </a:ext>
                  </a:extLst>
                </a:gridCol>
                <a:gridCol w="1152136">
                  <a:extLst>
                    <a:ext uri="{9D8B030D-6E8A-4147-A177-3AD203B41FA5}">
                      <a16:colId xmlns:a16="http://schemas.microsoft.com/office/drawing/2014/main" val="20002"/>
                    </a:ext>
                  </a:extLst>
                </a:gridCol>
                <a:gridCol w="1152136">
                  <a:extLst>
                    <a:ext uri="{9D8B030D-6E8A-4147-A177-3AD203B41FA5}">
                      <a16:colId xmlns:a16="http://schemas.microsoft.com/office/drawing/2014/main" val="20003"/>
                    </a:ext>
                  </a:extLst>
                </a:gridCol>
                <a:gridCol w="1152136">
                  <a:extLst>
                    <a:ext uri="{9D8B030D-6E8A-4147-A177-3AD203B41FA5}">
                      <a16:colId xmlns:a16="http://schemas.microsoft.com/office/drawing/2014/main" val="20004"/>
                    </a:ext>
                  </a:extLst>
                </a:gridCol>
                <a:gridCol w="1152136">
                  <a:extLst>
                    <a:ext uri="{9D8B030D-6E8A-4147-A177-3AD203B41FA5}">
                      <a16:colId xmlns:a16="http://schemas.microsoft.com/office/drawing/2014/main" val="20005"/>
                    </a:ext>
                  </a:extLst>
                </a:gridCol>
                <a:gridCol w="1152136">
                  <a:extLst>
                    <a:ext uri="{9D8B030D-6E8A-4147-A177-3AD203B41FA5}">
                      <a16:colId xmlns:a16="http://schemas.microsoft.com/office/drawing/2014/main" val="20006"/>
                    </a:ext>
                  </a:extLst>
                </a:gridCol>
              </a:tblGrid>
              <a:tr h="243856">
                <a:tc rowSpan="2">
                  <a:txBody>
                    <a:bodyPr/>
                    <a:lstStyle/>
                    <a:p>
                      <a:pPr algn="ctr" fontAlgn="ctr"/>
                      <a:r>
                        <a:rPr lang="en-GB" sz="1600" b="1" i="0" u="none" strike="noStrike" dirty="0">
                          <a:solidFill>
                            <a:schemeClr val="tx1"/>
                          </a:solidFill>
                          <a:effectLst/>
                          <a:latin typeface="+mn-lt"/>
                        </a:rPr>
                        <a:t>Sociétés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1" i="0" u="none" strike="noStrike" dirty="0">
                          <a:solidFill>
                            <a:schemeClr val="tx1"/>
                          </a:solidFill>
                          <a:effectLst/>
                          <a:latin typeface="+mn-lt"/>
                        </a:rPr>
                        <a:t>Sous-</a:t>
                      </a:r>
                      <a:r>
                        <a:rPr lang="en-GB" sz="1600" b="1" i="0" u="none" strike="noStrike" dirty="0" err="1">
                          <a:solidFill>
                            <a:schemeClr val="tx1"/>
                          </a:solidFill>
                          <a:effectLst/>
                          <a:latin typeface="+mn-lt"/>
                        </a:rPr>
                        <a:t>traitants</a:t>
                      </a:r>
                      <a:endParaRPr lang="en-GB" sz="1600" b="1" i="0" u="none" strike="noStrike" dirty="0">
                        <a:solidFill>
                          <a:schemeClr val="tx1"/>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ctr"/>
                      <a:r>
                        <a:rPr lang="en-GB" sz="1600" b="1" i="0" u="none" strike="noStrike" dirty="0">
                          <a:solidFill>
                            <a:schemeClr val="tx1"/>
                          </a:solidFill>
                          <a:effectLst/>
                          <a:latin typeface="+mn-lt"/>
                        </a:rPr>
                        <a:t>Effectif des Nationaux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fontAlgn="ctr"/>
                      <a:r>
                        <a:rPr lang="en-GB" sz="1600" b="1" i="0" u="none" strike="noStrike" dirty="0">
                          <a:solidFill>
                            <a:schemeClr val="tx1"/>
                          </a:solidFill>
                          <a:effectLst/>
                          <a:latin typeface="+mn-lt"/>
                        </a:rPr>
                        <a:t>Effectif des Non Nationaux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rowSpan="2">
                  <a:txBody>
                    <a:bodyPr/>
                    <a:lstStyle/>
                    <a:p>
                      <a:pPr algn="ctr" fontAlgn="ctr"/>
                      <a:r>
                        <a:rPr lang="en-GB" sz="1600" b="1" i="0" u="none" strike="noStrike" dirty="0">
                          <a:solidFill>
                            <a:schemeClr val="tx1"/>
                          </a:solidFill>
                          <a:effectLst/>
                          <a:latin typeface="+mn-lt"/>
                        </a:rPr>
                        <a:t>Effectif 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3374">
                <a:tc vMerge="1">
                  <a:txBody>
                    <a:bodyPr/>
                    <a:lstStyle/>
                    <a:p>
                      <a:endParaRPr lang="en-GB"/>
                    </a:p>
                  </a:txBody>
                  <a:tcPr/>
                </a:tc>
                <a:tc>
                  <a:txBody>
                    <a:bodyPr/>
                    <a:lstStyle/>
                    <a:p>
                      <a:pPr algn="ctr" fontAlgn="ctr"/>
                      <a:r>
                        <a:rPr lang="en-GB" sz="1400" b="1" i="0" u="none" strike="noStrike" dirty="0">
                          <a:solidFill>
                            <a:schemeClr val="tx1"/>
                          </a:solidFill>
                          <a:effectLst/>
                          <a:latin typeface="+mn-lt"/>
                        </a:rPr>
                        <a:t>Nom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a:solidFill>
                            <a:schemeClr val="tx1"/>
                          </a:solidFill>
                          <a:effectLst/>
                          <a:latin typeface="+mn-lt"/>
                        </a:rPr>
                        <a:t>Permanents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a:solidFill>
                            <a:schemeClr val="tx1"/>
                          </a:solidFill>
                          <a:effectLst/>
                          <a:latin typeface="+mn-lt"/>
                        </a:rPr>
                        <a:t>Temporaires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a:solidFill>
                            <a:schemeClr val="tx1"/>
                          </a:solidFill>
                          <a:effectLst/>
                          <a:latin typeface="+mn-lt"/>
                        </a:rPr>
                        <a:t>Permanents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err="1">
                          <a:solidFill>
                            <a:schemeClr val="tx1"/>
                          </a:solidFill>
                          <a:effectLst/>
                          <a:latin typeface="+mn-lt"/>
                        </a:rPr>
                        <a:t>Temporaires</a:t>
                      </a:r>
                      <a:endParaRPr lang="en-GB" sz="1400" b="1" i="0" u="none" strike="noStrike" dirty="0">
                        <a:solidFill>
                          <a:schemeClr val="tx1"/>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1"/>
                  </a:ext>
                </a:extLst>
              </a:tr>
              <a:tr h="243856">
                <a:tc rowSpan="2">
                  <a:txBody>
                    <a:bodyPr/>
                    <a:lstStyle/>
                    <a:p>
                      <a:pPr algn="l" fontAlgn="ctr"/>
                      <a:r>
                        <a:rPr lang="en-GB" sz="1600" b="1" i="0" u="none" strike="noStrike" dirty="0">
                          <a:solidFill>
                            <a:srgbClr val="000000"/>
                          </a:solidFill>
                          <a:effectLst/>
                          <a:latin typeface="+mn-lt"/>
                        </a:rPr>
                        <a:t> RAZEL MALI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a:t>
                      </a:r>
                      <a:r>
                        <a:rPr lang="en-GB" sz="1600" b="0" i="0" u="none" strike="noStrike" dirty="0" err="1">
                          <a:solidFill>
                            <a:srgbClr val="000000"/>
                          </a:solidFill>
                          <a:effectLst/>
                          <a:latin typeface="+mn-lt"/>
                        </a:rPr>
                        <a:t>société</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rgbClr val="000000"/>
                          </a:solidFill>
                          <a:effectLst/>
                          <a:latin typeface="+mn-lt"/>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3856">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sous-</a:t>
                      </a:r>
                      <a:r>
                        <a:rPr lang="en-GB" sz="1600" b="0" i="0" u="none" strike="noStrike" dirty="0" err="1">
                          <a:solidFill>
                            <a:srgbClr val="000000"/>
                          </a:solidFill>
                          <a:effectLst/>
                          <a:latin typeface="+mn-lt"/>
                        </a:rPr>
                        <a:t>traitants</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43856">
                <a:tc>
                  <a:txBody>
                    <a:bodyPr/>
                    <a:lstStyle/>
                    <a:p>
                      <a:pPr algn="l" fontAlgn="ctr"/>
                      <a:r>
                        <a:rPr lang="en-GB" sz="1600" b="1" i="0" u="none" strike="noStrike">
                          <a:solidFill>
                            <a:srgbClr val="000000"/>
                          </a:solidFill>
                          <a:effectLst/>
                          <a:latin typeface="+mn-lt"/>
                        </a:rPr>
                        <a:t> SOCARCO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43856">
                <a:tc>
                  <a:txBody>
                    <a:bodyPr/>
                    <a:lstStyle/>
                    <a:p>
                      <a:pPr algn="l" fontAlgn="ctr"/>
                      <a:r>
                        <a:rPr lang="en-GB" sz="1600" b="1" i="0" u="none" strike="noStrike">
                          <a:solidFill>
                            <a:srgbClr val="000000"/>
                          </a:solidFill>
                          <a:effectLst/>
                          <a:latin typeface="+mn-lt"/>
                        </a:rPr>
                        <a:t> CMM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43856">
                <a:tc rowSpan="2">
                  <a:txBody>
                    <a:bodyPr/>
                    <a:lstStyle/>
                    <a:p>
                      <a:pPr algn="l" fontAlgn="ctr"/>
                      <a:r>
                        <a:rPr lang="en-GB" sz="1600" b="1" i="0" u="none" strike="noStrike">
                          <a:solidFill>
                            <a:srgbClr val="000000"/>
                          </a:solidFill>
                          <a:effectLst/>
                          <a:latin typeface="+mn-lt"/>
                        </a:rPr>
                        <a:t> DIAMOND CEMENT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a:t>
                      </a:r>
                      <a:r>
                        <a:rPr lang="en-GB" sz="1600" b="0" i="0" u="none" strike="noStrike" dirty="0" err="1">
                          <a:solidFill>
                            <a:srgbClr val="000000"/>
                          </a:solidFill>
                          <a:effectLst/>
                          <a:latin typeface="+mn-lt"/>
                        </a:rPr>
                        <a:t>société</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98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rgbClr val="000000"/>
                          </a:solidFill>
                          <a:effectLst/>
                          <a:latin typeface="+mn-lt"/>
                        </a:rPr>
                        <a:t>399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43856">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sous-</a:t>
                      </a:r>
                      <a:r>
                        <a:rPr lang="en-GB" sz="1600" b="0" i="0" u="none" strike="noStrike" dirty="0" err="1">
                          <a:solidFill>
                            <a:srgbClr val="000000"/>
                          </a:solidFill>
                          <a:effectLst/>
                          <a:latin typeface="+mn-lt"/>
                        </a:rPr>
                        <a:t>traitants</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43856">
                <a:tc>
                  <a:txBody>
                    <a:bodyPr/>
                    <a:lstStyle/>
                    <a:p>
                      <a:pPr algn="l" fontAlgn="ctr"/>
                      <a:r>
                        <a:rPr lang="en-GB" sz="1600" b="1" i="0" u="none" strike="noStrike">
                          <a:solidFill>
                            <a:srgbClr val="000000"/>
                          </a:solidFill>
                          <a:effectLst/>
                          <a:latin typeface="+mn-lt"/>
                        </a:rPr>
                        <a:t> EMM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250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438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43856">
                <a:tc>
                  <a:txBody>
                    <a:bodyPr/>
                    <a:lstStyle/>
                    <a:p>
                      <a:pPr algn="l" fontAlgn="ctr"/>
                      <a:r>
                        <a:rPr lang="en-GB" sz="1600" b="1" i="0" u="none" strike="noStrike">
                          <a:solidFill>
                            <a:srgbClr val="000000"/>
                          </a:solidFill>
                          <a:effectLst/>
                          <a:latin typeface="+mn-lt"/>
                        </a:rPr>
                        <a:t> RANDGOLD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43856">
                <a:tc rowSpan="2">
                  <a:txBody>
                    <a:bodyPr/>
                    <a:lstStyle/>
                    <a:p>
                      <a:pPr algn="l" fontAlgn="ctr"/>
                      <a:r>
                        <a:rPr lang="en-GB" sz="1600" b="1" i="0" u="none" strike="noStrike" dirty="0">
                          <a:solidFill>
                            <a:srgbClr val="000000"/>
                          </a:solidFill>
                          <a:effectLst/>
                          <a:latin typeface="+mn-lt"/>
                        </a:rPr>
                        <a:t> IAMGOLD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a:t>
                      </a:r>
                      <a:r>
                        <a:rPr lang="en-GB" sz="1600" b="0" i="0" u="none" strike="noStrike" dirty="0" err="1">
                          <a:solidFill>
                            <a:srgbClr val="000000"/>
                          </a:solidFill>
                          <a:effectLst/>
                          <a:latin typeface="+mn-lt"/>
                        </a:rPr>
                        <a:t>société</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rgbClr val="000000"/>
                          </a:solidFill>
                          <a:effectLst/>
                          <a:latin typeface="+mn-lt"/>
                        </a:rPr>
                        <a:t>114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43856">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sous-</a:t>
                      </a:r>
                      <a:r>
                        <a:rPr lang="en-GB" sz="1600" b="0" i="0" u="none" strike="noStrike" dirty="0" err="1">
                          <a:solidFill>
                            <a:srgbClr val="000000"/>
                          </a:solidFill>
                          <a:effectLst/>
                          <a:latin typeface="+mn-lt"/>
                        </a:rPr>
                        <a:t>traitants</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43856">
                <a:tc rowSpan="2">
                  <a:txBody>
                    <a:bodyPr/>
                    <a:lstStyle/>
                    <a:p>
                      <a:pPr algn="l" fontAlgn="ctr"/>
                      <a:r>
                        <a:rPr lang="en-GB" sz="1600" b="1" i="0" u="none" strike="noStrike" dirty="0">
                          <a:solidFill>
                            <a:srgbClr val="000000"/>
                          </a:solidFill>
                          <a:effectLst/>
                          <a:latin typeface="+mn-lt"/>
                        </a:rPr>
                        <a:t> NEVSUN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a:t>
                      </a:r>
                      <a:r>
                        <a:rPr lang="en-GB" sz="1600" b="0" i="0" u="none" strike="noStrike" dirty="0" err="1">
                          <a:solidFill>
                            <a:srgbClr val="000000"/>
                          </a:solidFill>
                          <a:effectLst/>
                          <a:latin typeface="+mn-lt"/>
                        </a:rPr>
                        <a:t>société</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rgbClr val="000000"/>
                          </a:solidFill>
                          <a:effectLst/>
                          <a:latin typeface="+mn-lt"/>
                        </a:rPr>
                        <a:t>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43856">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rgbClr val="000000"/>
                          </a:solidFill>
                          <a:effectLst/>
                          <a:latin typeface="+mn-lt"/>
                        </a:rPr>
                        <a:t>Total sous-traitants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43856">
                <a:tc>
                  <a:txBody>
                    <a:bodyPr/>
                    <a:lstStyle/>
                    <a:p>
                      <a:pPr algn="l" fontAlgn="ctr"/>
                      <a:r>
                        <a:rPr lang="en-GB" sz="1600" b="1" i="0" u="none" strike="noStrike">
                          <a:solidFill>
                            <a:srgbClr val="000000"/>
                          </a:solidFill>
                          <a:effectLst/>
                          <a:latin typeface="+mn-lt"/>
                        </a:rPr>
                        <a:t> MMR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43856">
                <a:tc>
                  <a:txBody>
                    <a:bodyPr/>
                    <a:lstStyle/>
                    <a:p>
                      <a:pPr algn="l" fontAlgn="ctr"/>
                      <a:r>
                        <a:rPr lang="en-GB" sz="1600" b="1" i="0" u="none" strike="noStrike">
                          <a:solidFill>
                            <a:srgbClr val="000000"/>
                          </a:solidFill>
                          <a:effectLst/>
                          <a:latin typeface="+mn-lt"/>
                        </a:rPr>
                        <a:t> KOFI.SA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NC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243856">
                <a:tc rowSpan="2">
                  <a:txBody>
                    <a:bodyPr/>
                    <a:lstStyle/>
                    <a:p>
                      <a:pPr algn="l" fontAlgn="ctr"/>
                      <a:r>
                        <a:rPr lang="en-GB" sz="1600" b="1" i="0" u="none" strike="noStrike" dirty="0">
                          <a:solidFill>
                            <a:srgbClr val="000000"/>
                          </a:solidFill>
                          <a:effectLst/>
                          <a:latin typeface="+mn-lt"/>
                        </a:rPr>
                        <a:t> SOMIFI.SA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a:t>
                      </a:r>
                      <a:r>
                        <a:rPr lang="en-GB" sz="1600" b="0" i="0" u="none" strike="noStrike" dirty="0" err="1">
                          <a:solidFill>
                            <a:srgbClr val="000000"/>
                          </a:solidFill>
                          <a:effectLst/>
                          <a:latin typeface="+mn-lt"/>
                        </a:rPr>
                        <a:t>société</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GB" sz="1600" b="0" i="0" u="none" strike="noStrike" dirty="0">
                          <a:solidFill>
                            <a:srgbClr val="000000"/>
                          </a:solidFill>
                          <a:effectLst/>
                          <a:latin typeface="+mn-lt"/>
                        </a:rPr>
                        <a:t>501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43856">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dirty="0">
                          <a:solidFill>
                            <a:srgbClr val="000000"/>
                          </a:solidFill>
                          <a:effectLst/>
                          <a:latin typeface="+mn-lt"/>
                        </a:rPr>
                        <a:t>Total sous-</a:t>
                      </a:r>
                      <a:r>
                        <a:rPr lang="en-GB" sz="1600" b="0" i="0" u="none" strike="noStrike" dirty="0" err="1">
                          <a:solidFill>
                            <a:srgbClr val="000000"/>
                          </a:solidFill>
                          <a:effectLst/>
                          <a:latin typeface="+mn-lt"/>
                        </a:rPr>
                        <a:t>traitants</a:t>
                      </a:r>
                      <a:endParaRPr lang="en-GB" sz="16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501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243856">
                <a:tc>
                  <a:txBody>
                    <a:bodyPr/>
                    <a:lstStyle/>
                    <a:p>
                      <a:pPr algn="l" fontAlgn="ctr"/>
                      <a:r>
                        <a:rPr lang="en-GB" sz="1600" b="1" i="0" u="none" strike="noStrike">
                          <a:solidFill>
                            <a:srgbClr val="000000"/>
                          </a:solidFill>
                          <a:effectLst/>
                          <a:latin typeface="+mn-lt"/>
                        </a:rPr>
                        <a:t>PETROMA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600" b="0" i="0" u="none" strike="noStrike">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a:solidFill>
                            <a:srgbClr val="000000"/>
                          </a:solidFill>
                          <a:effectLst/>
                          <a:latin typeface="+mn-lt"/>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600" b="0" i="0" u="none" strike="noStrike" dirty="0">
                          <a:solidFill>
                            <a:srgbClr val="000000"/>
                          </a:solidFill>
                          <a:effectLst/>
                          <a:latin typeface="+mn-lt"/>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243856">
                <a:tc>
                  <a:txBody>
                    <a:bodyPr/>
                    <a:lstStyle/>
                    <a:p>
                      <a:pPr algn="l" fontAlgn="ctr"/>
                      <a:r>
                        <a:rPr lang="en-GB" sz="1600" b="1" i="0" u="none" strike="noStrike">
                          <a:solidFill>
                            <a:srgbClr val="000000"/>
                          </a:solidFill>
                          <a:effectLst/>
                          <a:latin typeface="+mn-lt"/>
                        </a:rPr>
                        <a:t> Total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fontAlgn="ctr"/>
                      <a:r>
                        <a:rPr lang="en-GB" sz="1600" b="1" i="0" u="none" strike="noStrike">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dirty="0">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a:solidFill>
                            <a:srgbClr val="000000"/>
                          </a:solidFill>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GB" sz="1600" b="1" i="0" u="none" strike="noStrike" dirty="0">
                          <a:solidFill>
                            <a:srgbClr val="000000"/>
                          </a:solidFill>
                          <a:effectLst/>
                          <a:latin typeface="+mn-lt"/>
                        </a:rPr>
                        <a:t>12 425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19"/>
                  </a:ext>
                </a:extLst>
              </a:tr>
            </a:tbl>
          </a:graphicData>
        </a:graphic>
      </p:graphicFrame>
      <p:sp>
        <p:nvSpPr>
          <p:cNvPr id="4" name="Titre 3">
            <a:extLst>
              <a:ext uri="{FF2B5EF4-FFF2-40B4-BE49-F238E27FC236}">
                <a16:creationId xmlns:a16="http://schemas.microsoft.com/office/drawing/2014/main" id="{501194DB-B163-4DEC-87B5-C602C3C3A36E}"/>
              </a:ext>
            </a:extLst>
          </p:cNvPr>
          <p:cNvSpPr>
            <a:spLocks noGrp="1"/>
          </p:cNvSpPr>
          <p:nvPr>
            <p:ph type="title"/>
          </p:nvPr>
        </p:nvSpPr>
        <p:spPr>
          <a:xfrm>
            <a:off x="0" y="0"/>
            <a:ext cx="6875463" cy="765175"/>
          </a:xfrm>
        </p:spPr>
        <p:txBody>
          <a:bodyPr rtlCol="0">
            <a:normAutofit fontScale="90000"/>
          </a:bodyPr>
          <a:lstStyle/>
          <a:p>
            <a:pPr algn="just" eaLnBrk="1" fontAlgn="auto" hangingPunct="1">
              <a:spcAft>
                <a:spcPts val="0"/>
              </a:spcAft>
              <a:defRPr/>
            </a:pPr>
            <a:r>
              <a:rPr lang="fr-FR" sz="3100" b="1" dirty="0">
                <a:solidFill>
                  <a:srgbClr val="C00000"/>
                </a:solidFill>
                <a:latin typeface="+mn-lt"/>
                <a:cs typeface="Times New Roman" panose="02020603050405020304" pitchFamily="18" charset="0"/>
              </a:rPr>
              <a:t>Contribution dans l’économie - Emplois créés et/ou existants en 2018) </a:t>
            </a:r>
            <a:r>
              <a:rPr lang="fr-FR" sz="3200" b="1" dirty="0">
                <a:latin typeface="+mn-lt"/>
                <a:cs typeface="Times New Roman" panose="02020603050405020304" pitchFamily="18" charset="0"/>
              </a:rPr>
              <a:t>(suite)</a:t>
            </a:r>
          </a:p>
        </p:txBody>
      </p:sp>
      <p:pic>
        <p:nvPicPr>
          <p:cNvPr id="40095" name="Image 10">
            <a:extLst>
              <a:ext uri="{FF2B5EF4-FFF2-40B4-BE49-F238E27FC236}">
                <a16:creationId xmlns:a16="http://schemas.microsoft.com/office/drawing/2014/main" id="{A1B2244F-F553-4D85-924A-6FBB2073E54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14288"/>
            <a:ext cx="19827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C07996BF-0678-450D-B93F-14C1C0C6B6B7}"/>
              </a:ext>
            </a:extLst>
          </p:cNvPr>
          <p:cNvSpPr>
            <a:spLocks noGrp="1"/>
          </p:cNvSpPr>
          <p:nvPr>
            <p:ph type="title"/>
          </p:nvPr>
        </p:nvSpPr>
        <p:spPr>
          <a:xfrm>
            <a:off x="0" y="115888"/>
            <a:ext cx="7308850" cy="544512"/>
          </a:xfrm>
        </p:spPr>
        <p:txBody>
          <a:bodyPr rtlCol="0">
            <a:noAutofit/>
          </a:bodyPr>
          <a:lstStyle/>
          <a:p>
            <a:pPr algn="just" eaLnBrk="1" fontAlgn="auto" hangingPunct="1">
              <a:spcAft>
                <a:spcPts val="0"/>
              </a:spcAft>
              <a:defRPr/>
            </a:pPr>
            <a:r>
              <a:rPr lang="fr-FR" sz="2800" dirty="0">
                <a:solidFill>
                  <a:srgbClr val="C00000"/>
                </a:solidFill>
                <a:latin typeface="+mn-lt"/>
              </a:rPr>
              <a:t>Contribution du secteur extractif au budget des collectivités locales : transfert des patentes</a:t>
            </a:r>
            <a:endParaRPr lang="en-GB" sz="2800" dirty="0">
              <a:solidFill>
                <a:srgbClr val="C00000"/>
              </a:solidFill>
              <a:latin typeface="+mn-lt"/>
            </a:endParaRPr>
          </a:p>
        </p:txBody>
      </p:sp>
      <p:sp>
        <p:nvSpPr>
          <p:cNvPr id="6" name="Espace réservé du contenu 2">
            <a:extLst>
              <a:ext uri="{FF2B5EF4-FFF2-40B4-BE49-F238E27FC236}">
                <a16:creationId xmlns:a16="http://schemas.microsoft.com/office/drawing/2014/main" id="{EACCA111-4639-404E-A527-DC1741A84DED}"/>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sp>
        <p:nvSpPr>
          <p:cNvPr id="8" name="ZoneTexte 7">
            <a:extLst>
              <a:ext uri="{FF2B5EF4-FFF2-40B4-BE49-F238E27FC236}">
                <a16:creationId xmlns:a16="http://schemas.microsoft.com/office/drawing/2014/main" id="{CF01B152-6B98-4BDC-B11E-AF4C46CB6E51}"/>
              </a:ext>
            </a:extLst>
          </p:cNvPr>
          <p:cNvSpPr txBox="1"/>
          <p:nvPr/>
        </p:nvSpPr>
        <p:spPr>
          <a:xfrm>
            <a:off x="228600" y="854075"/>
            <a:ext cx="6391275" cy="461963"/>
          </a:xfrm>
          <a:prstGeom prst="rect">
            <a:avLst/>
          </a:prstGeom>
          <a:noFill/>
        </p:spPr>
        <p:txBody>
          <a:bodyPr>
            <a:spAutoFit/>
          </a:bodyPr>
          <a:lstStyle/>
          <a:p>
            <a:pPr marL="285750" indent="-285750" algn="just" eaLnBrk="1" fontAlgn="auto" hangingPunct="1">
              <a:spcBef>
                <a:spcPts val="0"/>
              </a:spcBef>
              <a:spcAft>
                <a:spcPts val="0"/>
              </a:spcAft>
              <a:buFont typeface="Wingdings" panose="05000000000000000000" pitchFamily="2" charset="2"/>
              <a:buChar char="v"/>
              <a:defRPr/>
            </a:pPr>
            <a:r>
              <a:rPr lang="fr-FR" sz="2400" b="1" dirty="0">
                <a:solidFill>
                  <a:schemeClr val="tx2"/>
                </a:solidFill>
                <a:latin typeface="+mj-lt"/>
                <a:cs typeface="Times New Roman" panose="02020603050405020304" pitchFamily="18" charset="0"/>
              </a:rPr>
              <a:t>Transferts infranationaux des patentes -2017</a:t>
            </a:r>
          </a:p>
        </p:txBody>
      </p:sp>
      <p:sp>
        <p:nvSpPr>
          <p:cNvPr id="9" name="ZoneTexte 8">
            <a:extLst>
              <a:ext uri="{FF2B5EF4-FFF2-40B4-BE49-F238E27FC236}">
                <a16:creationId xmlns:a16="http://schemas.microsoft.com/office/drawing/2014/main" id="{DBFC1C4B-21EA-4E31-A0A6-D124D3D7C603}"/>
              </a:ext>
            </a:extLst>
          </p:cNvPr>
          <p:cNvSpPr txBox="1"/>
          <p:nvPr/>
        </p:nvSpPr>
        <p:spPr>
          <a:xfrm>
            <a:off x="0" y="1349375"/>
            <a:ext cx="9144000" cy="400050"/>
          </a:xfrm>
          <a:prstGeom prst="rect">
            <a:avLst/>
          </a:prstGeom>
          <a:noFill/>
        </p:spPr>
        <p:txBody>
          <a:bodyPr>
            <a:spAutoFit/>
          </a:bodyPr>
          <a:lstStyle/>
          <a:p>
            <a:pPr algn="just" eaLnBrk="1" fontAlgn="auto" hangingPunct="1">
              <a:spcBef>
                <a:spcPts val="0"/>
              </a:spcBef>
              <a:spcAft>
                <a:spcPts val="0"/>
              </a:spcAft>
              <a:defRPr/>
            </a:pPr>
            <a:r>
              <a:rPr lang="fr-FR" sz="2000" b="1" dirty="0">
                <a:solidFill>
                  <a:schemeClr val="accent1">
                    <a:lumMod val="75000"/>
                  </a:schemeClr>
                </a:solidFill>
                <a:latin typeface="+mj-lt"/>
                <a:cs typeface="Times New Roman" panose="02020603050405020304" pitchFamily="18" charset="0"/>
              </a:rPr>
              <a:t>Région de Kayes</a:t>
            </a:r>
            <a:endParaRPr lang="fr-FR" sz="2000" b="1" dirty="0">
              <a:solidFill>
                <a:schemeClr val="accent2"/>
              </a:solidFill>
              <a:latin typeface="+mj-lt"/>
              <a:cs typeface="Times New Roman" panose="02020603050405020304" pitchFamily="18" charset="0"/>
            </a:endParaRPr>
          </a:p>
        </p:txBody>
      </p:sp>
      <p:graphicFrame>
        <p:nvGraphicFramePr>
          <p:cNvPr id="2" name="Tableau 1">
            <a:extLst>
              <a:ext uri="{FF2B5EF4-FFF2-40B4-BE49-F238E27FC236}">
                <a16:creationId xmlns:a16="http://schemas.microsoft.com/office/drawing/2014/main" id="{3E5892ED-7F84-41DA-AF4C-CD3300413E9B}"/>
              </a:ext>
            </a:extLst>
          </p:cNvPr>
          <p:cNvGraphicFramePr>
            <a:graphicFrameLocks noGrp="1"/>
          </p:cNvGraphicFramePr>
          <p:nvPr/>
        </p:nvGraphicFramePr>
        <p:xfrm>
          <a:off x="0" y="2222500"/>
          <a:ext cx="9144000" cy="4519613"/>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741041">
                <a:tc>
                  <a:txBody>
                    <a:bodyPr/>
                    <a:lstStyle/>
                    <a:p>
                      <a:pPr algn="ctr" fontAlgn="ctr"/>
                      <a:r>
                        <a:rPr lang="en-GB" sz="1600" b="1" i="0" u="none" strike="noStrike" dirty="0" err="1">
                          <a:solidFill>
                            <a:schemeClr val="tx1"/>
                          </a:solidFill>
                          <a:effectLst/>
                          <a:latin typeface="+mn-lt"/>
                        </a:rPr>
                        <a:t>Collectivités</a:t>
                      </a:r>
                      <a:r>
                        <a:rPr lang="en-GB" sz="1600" b="1" i="0" u="none" strike="noStrike" dirty="0">
                          <a:solidFill>
                            <a:schemeClr val="tx1"/>
                          </a:solidFill>
                          <a:effectLst/>
                          <a:latin typeface="+mn-lt"/>
                        </a:rPr>
                        <a:t> locales</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fontAlgn="ctr"/>
                      <a:r>
                        <a:rPr lang="fr-FR" sz="1600" b="1" i="0" u="none" strike="noStrike" dirty="0">
                          <a:solidFill>
                            <a:schemeClr val="tx1"/>
                          </a:solidFill>
                          <a:effectLst/>
                          <a:latin typeface="+mn-lt"/>
                        </a:rPr>
                        <a:t> Montant Déclaré par la TR</a:t>
                      </a:r>
                    </a:p>
                    <a:p>
                      <a:pPr algn="ctr" fontAlgn="ctr"/>
                      <a:r>
                        <a:rPr lang="fr-FR" sz="1600" b="1" i="0" u="none" strike="noStrike" dirty="0">
                          <a:solidFill>
                            <a:schemeClr val="tx1"/>
                          </a:solidFill>
                          <a:effectLst/>
                          <a:latin typeface="+mn-lt"/>
                        </a:rPr>
                        <a:t>(FCFA) </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fontAlgn="ctr"/>
                      <a:r>
                        <a:rPr lang="fr-FR" sz="1600" b="1" i="0" u="none" strike="noStrike" dirty="0">
                          <a:solidFill>
                            <a:schemeClr val="tx1"/>
                          </a:solidFill>
                          <a:effectLst/>
                          <a:latin typeface="+mn-lt"/>
                        </a:rPr>
                        <a:t> Montants déclarés par les Collectivités </a:t>
                      </a:r>
                    </a:p>
                    <a:p>
                      <a:pPr algn="ctr" fontAlgn="ctr"/>
                      <a:r>
                        <a:rPr lang="fr-FR" sz="1600" b="1" i="0" u="none" strike="noStrike" dirty="0">
                          <a:solidFill>
                            <a:schemeClr val="tx1"/>
                          </a:solidFill>
                          <a:effectLst/>
                          <a:latin typeface="+mn-lt"/>
                        </a:rPr>
                        <a:t>(FCFA)</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fontAlgn="ctr"/>
                      <a:r>
                        <a:rPr lang="fr-FR" sz="1600" b="1" i="0" u="none" strike="noStrike" dirty="0">
                          <a:solidFill>
                            <a:schemeClr val="tx1"/>
                          </a:solidFill>
                          <a:effectLst/>
                          <a:latin typeface="+mn-lt"/>
                        </a:rPr>
                        <a:t>Différence </a:t>
                      </a:r>
                    </a:p>
                    <a:p>
                      <a:pPr algn="ctr" fontAlgn="ctr"/>
                      <a:r>
                        <a:rPr lang="fr-FR" sz="1600" b="1" i="0" u="none" strike="noStrike" dirty="0">
                          <a:solidFill>
                            <a:schemeClr val="tx1"/>
                          </a:solidFill>
                          <a:effectLst/>
                          <a:latin typeface="+mn-lt"/>
                        </a:rPr>
                        <a:t>(FCFA)</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0000"/>
                  </a:ext>
                </a:extLst>
              </a:tr>
              <a:tr h="539796">
                <a:tc>
                  <a:txBody>
                    <a:bodyPr/>
                    <a:lstStyle/>
                    <a:p>
                      <a:pPr algn="l" fontAlgn="ctr"/>
                      <a:r>
                        <a:rPr lang="en-GB" sz="1600" b="0" i="0" u="none" strike="noStrike" dirty="0" err="1">
                          <a:solidFill>
                            <a:srgbClr val="000000"/>
                          </a:solidFill>
                          <a:effectLst/>
                          <a:latin typeface="+mn-lt"/>
                        </a:rPr>
                        <a:t>C.Régional</a:t>
                      </a:r>
                      <a:r>
                        <a:rPr lang="en-GB" sz="1600" b="0" i="0" u="none" strike="noStrike" dirty="0">
                          <a:solidFill>
                            <a:srgbClr val="000000"/>
                          </a:solidFill>
                          <a:effectLst/>
                          <a:latin typeface="+mn-lt"/>
                        </a:rPr>
                        <a:t>. de </a:t>
                      </a:r>
                      <a:r>
                        <a:rPr lang="en-GB" sz="1600" b="0" i="0" u="none" strike="noStrike" dirty="0" err="1">
                          <a:solidFill>
                            <a:srgbClr val="000000"/>
                          </a:solidFill>
                          <a:effectLst/>
                          <a:latin typeface="+mn-lt"/>
                        </a:rPr>
                        <a:t>Kayes</a:t>
                      </a:r>
                      <a:endParaRPr lang="en-GB" sz="1600" b="0" i="0" u="none" strike="noStrike" dirty="0">
                        <a:solidFill>
                          <a:srgbClr val="000000"/>
                        </a:solidFill>
                        <a:effectLst/>
                        <a:latin typeface="+mn-lt"/>
                      </a:endParaRP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556 662 945</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605 299 023</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(48 636 078)</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0001"/>
                  </a:ext>
                </a:extLst>
              </a:tr>
              <a:tr h="539796">
                <a:tc>
                  <a:txBody>
                    <a:bodyPr/>
                    <a:lstStyle/>
                    <a:p>
                      <a:pPr algn="l" fontAlgn="ctr"/>
                      <a:r>
                        <a:rPr lang="en-GB" sz="1600" b="0" i="0" u="none" strike="noStrike" dirty="0" err="1">
                          <a:solidFill>
                            <a:srgbClr val="000000"/>
                          </a:solidFill>
                          <a:effectLst/>
                          <a:latin typeface="+mn-lt"/>
                        </a:rPr>
                        <a:t>C.Cercle</a:t>
                      </a:r>
                      <a:r>
                        <a:rPr lang="en-GB" sz="1600" b="0" i="0" u="none" strike="noStrike" dirty="0">
                          <a:solidFill>
                            <a:srgbClr val="000000"/>
                          </a:solidFill>
                          <a:effectLst/>
                          <a:latin typeface="+mn-lt"/>
                        </a:rPr>
                        <a:t>. de </a:t>
                      </a:r>
                      <a:r>
                        <a:rPr lang="en-GB" sz="1600" b="0" i="0" u="none" strike="noStrike" dirty="0" err="1">
                          <a:solidFill>
                            <a:srgbClr val="000000"/>
                          </a:solidFill>
                          <a:effectLst/>
                          <a:latin typeface="+mn-lt"/>
                        </a:rPr>
                        <a:t>Kayes</a:t>
                      </a:r>
                      <a:endParaRPr lang="en-GB" sz="1600" b="0" i="0" u="none" strike="noStrike" dirty="0">
                        <a:solidFill>
                          <a:srgbClr val="000000"/>
                        </a:solidFill>
                        <a:effectLst/>
                        <a:latin typeface="+mn-lt"/>
                      </a:endParaRP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a:solidFill>
                            <a:srgbClr val="000000"/>
                          </a:solidFill>
                          <a:effectLst/>
                          <a:latin typeface="+mn-lt"/>
                        </a:rPr>
                        <a:t>165 696 924</a:t>
                      </a:r>
                      <a:endParaRPr lang="en-GB" sz="1600" b="0" i="0" u="none" strike="noStrike" dirty="0">
                        <a:solidFill>
                          <a:srgbClr val="000000"/>
                        </a:solidFill>
                        <a:effectLst/>
                        <a:latin typeface="+mn-lt"/>
                      </a:endParaRP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187 832 176</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(22 135 252)</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0002"/>
                  </a:ext>
                </a:extLst>
              </a:tr>
              <a:tr h="539796">
                <a:tc>
                  <a:txBody>
                    <a:bodyPr/>
                    <a:lstStyle/>
                    <a:p>
                      <a:pPr algn="l" fontAlgn="ctr"/>
                      <a:r>
                        <a:rPr lang="en-GB" sz="1600" b="0" i="0" u="none" strike="noStrike" dirty="0" err="1">
                          <a:solidFill>
                            <a:srgbClr val="000000"/>
                          </a:solidFill>
                          <a:effectLst/>
                          <a:latin typeface="+mn-lt"/>
                        </a:rPr>
                        <a:t>C.Ru</a:t>
                      </a:r>
                      <a:r>
                        <a:rPr lang="en-GB" sz="1600" b="0" i="0" u="none" strike="noStrike" dirty="0">
                          <a:solidFill>
                            <a:srgbClr val="000000"/>
                          </a:solidFill>
                          <a:effectLst/>
                          <a:latin typeface="+mn-lt"/>
                        </a:rPr>
                        <a:t> de SITAKILY</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1 438 472 733</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a:solidFill>
                            <a:srgbClr val="000000"/>
                          </a:solidFill>
                          <a:effectLst/>
                          <a:latin typeface="+mn-lt"/>
                        </a:rPr>
                        <a:t>1 445 795 702</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(7 322 969)</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0003"/>
                  </a:ext>
                </a:extLst>
              </a:tr>
              <a:tr h="539796">
                <a:tc>
                  <a:txBody>
                    <a:bodyPr/>
                    <a:lstStyle/>
                    <a:p>
                      <a:pPr algn="l" fontAlgn="ctr"/>
                      <a:r>
                        <a:rPr lang="en-GB" sz="1600" b="0" i="0" u="none" strike="noStrike" dirty="0" err="1">
                          <a:solidFill>
                            <a:srgbClr val="000000"/>
                          </a:solidFill>
                          <a:effectLst/>
                          <a:latin typeface="+mn-lt"/>
                        </a:rPr>
                        <a:t>C.Cercle</a:t>
                      </a:r>
                      <a:r>
                        <a:rPr lang="en-GB" sz="1600" b="0" i="0" u="none" strike="noStrike" dirty="0">
                          <a:solidFill>
                            <a:srgbClr val="000000"/>
                          </a:solidFill>
                          <a:effectLst/>
                          <a:latin typeface="+mn-lt"/>
                        </a:rPr>
                        <a:t>. de </a:t>
                      </a:r>
                      <a:r>
                        <a:rPr lang="en-GB" sz="1600" b="0" i="0" u="none" strike="noStrike" dirty="0" err="1">
                          <a:solidFill>
                            <a:srgbClr val="000000"/>
                          </a:solidFill>
                          <a:effectLst/>
                          <a:latin typeface="+mn-lt"/>
                        </a:rPr>
                        <a:t>Kéniéba</a:t>
                      </a:r>
                      <a:endParaRPr lang="en-GB" sz="1600" b="0" i="0" u="none" strike="noStrike" dirty="0">
                        <a:solidFill>
                          <a:srgbClr val="000000"/>
                        </a:solidFill>
                        <a:effectLst/>
                        <a:latin typeface="+mn-lt"/>
                      </a:endParaRP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762 074 651</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767 313 272</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(5 238 621)</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0004"/>
                  </a:ext>
                </a:extLst>
              </a:tr>
              <a:tr h="539796">
                <a:tc>
                  <a:txBody>
                    <a:bodyPr/>
                    <a:lstStyle/>
                    <a:p>
                      <a:pPr algn="just" fontAlgn="ctr"/>
                      <a:r>
                        <a:rPr lang="pt-BR" sz="1600" b="0" i="0" u="none" strike="noStrike" dirty="0">
                          <a:solidFill>
                            <a:srgbClr val="000000"/>
                          </a:solidFill>
                          <a:effectLst/>
                          <a:latin typeface="+mn-lt"/>
                        </a:rPr>
                        <a:t>C.Ru de Sadiola/C.Ru Diamou</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397 672 619</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400 917 985</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(3 245 366)</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0005"/>
                  </a:ext>
                </a:extLst>
              </a:tr>
              <a:tr h="539796">
                <a:tc>
                  <a:txBody>
                    <a:bodyPr/>
                    <a:lstStyle/>
                    <a:p>
                      <a:pPr algn="l" fontAlgn="ctr"/>
                      <a:r>
                        <a:rPr lang="en-GB" sz="1600" b="0" i="0" u="none" strike="noStrike" dirty="0" err="1">
                          <a:solidFill>
                            <a:srgbClr val="000000"/>
                          </a:solidFill>
                          <a:effectLst/>
                          <a:latin typeface="+mn-lt"/>
                        </a:rPr>
                        <a:t>C.Ru</a:t>
                      </a:r>
                      <a:r>
                        <a:rPr lang="en-GB" sz="1600" b="0" i="0" u="none" strike="noStrike" dirty="0">
                          <a:solidFill>
                            <a:srgbClr val="000000"/>
                          </a:solidFill>
                          <a:effectLst/>
                          <a:latin typeface="+mn-lt"/>
                        </a:rPr>
                        <a:t>. de </a:t>
                      </a:r>
                      <a:r>
                        <a:rPr lang="en-GB" sz="1600" b="0" i="0" u="none" strike="noStrike" dirty="0" err="1">
                          <a:solidFill>
                            <a:srgbClr val="000000"/>
                          </a:solidFill>
                          <a:effectLst/>
                          <a:latin typeface="+mn-lt"/>
                        </a:rPr>
                        <a:t>Kéniéba</a:t>
                      </a:r>
                      <a:endParaRPr lang="en-GB" sz="1600" b="0" i="0" u="none" strike="noStrike" dirty="0">
                        <a:solidFill>
                          <a:srgbClr val="000000"/>
                        </a:solidFill>
                        <a:effectLst/>
                        <a:latin typeface="+mn-lt"/>
                      </a:endParaRP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390 506 428</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390 506 428</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r" fontAlgn="ctr"/>
                      <a:r>
                        <a:rPr lang="en-GB" sz="1600" b="0" i="0" u="none" strike="noStrike" dirty="0">
                          <a:solidFill>
                            <a:srgbClr val="000000"/>
                          </a:solidFill>
                          <a:effectLst/>
                          <a:latin typeface="+mn-lt"/>
                        </a:rPr>
                        <a:t>-</a:t>
                      </a:r>
                    </a:p>
                  </a:txBody>
                  <a:tcPr marL="9524" marR="9524" marT="952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0006"/>
                  </a:ext>
                </a:extLst>
              </a:tr>
              <a:tr h="539796">
                <a:tc>
                  <a:txBody>
                    <a:bodyPr/>
                    <a:lstStyle/>
                    <a:p>
                      <a:pPr algn="l" fontAlgn="ctr"/>
                      <a:r>
                        <a:rPr lang="en-GB" sz="1600" b="1" i="0" u="none" strike="noStrike" dirty="0">
                          <a:solidFill>
                            <a:srgbClr val="000000"/>
                          </a:solidFill>
                          <a:effectLst/>
                          <a:latin typeface="+mn-lt"/>
                        </a:rPr>
                        <a:t>Total </a:t>
                      </a:r>
                      <a:r>
                        <a:rPr lang="en-GB" sz="1600" b="1" i="0" u="none" strike="noStrike" dirty="0" err="1">
                          <a:solidFill>
                            <a:srgbClr val="000000"/>
                          </a:solidFill>
                          <a:effectLst/>
                          <a:latin typeface="+mn-lt"/>
                        </a:rPr>
                        <a:t>Patentes</a:t>
                      </a:r>
                      <a:r>
                        <a:rPr lang="en-GB" sz="1600" b="1" i="0" u="none" strike="noStrike" dirty="0">
                          <a:solidFill>
                            <a:srgbClr val="000000"/>
                          </a:solidFill>
                          <a:effectLst/>
                          <a:latin typeface="+mn-lt"/>
                        </a:rPr>
                        <a:t> </a:t>
                      </a:r>
                      <a:r>
                        <a:rPr lang="en-GB" sz="1600" b="1" i="0" u="none" strike="noStrike" dirty="0" err="1">
                          <a:solidFill>
                            <a:srgbClr val="000000"/>
                          </a:solidFill>
                          <a:effectLst/>
                          <a:latin typeface="+mn-lt"/>
                        </a:rPr>
                        <a:t>Kayes</a:t>
                      </a:r>
                      <a:endParaRPr lang="en-GB" sz="1600" b="1" i="0" u="none" strike="noStrike" dirty="0">
                        <a:solidFill>
                          <a:srgbClr val="000000"/>
                        </a:solidFill>
                        <a:effectLst/>
                        <a:latin typeface="+mn-lt"/>
                      </a:endParaRPr>
                    </a:p>
                  </a:txBody>
                  <a:tcPr marL="9524" marR="9524" marT="9522"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tc>
                  <a:txBody>
                    <a:bodyPr/>
                    <a:lstStyle/>
                    <a:p>
                      <a:pPr algn="r" fontAlgn="ctr"/>
                      <a:r>
                        <a:rPr lang="en-GB" sz="1600" b="1" i="0" u="none" strike="noStrike" dirty="0">
                          <a:solidFill>
                            <a:srgbClr val="000000"/>
                          </a:solidFill>
                          <a:effectLst/>
                          <a:latin typeface="+mn-lt"/>
                        </a:rPr>
                        <a:t>3 711 086 300</a:t>
                      </a:r>
                    </a:p>
                  </a:txBody>
                  <a:tcPr marL="9524" marR="9524" marT="9522" marB="0" anchor="ctr">
                    <a:lnL>
                      <a:noFill/>
                    </a:lnL>
                    <a:lnR>
                      <a:noFill/>
                    </a:lnR>
                    <a:lnT w="12700" cap="flat" cmpd="sng" algn="ctr">
                      <a:solidFill>
                        <a:srgbClr val="FF0000"/>
                      </a:solidFill>
                      <a:prstDash val="solid"/>
                      <a:round/>
                      <a:headEnd type="none" w="med" len="med"/>
                      <a:tailEnd type="none" w="med" len="med"/>
                    </a:lnT>
                    <a:lnB>
                      <a:noFill/>
                    </a:lnB>
                    <a:solidFill>
                      <a:srgbClr val="BFBFBF"/>
                    </a:solidFill>
                  </a:tcPr>
                </a:tc>
                <a:tc>
                  <a:txBody>
                    <a:bodyPr/>
                    <a:lstStyle/>
                    <a:p>
                      <a:pPr algn="r" fontAlgn="ctr"/>
                      <a:r>
                        <a:rPr lang="en-GB" sz="1600" b="1" i="0" u="none" strike="noStrike" dirty="0">
                          <a:solidFill>
                            <a:srgbClr val="000000"/>
                          </a:solidFill>
                          <a:effectLst/>
                          <a:latin typeface="+mn-lt"/>
                        </a:rPr>
                        <a:t>3 797 664 586</a:t>
                      </a:r>
                    </a:p>
                  </a:txBody>
                  <a:tcPr marL="9524" marR="9524" marT="9522" marB="0" anchor="ctr">
                    <a:lnL>
                      <a:noFill/>
                    </a:lnL>
                    <a:lnR>
                      <a:noFill/>
                    </a:lnR>
                    <a:lnT w="12700" cap="flat" cmpd="sng" algn="ctr">
                      <a:solidFill>
                        <a:srgbClr val="FF0000"/>
                      </a:solidFill>
                      <a:prstDash val="solid"/>
                      <a:round/>
                      <a:headEnd type="none" w="med" len="med"/>
                      <a:tailEnd type="none" w="med" len="med"/>
                    </a:lnT>
                    <a:lnB>
                      <a:noFill/>
                    </a:lnB>
                    <a:solidFill>
                      <a:srgbClr val="BFBFBF"/>
                    </a:solidFill>
                  </a:tcPr>
                </a:tc>
                <a:tc>
                  <a:txBody>
                    <a:bodyPr/>
                    <a:lstStyle/>
                    <a:p>
                      <a:pPr algn="r" fontAlgn="ctr"/>
                      <a:r>
                        <a:rPr lang="en-GB" sz="1600" b="1" i="0" u="none" strike="noStrike" dirty="0">
                          <a:solidFill>
                            <a:srgbClr val="000000"/>
                          </a:solidFill>
                          <a:effectLst/>
                          <a:latin typeface="+mn-lt"/>
                        </a:rPr>
                        <a:t>(86 578 286)</a:t>
                      </a:r>
                    </a:p>
                  </a:txBody>
                  <a:tcPr marL="9524" marR="9524" marT="9522" marB="0" anchor="ctr">
                    <a:lnL>
                      <a:noFill/>
                    </a:lnL>
                    <a:lnR>
                      <a:noFill/>
                    </a:lnR>
                    <a:lnT w="12700" cap="flat" cmpd="sng" algn="ctr">
                      <a:solidFill>
                        <a:srgbClr val="FF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07"/>
                  </a:ext>
                </a:extLst>
              </a:tr>
            </a:tbl>
          </a:graphicData>
        </a:graphic>
      </p:graphicFrame>
      <p:pic>
        <p:nvPicPr>
          <p:cNvPr id="41013" name="Image 6">
            <a:extLst>
              <a:ext uri="{FF2B5EF4-FFF2-40B4-BE49-F238E27FC236}">
                <a16:creationId xmlns:a16="http://schemas.microsoft.com/office/drawing/2014/main" id="{8A3F1A9B-A227-43BE-A096-61BAC3501C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0"/>
            <a:ext cx="1763712"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AC6CE5C-1AD4-4AE0-923F-75355E9C1738}"/>
              </a:ext>
            </a:extLst>
          </p:cNvPr>
          <p:cNvSpPr>
            <a:spLocks noGrp="1"/>
          </p:cNvSpPr>
          <p:nvPr>
            <p:ph type="title"/>
          </p:nvPr>
        </p:nvSpPr>
        <p:spPr>
          <a:xfrm>
            <a:off x="0" y="47625"/>
            <a:ext cx="7019925" cy="836613"/>
          </a:xfrm>
        </p:spPr>
        <p:txBody>
          <a:bodyPr rtlCol="0">
            <a:noAutofit/>
          </a:bodyPr>
          <a:lstStyle/>
          <a:p>
            <a:pPr algn="just" eaLnBrk="1" fontAlgn="auto" hangingPunct="1">
              <a:spcAft>
                <a:spcPts val="0"/>
              </a:spcAft>
              <a:defRPr/>
            </a:pPr>
            <a:r>
              <a:rPr lang="fr-FR" sz="2800" dirty="0">
                <a:solidFill>
                  <a:srgbClr val="C00000"/>
                </a:solidFill>
                <a:latin typeface="+mn-lt"/>
              </a:rPr>
              <a:t>Contribution</a:t>
            </a:r>
            <a:r>
              <a:rPr lang="fr-FR" sz="2800" b="1" dirty="0">
                <a:solidFill>
                  <a:srgbClr val="C00000"/>
                </a:solidFill>
                <a:latin typeface="+mn-lt"/>
              </a:rPr>
              <a:t> </a:t>
            </a:r>
            <a:r>
              <a:rPr lang="fr-FR" sz="2800" dirty="0">
                <a:solidFill>
                  <a:srgbClr val="C00000"/>
                </a:solidFill>
                <a:latin typeface="+mn-lt"/>
              </a:rPr>
              <a:t>du secteur extractif au budget des collectivités locales : transfert des patentes</a:t>
            </a:r>
            <a:endParaRPr lang="en-GB" sz="2800" dirty="0">
              <a:solidFill>
                <a:srgbClr val="C00000"/>
              </a:solidFill>
              <a:latin typeface="+mn-lt"/>
            </a:endParaRPr>
          </a:p>
        </p:txBody>
      </p:sp>
      <p:sp>
        <p:nvSpPr>
          <p:cNvPr id="6" name="Espace réservé du contenu 2">
            <a:extLst>
              <a:ext uri="{FF2B5EF4-FFF2-40B4-BE49-F238E27FC236}">
                <a16:creationId xmlns:a16="http://schemas.microsoft.com/office/drawing/2014/main" id="{48B54A7A-6398-402D-B06D-F7E839B65E27}"/>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sp>
        <p:nvSpPr>
          <p:cNvPr id="8" name="ZoneTexte 7">
            <a:extLst>
              <a:ext uri="{FF2B5EF4-FFF2-40B4-BE49-F238E27FC236}">
                <a16:creationId xmlns:a16="http://schemas.microsoft.com/office/drawing/2014/main" id="{08987673-4602-41A9-97A7-10BC206BFB45}"/>
              </a:ext>
            </a:extLst>
          </p:cNvPr>
          <p:cNvSpPr txBox="1"/>
          <p:nvPr/>
        </p:nvSpPr>
        <p:spPr>
          <a:xfrm>
            <a:off x="107950" y="981075"/>
            <a:ext cx="6391275" cy="461963"/>
          </a:xfrm>
          <a:prstGeom prst="rect">
            <a:avLst/>
          </a:prstGeom>
          <a:noFill/>
        </p:spPr>
        <p:txBody>
          <a:bodyPr>
            <a:spAutoFit/>
          </a:bodyPr>
          <a:lstStyle/>
          <a:p>
            <a:pPr marL="285750" indent="-285750" algn="just" eaLnBrk="1" fontAlgn="auto" hangingPunct="1">
              <a:spcBef>
                <a:spcPts val="0"/>
              </a:spcBef>
              <a:spcAft>
                <a:spcPts val="0"/>
              </a:spcAft>
              <a:buFont typeface="Wingdings" panose="05000000000000000000" pitchFamily="2" charset="2"/>
              <a:buChar char="v"/>
              <a:defRPr/>
            </a:pPr>
            <a:r>
              <a:rPr lang="fr-FR" sz="2400" b="1" dirty="0">
                <a:solidFill>
                  <a:schemeClr val="tx2"/>
                </a:solidFill>
                <a:latin typeface="+mn-lt"/>
                <a:cs typeface="Times New Roman" panose="02020603050405020304" pitchFamily="18" charset="0"/>
              </a:rPr>
              <a:t>Transfert infranationaux des patentes -2017</a:t>
            </a:r>
          </a:p>
        </p:txBody>
      </p:sp>
      <p:sp>
        <p:nvSpPr>
          <p:cNvPr id="9" name="ZoneTexte 8">
            <a:extLst>
              <a:ext uri="{FF2B5EF4-FFF2-40B4-BE49-F238E27FC236}">
                <a16:creationId xmlns:a16="http://schemas.microsoft.com/office/drawing/2014/main" id="{495260DB-D290-460E-B344-EB394F63EF81}"/>
              </a:ext>
            </a:extLst>
          </p:cNvPr>
          <p:cNvSpPr txBox="1"/>
          <p:nvPr/>
        </p:nvSpPr>
        <p:spPr>
          <a:xfrm>
            <a:off x="228600" y="1489075"/>
            <a:ext cx="4572000" cy="400050"/>
          </a:xfrm>
          <a:prstGeom prst="rect">
            <a:avLst/>
          </a:prstGeom>
          <a:noFill/>
        </p:spPr>
        <p:txBody>
          <a:bodyPr>
            <a:spAutoFit/>
          </a:bodyPr>
          <a:lstStyle/>
          <a:p>
            <a:pPr algn="just" eaLnBrk="1" fontAlgn="auto" hangingPunct="1">
              <a:spcBef>
                <a:spcPts val="0"/>
              </a:spcBef>
              <a:spcAft>
                <a:spcPts val="0"/>
              </a:spcAft>
              <a:defRPr/>
            </a:pPr>
            <a:r>
              <a:rPr lang="fr-FR" sz="2000" b="1" dirty="0">
                <a:solidFill>
                  <a:schemeClr val="accent1">
                    <a:lumMod val="75000"/>
                  </a:schemeClr>
                </a:solidFill>
                <a:latin typeface="+mj-lt"/>
                <a:cs typeface="Times New Roman" panose="02020603050405020304" pitchFamily="18" charset="0"/>
              </a:rPr>
              <a:t>Région de Sikasso</a:t>
            </a:r>
          </a:p>
        </p:txBody>
      </p:sp>
      <p:graphicFrame>
        <p:nvGraphicFramePr>
          <p:cNvPr id="4" name="Tableau 3">
            <a:extLst>
              <a:ext uri="{FF2B5EF4-FFF2-40B4-BE49-F238E27FC236}">
                <a16:creationId xmlns:a16="http://schemas.microsoft.com/office/drawing/2014/main" id="{6901AEF9-B22E-4BA8-9E46-8DEE362649B0}"/>
              </a:ext>
            </a:extLst>
          </p:cNvPr>
          <p:cNvGraphicFramePr>
            <a:graphicFrameLocks noGrp="1"/>
          </p:cNvGraphicFramePr>
          <p:nvPr/>
        </p:nvGraphicFramePr>
        <p:xfrm>
          <a:off x="0" y="2052638"/>
          <a:ext cx="9144000" cy="7019925"/>
        </p:xfrm>
        <a:graphic>
          <a:graphicData uri="http://schemas.openxmlformats.org/drawingml/2006/table">
            <a:tbl>
              <a:tblPr firstRow="1" firstCol="1" bandRow="1"/>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539994">
                <a:tc>
                  <a:txBody>
                    <a:bodyPr/>
                    <a:lstStyle/>
                    <a:p>
                      <a:pPr algn="ctr" fontAlgn="ctr"/>
                      <a:r>
                        <a:rPr lang="en-GB" sz="1400" b="1" i="0" u="none" strike="noStrike" kern="0" dirty="0" err="1">
                          <a:solidFill>
                            <a:schemeClr val="tx1"/>
                          </a:solidFill>
                          <a:effectLst/>
                          <a:latin typeface="Trebuchet MS" panose="020B0603020202020204" pitchFamily="34" charset="0"/>
                        </a:rPr>
                        <a:t>Collectivité</a:t>
                      </a:r>
                      <a:r>
                        <a:rPr lang="en-GB" sz="1400" b="1" i="0" u="none" strike="noStrike" kern="0" dirty="0">
                          <a:solidFill>
                            <a:schemeClr val="tx1"/>
                          </a:solidFill>
                          <a:effectLst/>
                          <a:latin typeface="Trebuchet MS" panose="020B0603020202020204" pitchFamily="34" charset="0"/>
                        </a:rPr>
                        <a:t> locale</a:t>
                      </a:r>
                      <a:endParaRPr lang="en-GB" sz="1400" b="1" i="0" u="none" strike="noStrike" dirty="0">
                        <a:solidFill>
                          <a:schemeClr val="tx1"/>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ctr" fontAlgn="ctr"/>
                      <a:r>
                        <a:rPr lang="fr-FR" sz="1400" b="1" i="0" u="none" strike="noStrike" kern="0" dirty="0">
                          <a:solidFill>
                            <a:schemeClr val="tx1"/>
                          </a:solidFill>
                          <a:effectLst/>
                          <a:latin typeface="Trebuchet MS" panose="020B0603020202020204" pitchFamily="34" charset="0"/>
                        </a:rPr>
                        <a:t> Montant (FCFA) Déclaré par la TR </a:t>
                      </a:r>
                      <a:endParaRPr lang="en-GB" sz="1400" b="1" i="0" u="none" strike="noStrike" dirty="0">
                        <a:solidFill>
                          <a:schemeClr val="tx1"/>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ctr" fontAlgn="ctr"/>
                      <a:r>
                        <a:rPr lang="fr-FR" sz="1400" b="1" i="0" u="none" strike="noStrike" kern="0" dirty="0">
                          <a:solidFill>
                            <a:schemeClr val="tx1"/>
                          </a:solidFill>
                          <a:effectLst/>
                          <a:latin typeface="Trebuchet MS" panose="020B0603020202020204" pitchFamily="34" charset="0"/>
                        </a:rPr>
                        <a:t>Montants déclarés par les Collectivités</a:t>
                      </a:r>
                      <a:endParaRPr lang="en-GB" sz="1400" b="1" i="0" u="none" strike="noStrike" dirty="0">
                        <a:solidFill>
                          <a:schemeClr val="tx1"/>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ctr" fontAlgn="ctr"/>
                      <a:r>
                        <a:rPr lang="fr-FR" sz="1400" b="0" i="0" u="none" strike="noStrike" kern="0" dirty="0">
                          <a:solidFill>
                            <a:schemeClr val="tx1"/>
                          </a:solidFill>
                          <a:effectLst/>
                          <a:latin typeface="Trebuchet MS" panose="020B0603020202020204" pitchFamily="34" charset="0"/>
                        </a:rPr>
                        <a:t> Différence </a:t>
                      </a:r>
                      <a:endParaRPr lang="en-GB" sz="1400" b="0" i="0" u="none" strike="noStrike" dirty="0">
                        <a:solidFill>
                          <a:schemeClr val="tx1"/>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539994">
                <a:tc>
                  <a:txBody>
                    <a:bodyPr/>
                    <a:lstStyle/>
                    <a:p>
                      <a:pPr algn="l" fontAlgn="ctr"/>
                      <a:r>
                        <a:rPr lang="en-GB" sz="1400" b="0" i="0" u="none" strike="noStrike" kern="0" dirty="0">
                          <a:solidFill>
                            <a:srgbClr val="000000"/>
                          </a:solidFill>
                          <a:effectLst/>
                          <a:latin typeface="Trebuchet MS" panose="020B0603020202020204" pitchFamily="34" charset="0"/>
                        </a:rPr>
                        <a:t>C.R. de Sikasso</a:t>
                      </a:r>
                      <a:endParaRPr lang="en-GB" sz="1400" b="0" i="0" u="none" strike="noStrike" dirty="0">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dirty="0">
                          <a:solidFill>
                            <a:srgbClr val="000000"/>
                          </a:solidFill>
                          <a:effectLst/>
                          <a:latin typeface="Trebuchet MS" panose="020B0603020202020204" pitchFamily="34" charset="0"/>
                        </a:rPr>
                        <a:t>207 866 680</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a:solidFill>
                            <a:srgbClr val="000000"/>
                          </a:solidFill>
                          <a:effectLst/>
                          <a:latin typeface="Trebuchet MS" panose="020B0603020202020204" pitchFamily="34" charset="0"/>
                        </a:rPr>
                        <a:t>314 379 801</a:t>
                      </a:r>
                      <a:endParaRPr lang="en-GB" sz="1400" b="0" i="0" u="none" strike="noStrike">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(106 513 121)</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539994">
                <a:tc>
                  <a:txBody>
                    <a:bodyPr/>
                    <a:lstStyle/>
                    <a:p>
                      <a:pPr algn="l" fontAlgn="ctr"/>
                      <a:r>
                        <a:rPr lang="en-GB" sz="1400" b="0" i="0" u="none" strike="noStrike" kern="0">
                          <a:solidFill>
                            <a:srgbClr val="000000"/>
                          </a:solidFill>
                          <a:effectLst/>
                          <a:latin typeface="Trebuchet MS" panose="020B0603020202020204" pitchFamily="34" charset="0"/>
                        </a:rPr>
                        <a:t>C. Ru de Finkolo</a:t>
                      </a:r>
                      <a:endParaRPr lang="en-GB" sz="1400" b="0" i="0" u="none" strike="noStrike">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a:solidFill>
                            <a:srgbClr val="000000"/>
                          </a:solidFill>
                          <a:effectLst/>
                          <a:latin typeface="Trebuchet MS" panose="020B0603020202020204" pitchFamily="34" charset="0"/>
                        </a:rPr>
                        <a:t>104 325 410</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a:solidFill>
                            <a:srgbClr val="000000"/>
                          </a:solidFill>
                          <a:effectLst/>
                          <a:latin typeface="Trebuchet MS" panose="020B0603020202020204" pitchFamily="34" charset="0"/>
                        </a:rPr>
                        <a:t>22 695 364</a:t>
                      </a:r>
                      <a:endParaRPr lang="en-GB" sz="1400" b="0" i="0" u="none" strike="noStrike">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81 630 046</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539994">
                <a:tc>
                  <a:txBody>
                    <a:bodyPr/>
                    <a:lstStyle/>
                    <a:p>
                      <a:pPr algn="l" fontAlgn="ctr"/>
                      <a:r>
                        <a:rPr lang="en-GB" sz="1400" b="0" i="0" u="none" strike="noStrike" kern="0">
                          <a:solidFill>
                            <a:srgbClr val="000000"/>
                          </a:solidFill>
                          <a:effectLst/>
                          <a:latin typeface="Trebuchet MS" panose="020B0603020202020204" pitchFamily="34" charset="0"/>
                        </a:rPr>
                        <a:t>C.C Yanfolila</a:t>
                      </a:r>
                      <a:endParaRPr lang="en-GB" sz="1400" b="0" i="0" u="none" strike="noStrike">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dirty="0">
                          <a:solidFill>
                            <a:srgbClr val="000000"/>
                          </a:solidFill>
                          <a:effectLst/>
                          <a:latin typeface="Trebuchet MS" panose="020B0603020202020204" pitchFamily="34" charset="0"/>
                        </a:rPr>
                        <a:t>12 269 211</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a:solidFill>
                            <a:srgbClr val="000000"/>
                          </a:solidFill>
                          <a:effectLst/>
                          <a:latin typeface="Trebuchet MS" panose="020B0603020202020204" pitchFamily="34" charset="0"/>
                        </a:rPr>
                        <a:t>79 975 872</a:t>
                      </a:r>
                      <a:endParaRPr lang="en-GB" sz="1400" b="0" i="0" u="none" strike="noStrike">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(67 706 661)</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539994">
                <a:tc>
                  <a:txBody>
                    <a:bodyPr/>
                    <a:lstStyle/>
                    <a:p>
                      <a:pPr algn="l" fontAlgn="ctr"/>
                      <a:r>
                        <a:rPr lang="en-GB" sz="1400" b="0" i="0" u="none" strike="noStrike" kern="0">
                          <a:solidFill>
                            <a:srgbClr val="000000"/>
                          </a:solidFill>
                          <a:effectLst/>
                          <a:latin typeface="Trebuchet MS" panose="020B0603020202020204" pitchFamily="34" charset="0"/>
                        </a:rPr>
                        <a:t>C.C Sikasso</a:t>
                      </a:r>
                      <a:endParaRPr lang="en-GB" sz="1400" b="0" i="0" u="none" strike="noStrike">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a:solidFill>
                            <a:srgbClr val="000000"/>
                          </a:solidFill>
                          <a:effectLst/>
                          <a:latin typeface="Trebuchet MS" panose="020B0603020202020204" pitchFamily="34" charset="0"/>
                        </a:rPr>
                        <a:t>43 468 920</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a:solidFill>
                            <a:srgbClr val="000000"/>
                          </a:solidFill>
                          <a:effectLst/>
                          <a:latin typeface="Trebuchet MS" panose="020B0603020202020204" pitchFamily="34" charset="0"/>
                        </a:rPr>
                        <a:t>14 070 025</a:t>
                      </a:r>
                      <a:endParaRPr lang="en-GB" sz="1400" b="0" i="0" u="none" strike="noStrike">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29 398 895</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539994">
                <a:tc>
                  <a:txBody>
                    <a:bodyPr/>
                    <a:lstStyle/>
                    <a:p>
                      <a:pPr algn="l" fontAlgn="ctr"/>
                      <a:r>
                        <a:rPr lang="en-GB" sz="1400" b="0" i="0" u="none" strike="noStrike" kern="0">
                          <a:solidFill>
                            <a:srgbClr val="000000"/>
                          </a:solidFill>
                          <a:effectLst/>
                          <a:latin typeface="Trebuchet MS" panose="020B0603020202020204" pitchFamily="34" charset="0"/>
                        </a:rPr>
                        <a:t>C.C de Bourgouni</a:t>
                      </a:r>
                      <a:endParaRPr lang="en-GB" sz="1400" b="0" i="0" u="none" strike="noStrike">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a:solidFill>
                            <a:srgbClr val="000000"/>
                          </a:solidFill>
                          <a:effectLst/>
                          <a:latin typeface="Trebuchet MS" panose="020B0603020202020204" pitchFamily="34" charset="0"/>
                        </a:rPr>
                        <a:t>121 494 693</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141 969 143</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(20 474 450)</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539994">
                <a:tc>
                  <a:txBody>
                    <a:bodyPr/>
                    <a:lstStyle/>
                    <a:p>
                      <a:pPr algn="l" fontAlgn="ctr"/>
                      <a:r>
                        <a:rPr lang="en-GB" sz="1400" b="0" i="0" u="none" strike="noStrike" kern="0">
                          <a:solidFill>
                            <a:srgbClr val="000000"/>
                          </a:solidFill>
                          <a:effectLst/>
                          <a:latin typeface="Trebuchet MS" panose="020B0603020202020204" pitchFamily="34" charset="0"/>
                        </a:rPr>
                        <a:t>C. Ru de N'Tjikouna</a:t>
                      </a:r>
                      <a:endParaRPr lang="en-GB" sz="1400" b="0" i="0" u="none" strike="noStrike">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a:solidFill>
                            <a:srgbClr val="000000"/>
                          </a:solidFill>
                          <a:effectLst/>
                          <a:latin typeface="Trebuchet MS" panose="020B0603020202020204" pitchFamily="34" charset="0"/>
                        </a:rPr>
                        <a:t>-</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15 886 755</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(15 886 755)</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539994">
                <a:tc>
                  <a:txBody>
                    <a:bodyPr/>
                    <a:lstStyle/>
                    <a:p>
                      <a:pPr algn="l" fontAlgn="ctr"/>
                      <a:r>
                        <a:rPr lang="en-GB" sz="1400" b="0" i="0" u="none" strike="noStrike" kern="0" dirty="0">
                          <a:solidFill>
                            <a:srgbClr val="000000"/>
                          </a:solidFill>
                          <a:effectLst/>
                          <a:latin typeface="Trebuchet MS" panose="020B0603020202020204" pitchFamily="34" charset="0"/>
                        </a:rPr>
                        <a:t>C.C de </a:t>
                      </a:r>
                      <a:r>
                        <a:rPr lang="en-GB" sz="1400" b="0" i="0" u="none" strike="noStrike" kern="0" dirty="0" err="1">
                          <a:solidFill>
                            <a:srgbClr val="000000"/>
                          </a:solidFill>
                          <a:effectLst/>
                          <a:latin typeface="Trebuchet MS" panose="020B0603020202020204" pitchFamily="34" charset="0"/>
                        </a:rPr>
                        <a:t>Kadiolo</a:t>
                      </a:r>
                      <a:endParaRPr lang="en-GB" sz="1400" b="0" i="0" u="none" strike="noStrike" dirty="0">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a:solidFill>
                            <a:srgbClr val="000000"/>
                          </a:solidFill>
                          <a:effectLst/>
                          <a:latin typeface="Trebuchet MS" panose="020B0603020202020204" pitchFamily="34" charset="0"/>
                        </a:rPr>
                        <a:t>169 211 644</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a:solidFill>
                            <a:srgbClr val="000000"/>
                          </a:solidFill>
                          <a:effectLst/>
                          <a:latin typeface="Trebuchet MS" panose="020B0603020202020204" pitchFamily="34" charset="0"/>
                        </a:rPr>
                        <a:t>170 464 577</a:t>
                      </a:r>
                      <a:endParaRPr lang="en-GB" sz="1400" b="0" i="0" u="none" strike="noStrike">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(1 252 933)</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7"/>
                  </a:ext>
                </a:extLst>
              </a:tr>
              <a:tr h="539994">
                <a:tc>
                  <a:txBody>
                    <a:bodyPr/>
                    <a:lstStyle/>
                    <a:p>
                      <a:pPr algn="l" fontAlgn="ctr"/>
                      <a:r>
                        <a:rPr lang="en-GB" sz="1400" b="0" i="0" u="none" strike="noStrike" kern="0" dirty="0">
                          <a:solidFill>
                            <a:srgbClr val="000000"/>
                          </a:solidFill>
                          <a:effectLst/>
                          <a:latin typeface="Trebuchet MS" panose="020B0603020202020204" pitchFamily="34" charset="0"/>
                        </a:rPr>
                        <a:t>C. Ru de Sanso</a:t>
                      </a:r>
                      <a:endParaRPr lang="en-GB" sz="1400" b="0" i="0" u="none" strike="noStrike" dirty="0">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dirty="0">
                          <a:solidFill>
                            <a:srgbClr val="000000"/>
                          </a:solidFill>
                          <a:effectLst/>
                          <a:latin typeface="Trebuchet MS" panose="020B0603020202020204" pitchFamily="34" charset="0"/>
                        </a:rPr>
                        <a:t>267 288 299</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a:solidFill>
                            <a:srgbClr val="000000"/>
                          </a:solidFill>
                          <a:effectLst/>
                          <a:latin typeface="Trebuchet MS" panose="020B0603020202020204" pitchFamily="34" charset="0"/>
                        </a:rPr>
                        <a:t>268 438 862</a:t>
                      </a:r>
                      <a:endParaRPr lang="en-GB" sz="1400" b="0" i="0" u="none" strike="noStrike">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(1 150 563)</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8"/>
                  </a:ext>
                </a:extLst>
              </a:tr>
              <a:tr h="539994">
                <a:tc>
                  <a:txBody>
                    <a:bodyPr/>
                    <a:lstStyle/>
                    <a:p>
                      <a:pPr algn="l" fontAlgn="ctr"/>
                      <a:r>
                        <a:rPr lang="en-GB" sz="1400" b="0" i="0" u="none" strike="noStrike" kern="0" dirty="0">
                          <a:solidFill>
                            <a:srgbClr val="000000"/>
                          </a:solidFill>
                          <a:effectLst/>
                          <a:latin typeface="Trebuchet MS" panose="020B0603020202020204" pitchFamily="34" charset="0"/>
                        </a:rPr>
                        <a:t>C. Ru de </a:t>
                      </a:r>
                      <a:r>
                        <a:rPr lang="en-GB" sz="1400" b="0" i="0" u="none" strike="noStrike" kern="0" dirty="0" err="1">
                          <a:solidFill>
                            <a:srgbClr val="000000"/>
                          </a:solidFill>
                          <a:effectLst/>
                          <a:latin typeface="Trebuchet MS" panose="020B0603020202020204" pitchFamily="34" charset="0"/>
                        </a:rPr>
                        <a:t>Fourou</a:t>
                      </a:r>
                      <a:endParaRPr lang="en-GB" sz="1400" b="0" i="0" u="none" strike="noStrike" dirty="0">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a:solidFill>
                            <a:srgbClr val="000000"/>
                          </a:solidFill>
                          <a:effectLst/>
                          <a:latin typeface="Trebuchet MS" panose="020B0603020202020204" pitchFamily="34" charset="0"/>
                        </a:rPr>
                        <a:t>406 107 947</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406 397 972</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(290 025)</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539994">
                <a:tc>
                  <a:txBody>
                    <a:bodyPr/>
                    <a:lstStyle/>
                    <a:p>
                      <a:pPr algn="l" fontAlgn="ctr"/>
                      <a:r>
                        <a:rPr lang="en-GB" sz="1400" b="0" i="0" u="none" strike="noStrike" kern="0" dirty="0" err="1">
                          <a:solidFill>
                            <a:srgbClr val="000000"/>
                          </a:solidFill>
                          <a:effectLst/>
                          <a:latin typeface="Trebuchet MS" panose="020B0603020202020204" pitchFamily="34" charset="0"/>
                        </a:rPr>
                        <a:t>C.Ru</a:t>
                      </a:r>
                      <a:r>
                        <a:rPr lang="en-GB" sz="1400" b="0" i="0" u="none" strike="noStrike" kern="0" dirty="0">
                          <a:solidFill>
                            <a:srgbClr val="000000"/>
                          </a:solidFill>
                          <a:effectLst/>
                          <a:latin typeface="Trebuchet MS" panose="020B0603020202020204" pitchFamily="34" charset="0"/>
                        </a:rPr>
                        <a:t> de </a:t>
                      </a:r>
                      <a:r>
                        <a:rPr lang="en-GB" sz="1400" b="0" i="0" u="none" strike="noStrike" kern="0" dirty="0" err="1">
                          <a:solidFill>
                            <a:srgbClr val="000000"/>
                          </a:solidFill>
                          <a:effectLst/>
                          <a:latin typeface="Trebuchet MS" panose="020B0603020202020204" pitchFamily="34" charset="0"/>
                        </a:rPr>
                        <a:t>Gouandiaka</a:t>
                      </a:r>
                      <a:endParaRPr lang="en-GB" sz="1400" b="0" i="0" u="none" strike="noStrike" dirty="0">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a:solidFill>
                            <a:srgbClr val="000000"/>
                          </a:solidFill>
                          <a:effectLst/>
                          <a:latin typeface="Trebuchet MS" panose="020B0603020202020204" pitchFamily="34" charset="0"/>
                        </a:rPr>
                        <a:t>29 446 107</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a:solidFill>
                            <a:srgbClr val="000000"/>
                          </a:solidFill>
                          <a:effectLst/>
                          <a:latin typeface="Trebuchet MS" panose="020B0603020202020204" pitchFamily="34" charset="0"/>
                        </a:rPr>
                        <a:t>29 446 107</a:t>
                      </a:r>
                      <a:endParaRPr lang="en-GB" sz="1400" b="0" i="0" u="none" strike="noStrike">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539994">
                <a:tc>
                  <a:txBody>
                    <a:bodyPr/>
                    <a:lstStyle/>
                    <a:p>
                      <a:pPr algn="l" fontAlgn="ctr"/>
                      <a:r>
                        <a:rPr lang="en-GB" sz="1400" b="0" i="0" u="none" strike="noStrike" kern="0" dirty="0" err="1">
                          <a:solidFill>
                            <a:srgbClr val="000000"/>
                          </a:solidFill>
                          <a:effectLst/>
                          <a:latin typeface="Trebuchet MS" panose="020B0603020202020204" pitchFamily="34" charset="0"/>
                        </a:rPr>
                        <a:t>C.Ru</a:t>
                      </a:r>
                      <a:r>
                        <a:rPr lang="en-GB" sz="1400" b="0" i="0" u="none" strike="noStrike" kern="0" dirty="0">
                          <a:solidFill>
                            <a:srgbClr val="000000"/>
                          </a:solidFill>
                          <a:effectLst/>
                          <a:latin typeface="Trebuchet MS" panose="020B0603020202020204" pitchFamily="34" charset="0"/>
                        </a:rPr>
                        <a:t> de </a:t>
                      </a:r>
                      <a:r>
                        <a:rPr lang="en-GB" sz="1400" b="0" i="0" u="none" strike="noStrike" kern="0" dirty="0" err="1">
                          <a:solidFill>
                            <a:srgbClr val="000000"/>
                          </a:solidFill>
                          <a:effectLst/>
                          <a:latin typeface="Trebuchet MS" panose="020B0603020202020204" pitchFamily="34" charset="0"/>
                        </a:rPr>
                        <a:t>Wola</a:t>
                      </a:r>
                      <a:endParaRPr lang="en-GB" sz="1400" b="0" i="0" u="none" strike="noStrike" dirty="0">
                        <a:solidFill>
                          <a:srgbClr val="000000"/>
                        </a:solidFill>
                        <a:effectLst/>
                        <a:latin typeface="Trebuchet MS" panose="020B0603020202020204" pitchFamily="34" charset="0"/>
                      </a:endParaRPr>
                    </a:p>
                  </a:txBody>
                  <a:tcPr marL="9525" marR="9525" marT="9525"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a:solidFill>
                            <a:srgbClr val="000000"/>
                          </a:solidFill>
                          <a:effectLst/>
                          <a:latin typeface="Trebuchet MS" panose="020B0603020202020204" pitchFamily="34" charset="0"/>
                        </a:rPr>
                        <a:t>24 298 962</a:t>
                      </a:r>
                    </a:p>
                  </a:txBody>
                  <a:tcPr marL="9525" marR="9525" marT="9525"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a:solidFill>
                            <a:srgbClr val="000000"/>
                          </a:solidFill>
                          <a:effectLst/>
                          <a:latin typeface="Trebuchet MS" panose="020B0603020202020204" pitchFamily="34" charset="0"/>
                        </a:rPr>
                        <a:t>24 298 962</a:t>
                      </a:r>
                      <a:endParaRPr lang="en-GB" sz="1400" b="0" i="0" u="none" strike="noStrike">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en-GB" sz="1400" b="0" i="0" u="none" strike="noStrike" kern="0" dirty="0">
                          <a:solidFill>
                            <a:srgbClr val="000000"/>
                          </a:solidFill>
                          <a:effectLst/>
                          <a:latin typeface="Trebuchet MS" panose="020B0603020202020204" pitchFamily="34" charset="0"/>
                        </a:rPr>
                        <a:t>-</a:t>
                      </a:r>
                      <a:endParaRPr lang="en-GB" sz="1400" b="0" i="0" u="none" strike="noStrike" dirty="0">
                        <a:solidFill>
                          <a:srgbClr val="000000"/>
                        </a:solidFill>
                        <a:effectLst/>
                        <a:latin typeface="Trebuchet MS" panose="020B0603020202020204" pitchFamily="34" charset="0"/>
                      </a:endParaRPr>
                    </a:p>
                  </a:txBody>
                  <a:tcPr marL="9525" marR="9525" marT="9525"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539994">
                <a:tc>
                  <a:txBody>
                    <a:bodyPr/>
                    <a:lstStyle/>
                    <a:p>
                      <a:pPr algn="ctr" fontAlgn="ctr"/>
                      <a:r>
                        <a:rPr lang="en-GB" sz="1400" b="1" i="0" u="none" strike="noStrike" kern="0" dirty="0">
                          <a:solidFill>
                            <a:srgbClr val="000000"/>
                          </a:solidFill>
                          <a:effectLst/>
                          <a:latin typeface="Trebuchet MS" panose="020B0603020202020204" pitchFamily="34" charset="0"/>
                        </a:rPr>
                        <a:t>Total </a:t>
                      </a:r>
                      <a:r>
                        <a:rPr lang="en-GB" sz="1400" b="1" i="0" u="none" strike="noStrike" kern="0" dirty="0" err="1">
                          <a:solidFill>
                            <a:srgbClr val="000000"/>
                          </a:solidFill>
                          <a:effectLst/>
                          <a:latin typeface="Trebuchet MS" panose="020B0603020202020204" pitchFamily="34" charset="0"/>
                        </a:rPr>
                        <a:t>Patentes</a:t>
                      </a:r>
                      <a:r>
                        <a:rPr lang="en-GB" sz="1400" b="1" i="0" u="none" strike="noStrike" kern="0" dirty="0">
                          <a:solidFill>
                            <a:srgbClr val="000000"/>
                          </a:solidFill>
                          <a:effectLst/>
                          <a:latin typeface="Trebuchet MS" panose="020B0603020202020204" pitchFamily="34" charset="0"/>
                        </a:rPr>
                        <a:t> Sikasso</a:t>
                      </a:r>
                      <a:endParaRPr lang="en-GB" sz="1400" b="1" i="0" u="none" strike="noStrike" dirty="0">
                        <a:solidFill>
                          <a:srgbClr val="000000"/>
                        </a:solidFill>
                        <a:effectLst/>
                        <a:latin typeface="Trebuchet MS" panose="020B0603020202020204" pitchFamily="34" charset="0"/>
                      </a:endParaRPr>
                    </a:p>
                  </a:txBody>
                  <a:tcPr marL="9525" marR="9525" marT="9525"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tc>
                  <a:txBody>
                    <a:bodyPr/>
                    <a:lstStyle/>
                    <a:p>
                      <a:pPr algn="r" fontAlgn="ctr"/>
                      <a:r>
                        <a:rPr lang="en-GB" sz="1400" b="1" i="0" u="none" strike="noStrike" kern="0" dirty="0">
                          <a:solidFill>
                            <a:srgbClr val="000000"/>
                          </a:solidFill>
                          <a:effectLst/>
                          <a:latin typeface="Trebuchet MS" panose="020B0603020202020204" pitchFamily="34" charset="0"/>
                        </a:rPr>
                        <a:t>1 385 777 873</a:t>
                      </a:r>
                      <a:endParaRPr lang="en-GB" sz="1400" b="1" i="0" u="none" strike="noStrike" dirty="0">
                        <a:solidFill>
                          <a:srgbClr val="000000"/>
                        </a:solidFill>
                        <a:effectLst/>
                        <a:latin typeface="Trebuchet MS" panose="020B0603020202020204" pitchFamily="34" charset="0"/>
                      </a:endParaRPr>
                    </a:p>
                  </a:txBody>
                  <a:tcPr marL="9525" marR="9525" marT="9525"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tc>
                  <a:txBody>
                    <a:bodyPr/>
                    <a:lstStyle/>
                    <a:p>
                      <a:pPr algn="r" fontAlgn="ctr"/>
                      <a:r>
                        <a:rPr lang="en-GB" sz="1400" b="1" i="0" u="none" strike="noStrike" kern="0" dirty="0">
                          <a:solidFill>
                            <a:srgbClr val="000000"/>
                          </a:solidFill>
                          <a:effectLst/>
                          <a:latin typeface="Trebuchet MS" panose="020B0603020202020204" pitchFamily="34" charset="0"/>
                        </a:rPr>
                        <a:t>1 488 023 440</a:t>
                      </a:r>
                      <a:endParaRPr lang="en-GB" sz="1400" b="1" i="0" u="none" strike="noStrike" dirty="0">
                        <a:solidFill>
                          <a:srgbClr val="000000"/>
                        </a:solidFill>
                        <a:effectLst/>
                        <a:latin typeface="Trebuchet MS" panose="020B0603020202020204" pitchFamily="34" charset="0"/>
                      </a:endParaRPr>
                    </a:p>
                  </a:txBody>
                  <a:tcPr marL="9525" marR="9525" marT="9525"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tc>
                  <a:txBody>
                    <a:bodyPr/>
                    <a:lstStyle/>
                    <a:p>
                      <a:pPr algn="r" fontAlgn="ctr"/>
                      <a:r>
                        <a:rPr lang="en-GB" sz="1400" b="1" i="0" u="none" strike="noStrike" kern="0" dirty="0">
                          <a:solidFill>
                            <a:srgbClr val="000000"/>
                          </a:solidFill>
                          <a:effectLst/>
                          <a:latin typeface="Trebuchet MS" panose="020B0603020202020204" pitchFamily="34" charset="0"/>
                        </a:rPr>
                        <a:t>(102 245 567)</a:t>
                      </a:r>
                      <a:endParaRPr lang="en-GB" sz="1400" b="1" i="0" u="none" strike="noStrike" dirty="0">
                        <a:solidFill>
                          <a:srgbClr val="000000"/>
                        </a:solidFill>
                        <a:effectLst/>
                        <a:latin typeface="Trebuchet MS" panose="020B0603020202020204" pitchFamily="34" charset="0"/>
                      </a:endParaRPr>
                    </a:p>
                  </a:txBody>
                  <a:tcPr marL="9525" marR="9525" marT="9525"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12"/>
                  </a:ext>
                </a:extLst>
              </a:tr>
            </a:tbl>
          </a:graphicData>
        </a:graphic>
      </p:graphicFrame>
      <p:pic>
        <p:nvPicPr>
          <p:cNvPr id="42062" name="Image 6">
            <a:extLst>
              <a:ext uri="{FF2B5EF4-FFF2-40B4-BE49-F238E27FC236}">
                <a16:creationId xmlns:a16="http://schemas.microsoft.com/office/drawing/2014/main" id="{15FDE48B-30F5-4430-B811-B8AE4ADAC3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14288"/>
            <a:ext cx="1982787"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2562A12A-8E17-468F-B51D-5530BF44470D}"/>
              </a:ext>
            </a:extLst>
          </p:cNvPr>
          <p:cNvSpPr>
            <a:spLocks noGrp="1"/>
          </p:cNvSpPr>
          <p:nvPr>
            <p:ph type="title"/>
          </p:nvPr>
        </p:nvSpPr>
        <p:spPr>
          <a:xfrm>
            <a:off x="323850" y="752475"/>
            <a:ext cx="8497888" cy="590550"/>
          </a:xfrm>
        </p:spPr>
        <p:txBody>
          <a:bodyPr rtlCol="0">
            <a:normAutofit fontScale="90000"/>
          </a:bodyPr>
          <a:lstStyle/>
          <a:p>
            <a:pPr algn="just" eaLnBrk="1" fontAlgn="auto" hangingPunct="1">
              <a:spcAft>
                <a:spcPts val="0"/>
              </a:spcAft>
              <a:defRPr/>
            </a:pPr>
            <a:r>
              <a:rPr lang="fr-FR" sz="2400" dirty="0"/>
              <a:t>Contribution du secteur extractif au budget des collectivités locales: transfert des patentes -</a:t>
            </a:r>
            <a:r>
              <a:rPr lang="fr-FR" sz="2400" b="1" dirty="0">
                <a:solidFill>
                  <a:schemeClr val="tx2"/>
                </a:solidFill>
              </a:rPr>
              <a:t>2018</a:t>
            </a:r>
            <a:endParaRPr lang="en-GB" sz="2400" b="1" dirty="0">
              <a:solidFill>
                <a:schemeClr val="tx2"/>
              </a:solidFill>
            </a:endParaRPr>
          </a:p>
        </p:txBody>
      </p:sp>
      <p:sp>
        <p:nvSpPr>
          <p:cNvPr id="6" name="Espace réservé du contenu 2">
            <a:extLst>
              <a:ext uri="{FF2B5EF4-FFF2-40B4-BE49-F238E27FC236}">
                <a16:creationId xmlns:a16="http://schemas.microsoft.com/office/drawing/2014/main" id="{B96B0C07-D508-42AE-A339-17DDE031B5FE}"/>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sp>
        <p:nvSpPr>
          <p:cNvPr id="8" name="ZoneTexte 7">
            <a:extLst>
              <a:ext uri="{FF2B5EF4-FFF2-40B4-BE49-F238E27FC236}">
                <a16:creationId xmlns:a16="http://schemas.microsoft.com/office/drawing/2014/main" id="{5DC0BA03-1E82-44C0-8E05-3B817332686F}"/>
              </a:ext>
            </a:extLst>
          </p:cNvPr>
          <p:cNvSpPr txBox="1"/>
          <p:nvPr/>
        </p:nvSpPr>
        <p:spPr>
          <a:xfrm>
            <a:off x="323850" y="1352550"/>
            <a:ext cx="6391275" cy="368300"/>
          </a:xfrm>
          <a:prstGeom prst="rect">
            <a:avLst/>
          </a:prstGeom>
          <a:noFill/>
        </p:spPr>
        <p:txBody>
          <a:bodyPr>
            <a:spAutoFit/>
          </a:bodyPr>
          <a:lstStyle/>
          <a:p>
            <a:pPr marL="285750" indent="-285750" algn="just" eaLnBrk="1" fontAlgn="auto" hangingPunct="1">
              <a:spcBef>
                <a:spcPts val="0"/>
              </a:spcBef>
              <a:spcAft>
                <a:spcPts val="0"/>
              </a:spcAft>
              <a:buFont typeface="Wingdings" panose="05000000000000000000" pitchFamily="2" charset="2"/>
              <a:buChar char="v"/>
              <a:defRPr/>
            </a:pPr>
            <a:r>
              <a:rPr lang="fr-FR" b="1" dirty="0">
                <a:solidFill>
                  <a:schemeClr val="tx2"/>
                </a:solidFill>
                <a:latin typeface="+mj-lt"/>
                <a:cs typeface="Times New Roman" panose="02020603050405020304" pitchFamily="18" charset="0"/>
              </a:rPr>
              <a:t>Région de  KAYES  -2018</a:t>
            </a:r>
          </a:p>
        </p:txBody>
      </p:sp>
      <p:graphicFrame>
        <p:nvGraphicFramePr>
          <p:cNvPr id="2" name="Tableau 1">
            <a:extLst>
              <a:ext uri="{FF2B5EF4-FFF2-40B4-BE49-F238E27FC236}">
                <a16:creationId xmlns:a16="http://schemas.microsoft.com/office/drawing/2014/main" id="{A7834A85-AA89-4210-AFE8-CAAB31F6A5CB}"/>
              </a:ext>
            </a:extLst>
          </p:cNvPr>
          <p:cNvGraphicFramePr>
            <a:graphicFrameLocks noGrp="1"/>
          </p:cNvGraphicFramePr>
          <p:nvPr/>
        </p:nvGraphicFramePr>
        <p:xfrm>
          <a:off x="0" y="1916113"/>
          <a:ext cx="8991600" cy="4587875"/>
        </p:xfrm>
        <a:graphic>
          <a:graphicData uri="http://schemas.openxmlformats.org/drawingml/2006/table">
            <a:tbl>
              <a:tblPr/>
              <a:tblGrid>
                <a:gridCol w="3050965">
                  <a:extLst>
                    <a:ext uri="{9D8B030D-6E8A-4147-A177-3AD203B41FA5}">
                      <a16:colId xmlns:a16="http://schemas.microsoft.com/office/drawing/2014/main" val="20000"/>
                    </a:ext>
                  </a:extLst>
                </a:gridCol>
                <a:gridCol w="2070221">
                  <a:extLst>
                    <a:ext uri="{9D8B030D-6E8A-4147-A177-3AD203B41FA5}">
                      <a16:colId xmlns:a16="http://schemas.microsoft.com/office/drawing/2014/main" val="20001"/>
                    </a:ext>
                  </a:extLst>
                </a:gridCol>
                <a:gridCol w="1660614">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1077320">
                <a:tc>
                  <a:txBody>
                    <a:bodyPr/>
                    <a:lstStyle/>
                    <a:p>
                      <a:pPr algn="just" fontAlgn="ctr"/>
                      <a:r>
                        <a:rPr lang="en-GB" sz="1400" b="1" i="0" u="none" strike="noStrike" dirty="0" err="1">
                          <a:solidFill>
                            <a:srgbClr val="FFFFFF"/>
                          </a:solidFill>
                          <a:effectLst/>
                          <a:latin typeface="Trebuchet MS" panose="020B0603020202020204" pitchFamily="34" charset="0"/>
                        </a:rPr>
                        <a:t>Collectivité</a:t>
                      </a:r>
                      <a:r>
                        <a:rPr lang="en-GB" sz="1400" b="1" i="0" u="none" strike="noStrike" dirty="0">
                          <a:solidFill>
                            <a:srgbClr val="FFFFFF"/>
                          </a:solidFill>
                          <a:effectLst/>
                          <a:latin typeface="Trebuchet MS" panose="020B0603020202020204" pitchFamily="34" charset="0"/>
                        </a:rPr>
                        <a:t> locale</a:t>
                      </a: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fr-FR" sz="1400" b="1" i="0" u="none" strike="noStrike">
                          <a:solidFill>
                            <a:srgbClr val="FFFFFF"/>
                          </a:solidFill>
                          <a:effectLst/>
                          <a:latin typeface="Trebuchet MS" panose="020B0603020202020204" pitchFamily="34" charset="0"/>
                        </a:rPr>
                        <a:t> Montant (FCFA) Déclaré par la TR </a:t>
                      </a: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fr-FR" sz="1400" b="1" i="0" u="none" strike="noStrike">
                          <a:solidFill>
                            <a:srgbClr val="FFFFFF"/>
                          </a:solidFill>
                          <a:effectLst/>
                          <a:latin typeface="Trebuchet MS" panose="020B0603020202020204" pitchFamily="34" charset="0"/>
                        </a:rPr>
                        <a:t> Montants déclarés par les Collectivités </a:t>
                      </a:r>
                      <a:endParaRPr lang="fr-FR" sz="1400" b="1" i="0" u="none" strike="noStrike" dirty="0">
                        <a:solidFill>
                          <a:srgbClr val="FFFFFF"/>
                        </a:solidFill>
                        <a:effectLst/>
                        <a:latin typeface="Trebuchet MS" panose="020B0603020202020204" pitchFamily="34" charset="0"/>
                      </a:endParaRP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fr-FR" sz="1400" b="0" i="0" u="none" strike="noStrike">
                          <a:solidFill>
                            <a:srgbClr val="FFFFFF"/>
                          </a:solidFill>
                          <a:effectLst/>
                          <a:latin typeface="Trebuchet MS" panose="020B0603020202020204" pitchFamily="34" charset="0"/>
                        </a:rPr>
                        <a:t> Différence </a:t>
                      </a: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298122">
                <a:tc>
                  <a:txBody>
                    <a:bodyPr/>
                    <a:lstStyle/>
                    <a:p>
                      <a:pPr algn="just" fontAlgn="ctr"/>
                      <a:r>
                        <a:rPr lang="en-GB" sz="1400" b="0" i="0" u="none" strike="noStrike" dirty="0" err="1">
                          <a:solidFill>
                            <a:srgbClr val="000000"/>
                          </a:solidFill>
                          <a:effectLst/>
                          <a:latin typeface="Trebuchet MS" panose="020B0603020202020204" pitchFamily="34" charset="0"/>
                        </a:rPr>
                        <a:t>C.Régional</a:t>
                      </a:r>
                      <a:r>
                        <a:rPr lang="en-GB" sz="1400" b="0" i="0" u="none" strike="noStrike" dirty="0">
                          <a:solidFill>
                            <a:srgbClr val="000000"/>
                          </a:solidFill>
                          <a:effectLst/>
                          <a:latin typeface="Trebuchet MS" panose="020B0603020202020204" pitchFamily="34" charset="0"/>
                        </a:rPr>
                        <a:t>. de </a:t>
                      </a:r>
                      <a:r>
                        <a:rPr lang="en-GB" sz="1400" b="0" i="0" u="none" strike="noStrike" dirty="0" err="1">
                          <a:solidFill>
                            <a:srgbClr val="000000"/>
                          </a:solidFill>
                          <a:effectLst/>
                          <a:latin typeface="Trebuchet MS" panose="020B0603020202020204" pitchFamily="34" charset="0"/>
                        </a:rPr>
                        <a:t>Kayes</a:t>
                      </a:r>
                      <a:endParaRPr lang="en-GB" sz="1400" b="0" i="0" u="none" strike="noStrike" dirty="0">
                        <a:solidFill>
                          <a:srgbClr val="000000"/>
                        </a:solidFill>
                        <a:effectLst/>
                        <a:latin typeface="Trebuchet MS" panose="020B0603020202020204" pitchFamily="34" charset="0"/>
                      </a:endParaRP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b"/>
                      <a:r>
                        <a:rPr lang="fr-FR" sz="1600" b="0" i="0" u="none" strike="noStrike" dirty="0">
                          <a:solidFill>
                            <a:srgbClr val="000000"/>
                          </a:solidFill>
                          <a:effectLst/>
                          <a:latin typeface="Calibri" panose="020F0502020204030204" pitchFamily="34" charset="0"/>
                        </a:rPr>
                        <a:t>789 918 784</a:t>
                      </a:r>
                    </a:p>
                  </a:txBody>
                  <a:tcPr marL="9525" marR="9525" marT="9502" marB="0" anchor="b">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endPar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endPar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endPar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840 884 191 </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endPar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endPar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endPar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(50 965 407)</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611169">
                <a:tc>
                  <a:txBody>
                    <a:bodyPr/>
                    <a:lstStyle/>
                    <a:p>
                      <a:pPr algn="just" fontAlgn="ctr"/>
                      <a:r>
                        <a:rPr lang="en-GB" sz="1400" b="0" i="0" u="none" strike="noStrike">
                          <a:solidFill>
                            <a:srgbClr val="000000"/>
                          </a:solidFill>
                          <a:effectLst/>
                          <a:latin typeface="Trebuchet MS" panose="020B0603020202020204" pitchFamily="34" charset="0"/>
                        </a:rPr>
                        <a:t>C.Cercle. de Kayes</a:t>
                      </a: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b"/>
                      <a:r>
                        <a:rPr lang="fr-FR" sz="1600" b="0" i="0" u="none" strike="noStrike" dirty="0">
                          <a:solidFill>
                            <a:srgbClr val="000000"/>
                          </a:solidFill>
                          <a:effectLst/>
                          <a:latin typeface="Calibri" panose="020F0502020204030204" pitchFamily="34" charset="0"/>
                        </a:rPr>
                        <a:t>137 258 384</a:t>
                      </a:r>
                    </a:p>
                  </a:txBody>
                  <a:tcPr marL="9525" marR="9525" marT="9502" marB="0" anchor="b">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endPar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149 615 256 </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endPar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(12 356 872)</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287370">
                <a:tc>
                  <a:txBody>
                    <a:bodyPr/>
                    <a:lstStyle/>
                    <a:p>
                      <a:pPr algn="just" fontAlgn="ctr"/>
                      <a:r>
                        <a:rPr lang="en-GB" sz="1400" b="0" i="0" u="none" strike="noStrike">
                          <a:solidFill>
                            <a:srgbClr val="000000"/>
                          </a:solidFill>
                          <a:effectLst/>
                          <a:latin typeface="Trebuchet MS" panose="020B0603020202020204" pitchFamily="34" charset="0"/>
                        </a:rPr>
                        <a:t>C.Ru de SITAKILY</a:t>
                      </a: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b"/>
                      <a:r>
                        <a:rPr lang="fr-FR" sz="1600" b="0" i="0" u="none" strike="noStrike" dirty="0">
                          <a:solidFill>
                            <a:srgbClr val="000000"/>
                          </a:solidFill>
                          <a:effectLst/>
                          <a:latin typeface="Calibri" panose="020F0502020204030204" pitchFamily="34" charset="0"/>
                        </a:rPr>
                        <a:t>1 586 632 983</a:t>
                      </a:r>
                    </a:p>
                  </a:txBody>
                  <a:tcPr marL="9525" marR="9525" marT="9502" marB="0" anchor="b">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kern="1200" dirty="0">
                          <a:solidFill>
                            <a:schemeClr val="tx1"/>
                          </a:solidFill>
                          <a:effectLst/>
                          <a:latin typeface="+mn-lt"/>
                          <a:ea typeface="+mn-ea"/>
                          <a:cs typeface="+mn-cs"/>
                        </a:rPr>
                        <a:t>1 592 443 189 </a:t>
                      </a:r>
                      <a:endParaRPr lang="en-GB" sz="1600" b="0" i="0" u="none" strike="noStrike" dirty="0">
                        <a:solidFill>
                          <a:srgbClr val="000000"/>
                        </a:solidFill>
                        <a:effectLst/>
                        <a:latin typeface="Trebuchet MS" panose="020B0603020202020204" pitchFamily="34" charset="0"/>
                      </a:endParaRP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kern="1200" dirty="0">
                          <a:solidFill>
                            <a:schemeClr val="tx1"/>
                          </a:solidFill>
                          <a:effectLst/>
                          <a:latin typeface="+mn-lt"/>
                          <a:ea typeface="+mn-ea"/>
                          <a:cs typeface="+mn-cs"/>
                        </a:rPr>
                        <a:t>(5 810 206)</a:t>
                      </a:r>
                      <a:endParaRPr lang="en-GB" sz="1600" b="0" i="0" u="none" strike="noStrike" dirty="0">
                        <a:solidFill>
                          <a:srgbClr val="000000"/>
                        </a:solidFill>
                        <a:effectLst/>
                        <a:latin typeface="Trebuchet MS" panose="020B0603020202020204" pitchFamily="34" charset="0"/>
                      </a:endParaRP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317518">
                <a:tc>
                  <a:txBody>
                    <a:bodyPr/>
                    <a:lstStyle/>
                    <a:p>
                      <a:pPr algn="just" fontAlgn="ctr"/>
                      <a:r>
                        <a:rPr lang="en-GB" sz="1400" b="0" i="0" u="none" strike="noStrike">
                          <a:solidFill>
                            <a:srgbClr val="000000"/>
                          </a:solidFill>
                          <a:effectLst/>
                          <a:latin typeface="Trebuchet MS" panose="020B0603020202020204" pitchFamily="34" charset="0"/>
                        </a:rPr>
                        <a:t>C.Cercle. de Kéniéba</a:t>
                      </a: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b"/>
                      <a:r>
                        <a:rPr lang="fr-FR" sz="1600" b="0" i="0" u="none" strike="noStrike" dirty="0">
                          <a:solidFill>
                            <a:srgbClr val="000000"/>
                          </a:solidFill>
                          <a:effectLst/>
                          <a:latin typeface="Calibri" panose="020F0502020204030204" pitchFamily="34" charset="0"/>
                        </a:rPr>
                        <a:t>1 179 272 922</a:t>
                      </a:r>
                    </a:p>
                  </a:txBody>
                  <a:tcPr marL="9525" marR="9525" marT="9502" marB="0" anchor="b">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833 895 964 </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345 376 958 </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287370">
                <a:tc>
                  <a:txBody>
                    <a:bodyPr/>
                    <a:lstStyle/>
                    <a:p>
                      <a:pPr algn="just" fontAlgn="ctr"/>
                      <a:r>
                        <a:rPr lang="pt-BR" sz="1400" b="0" i="0" u="none" strike="noStrike">
                          <a:solidFill>
                            <a:srgbClr val="000000"/>
                          </a:solidFill>
                          <a:effectLst/>
                          <a:latin typeface="Trebuchet MS" panose="020B0603020202020204" pitchFamily="34" charset="0"/>
                        </a:rPr>
                        <a:t>C.Ru de SADIOLA/C.Ru Diamou</a:t>
                      </a:r>
                      <a:endParaRPr lang="pt-BR" sz="1400" b="0" i="0" u="none" strike="noStrike" dirty="0">
                        <a:solidFill>
                          <a:srgbClr val="000000"/>
                        </a:solidFill>
                        <a:effectLst/>
                        <a:latin typeface="Trebuchet MS" panose="020B0603020202020204" pitchFamily="34" charset="0"/>
                      </a:endParaRP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fontAlgn="b"/>
                      <a:r>
                        <a:rPr lang="fr-FR" sz="1100" b="0" i="0" u="none" strike="noStrike" dirty="0">
                          <a:solidFill>
                            <a:srgbClr val="000000"/>
                          </a:solidFill>
                          <a:effectLst/>
                          <a:latin typeface="Calibri" panose="020F0502020204030204" pitchFamily="34" charset="0"/>
                        </a:rPr>
                        <a:t>329 420 124</a:t>
                      </a:r>
                    </a:p>
                  </a:txBody>
                  <a:tcPr marL="9525" marR="9525" marT="9502" marB="0" anchor="b">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325 696 473 </a:t>
                      </a:r>
                      <a:endParaRPr lang="fr-FR" sz="9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3 723 651 </a:t>
                      </a:r>
                      <a:endParaRPr lang="fr-FR" sz="9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385013">
                <a:tc>
                  <a:txBody>
                    <a:bodyPr/>
                    <a:lstStyle/>
                    <a:p>
                      <a:pPr algn="just" fontAlgn="ctr"/>
                      <a:r>
                        <a:rPr lang="en-GB" sz="1400" b="0" i="0" u="none" strike="noStrike">
                          <a:solidFill>
                            <a:srgbClr val="000000"/>
                          </a:solidFill>
                          <a:effectLst/>
                          <a:latin typeface="Trebuchet MS" panose="020B0603020202020204" pitchFamily="34" charset="0"/>
                        </a:rPr>
                        <a:t>C.Ru. de Kéniéba</a:t>
                      </a:r>
                    </a:p>
                  </a:txBody>
                  <a:tcPr marL="9525" marR="9525" marT="9502"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b"/>
                      <a:r>
                        <a:rPr lang="fr-FR" sz="1600" b="0" i="0" u="none" strike="noStrike" dirty="0">
                          <a:solidFill>
                            <a:srgbClr val="000000"/>
                          </a:solidFill>
                          <a:effectLst/>
                          <a:latin typeface="Calibri" panose="020F0502020204030204" pitchFamily="34" charset="0"/>
                        </a:rPr>
                        <a:t>1 243 622 027</a:t>
                      </a:r>
                    </a:p>
                  </a:txBody>
                  <a:tcPr marL="9525" marR="9525" marT="9502" marB="0" anchor="b">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1 250 529 512 </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(6 907 485)</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323992">
                <a:tc>
                  <a:txBody>
                    <a:bodyPr/>
                    <a:lstStyle/>
                    <a:p>
                      <a:pPr algn="just" fontAlgn="ctr"/>
                      <a:r>
                        <a:rPr lang="en-GB" sz="1400" b="1" i="0" u="none" strike="noStrike">
                          <a:solidFill>
                            <a:srgbClr val="000000"/>
                          </a:solidFill>
                          <a:effectLst/>
                          <a:latin typeface="Trebuchet MS" panose="020B0603020202020204" pitchFamily="34" charset="0"/>
                        </a:rPr>
                        <a:t>Total Patentes Kayes</a:t>
                      </a:r>
                      <a:endParaRPr lang="en-GB" sz="1400" b="1" i="0" u="none" strike="noStrike" dirty="0">
                        <a:solidFill>
                          <a:srgbClr val="000000"/>
                        </a:solidFill>
                        <a:effectLst/>
                        <a:latin typeface="Trebuchet MS" panose="020B0603020202020204" pitchFamily="34" charset="0"/>
                      </a:endParaRPr>
                    </a:p>
                  </a:txBody>
                  <a:tcPr marL="9525" marR="9525" marT="9502"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tc>
                  <a:txBody>
                    <a:bodyPr/>
                    <a:lstStyle/>
                    <a:p>
                      <a:pPr algn="just">
                        <a:lnSpc>
                          <a:spcPct val="110000"/>
                        </a:lnSpc>
                        <a:spcAft>
                          <a:spcPts val="600"/>
                        </a:spcAft>
                      </a:pPr>
                      <a:r>
                        <a:rPr lang="en-GB" sz="16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5 266 125 224 </a:t>
                      </a:r>
                      <a:endParaRPr lang="fr-FR" sz="16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BFBFBF"/>
                    </a:solidFill>
                  </a:tcPr>
                </a:tc>
                <a:tc>
                  <a:txBody>
                    <a:bodyPr/>
                    <a:lstStyle/>
                    <a:p>
                      <a:pPr algn="just">
                        <a:lnSpc>
                          <a:spcPct val="110000"/>
                        </a:lnSpc>
                        <a:spcAft>
                          <a:spcPts val="600"/>
                        </a:spcAft>
                      </a:pPr>
                      <a:r>
                        <a:rPr lang="en-GB" sz="1600" b="1"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4 993 064 585 </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BFBFBF"/>
                    </a:solidFill>
                  </a:tcPr>
                </a:tc>
                <a:tc>
                  <a:txBody>
                    <a:bodyPr/>
                    <a:lstStyle/>
                    <a:p>
                      <a:pPr algn="just">
                        <a:lnSpc>
                          <a:spcPct val="110000"/>
                        </a:lnSpc>
                        <a:spcAft>
                          <a:spcPts val="600"/>
                        </a:spcAft>
                      </a:pPr>
                      <a:r>
                        <a:rPr lang="en-GB" sz="1600" b="1"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273 060 639 </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07"/>
                  </a:ext>
                </a:extLst>
              </a:tr>
            </a:tbl>
          </a:graphicData>
        </a:graphic>
      </p:graphicFrame>
      <p:pic>
        <p:nvPicPr>
          <p:cNvPr id="43060" name="Image 6">
            <a:extLst>
              <a:ext uri="{FF2B5EF4-FFF2-40B4-BE49-F238E27FC236}">
                <a16:creationId xmlns:a16="http://schemas.microsoft.com/office/drawing/2014/main" id="{0647B8EB-597B-40F8-8492-43413FEB231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re 2">
            <a:extLst>
              <a:ext uri="{FF2B5EF4-FFF2-40B4-BE49-F238E27FC236}">
                <a16:creationId xmlns:a16="http://schemas.microsoft.com/office/drawing/2014/main" id="{E4E0AABA-E0B9-4479-B30F-3E31CDE650AD}"/>
              </a:ext>
            </a:extLst>
          </p:cNvPr>
          <p:cNvSpPr>
            <a:spLocks noGrp="1"/>
          </p:cNvSpPr>
          <p:nvPr>
            <p:ph type="title"/>
          </p:nvPr>
        </p:nvSpPr>
        <p:spPr>
          <a:xfrm>
            <a:off x="323850" y="-100013"/>
            <a:ext cx="8497888" cy="1443038"/>
          </a:xfrm>
        </p:spPr>
        <p:txBody>
          <a:bodyPr/>
          <a:lstStyle/>
          <a:p>
            <a:pPr algn="just" eaLnBrk="1" hangingPunct="1"/>
            <a:r>
              <a:rPr lang="fr-FR" altLang="fr-FR" sz="2400"/>
              <a:t>Contribution du secteur extractif au budget des collectivités locales: transfert des patentes</a:t>
            </a:r>
            <a:endParaRPr lang="en-GB" altLang="fr-FR" sz="2400"/>
          </a:p>
        </p:txBody>
      </p:sp>
      <p:sp>
        <p:nvSpPr>
          <p:cNvPr id="6" name="Espace réservé du contenu 2">
            <a:extLst>
              <a:ext uri="{FF2B5EF4-FFF2-40B4-BE49-F238E27FC236}">
                <a16:creationId xmlns:a16="http://schemas.microsoft.com/office/drawing/2014/main" id="{022D6302-4BAC-423E-AF9F-5258EF8D15EB}"/>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sp>
        <p:nvSpPr>
          <p:cNvPr id="8" name="ZoneTexte 7">
            <a:extLst>
              <a:ext uri="{FF2B5EF4-FFF2-40B4-BE49-F238E27FC236}">
                <a16:creationId xmlns:a16="http://schemas.microsoft.com/office/drawing/2014/main" id="{6A604608-B5CE-4CA4-A736-DA1EB0C551D7}"/>
              </a:ext>
            </a:extLst>
          </p:cNvPr>
          <p:cNvSpPr txBox="1"/>
          <p:nvPr/>
        </p:nvSpPr>
        <p:spPr>
          <a:xfrm>
            <a:off x="323850" y="1352550"/>
            <a:ext cx="6391275" cy="368300"/>
          </a:xfrm>
          <a:prstGeom prst="rect">
            <a:avLst/>
          </a:prstGeom>
          <a:noFill/>
        </p:spPr>
        <p:txBody>
          <a:bodyPr>
            <a:spAutoFit/>
          </a:bodyPr>
          <a:lstStyle/>
          <a:p>
            <a:pPr marL="285750" indent="-285750" algn="just" eaLnBrk="1" fontAlgn="auto" hangingPunct="1">
              <a:spcBef>
                <a:spcPts val="0"/>
              </a:spcBef>
              <a:spcAft>
                <a:spcPts val="0"/>
              </a:spcAft>
              <a:buFont typeface="Wingdings" panose="05000000000000000000" pitchFamily="2" charset="2"/>
              <a:buChar char="v"/>
              <a:defRPr/>
            </a:pPr>
            <a:r>
              <a:rPr lang="fr-FR" b="1" dirty="0">
                <a:solidFill>
                  <a:schemeClr val="tx2"/>
                </a:solidFill>
                <a:latin typeface="+mj-lt"/>
                <a:cs typeface="Times New Roman" panose="02020603050405020304" pitchFamily="18" charset="0"/>
              </a:rPr>
              <a:t>Transfert infranationaux des patentes  SIKASSO -2018</a:t>
            </a:r>
          </a:p>
        </p:txBody>
      </p:sp>
      <p:sp>
        <p:nvSpPr>
          <p:cNvPr id="9" name="ZoneTexte 8">
            <a:extLst>
              <a:ext uri="{FF2B5EF4-FFF2-40B4-BE49-F238E27FC236}">
                <a16:creationId xmlns:a16="http://schemas.microsoft.com/office/drawing/2014/main" id="{F9C62576-2BA4-4015-8F6A-9C08B2B5F7E9}"/>
              </a:ext>
            </a:extLst>
          </p:cNvPr>
          <p:cNvSpPr txBox="1"/>
          <p:nvPr/>
        </p:nvSpPr>
        <p:spPr>
          <a:xfrm>
            <a:off x="501650" y="1728788"/>
            <a:ext cx="4572000" cy="323850"/>
          </a:xfrm>
          <a:prstGeom prst="rect">
            <a:avLst/>
          </a:prstGeom>
          <a:noFill/>
        </p:spPr>
        <p:txBody>
          <a:bodyPr>
            <a:spAutoFit/>
          </a:bodyPr>
          <a:lstStyle/>
          <a:p>
            <a:pPr algn="just" eaLnBrk="1" fontAlgn="auto" hangingPunct="1">
              <a:spcBef>
                <a:spcPts val="0"/>
              </a:spcBef>
              <a:spcAft>
                <a:spcPts val="0"/>
              </a:spcAft>
              <a:defRPr/>
            </a:pPr>
            <a:r>
              <a:rPr lang="fr-FR" sz="1500" b="1" dirty="0">
                <a:solidFill>
                  <a:schemeClr val="accent1">
                    <a:lumMod val="75000"/>
                  </a:schemeClr>
                </a:solidFill>
                <a:latin typeface="+mj-lt"/>
                <a:cs typeface="Times New Roman" panose="02020603050405020304" pitchFamily="18" charset="0"/>
              </a:rPr>
              <a:t>Direction Régionale de Sikasso</a:t>
            </a:r>
          </a:p>
        </p:txBody>
      </p:sp>
      <p:graphicFrame>
        <p:nvGraphicFramePr>
          <p:cNvPr id="4" name="Tableau 3">
            <a:extLst>
              <a:ext uri="{FF2B5EF4-FFF2-40B4-BE49-F238E27FC236}">
                <a16:creationId xmlns:a16="http://schemas.microsoft.com/office/drawing/2014/main" id="{8DC3135D-535B-4CA6-AB21-18CC363497C7}"/>
              </a:ext>
            </a:extLst>
          </p:cNvPr>
          <p:cNvGraphicFramePr>
            <a:graphicFrameLocks noGrp="1"/>
          </p:cNvGraphicFramePr>
          <p:nvPr/>
        </p:nvGraphicFramePr>
        <p:xfrm>
          <a:off x="0" y="2060575"/>
          <a:ext cx="9144000" cy="5510213"/>
        </p:xfrm>
        <a:graphic>
          <a:graphicData uri="http://schemas.openxmlformats.org/drawingml/2006/table">
            <a:tbl>
              <a:tblPr firstRow="1" firstCol="1" bandRow="1"/>
              <a:tblGrid>
                <a:gridCol w="2657448">
                  <a:extLst>
                    <a:ext uri="{9D8B030D-6E8A-4147-A177-3AD203B41FA5}">
                      <a16:colId xmlns:a16="http://schemas.microsoft.com/office/drawing/2014/main" val="20000"/>
                    </a:ext>
                  </a:extLst>
                </a:gridCol>
                <a:gridCol w="2481664">
                  <a:extLst>
                    <a:ext uri="{9D8B030D-6E8A-4147-A177-3AD203B41FA5}">
                      <a16:colId xmlns:a16="http://schemas.microsoft.com/office/drawing/2014/main" val="20001"/>
                    </a:ext>
                  </a:extLst>
                </a:gridCol>
                <a:gridCol w="1762836">
                  <a:extLst>
                    <a:ext uri="{9D8B030D-6E8A-4147-A177-3AD203B41FA5}">
                      <a16:colId xmlns:a16="http://schemas.microsoft.com/office/drawing/2014/main" val="20002"/>
                    </a:ext>
                  </a:extLst>
                </a:gridCol>
                <a:gridCol w="2242053">
                  <a:extLst>
                    <a:ext uri="{9D8B030D-6E8A-4147-A177-3AD203B41FA5}">
                      <a16:colId xmlns:a16="http://schemas.microsoft.com/office/drawing/2014/main" val="20003"/>
                    </a:ext>
                  </a:extLst>
                </a:gridCol>
              </a:tblGrid>
              <a:tr h="980790">
                <a:tc>
                  <a:txBody>
                    <a:bodyPr/>
                    <a:lstStyle/>
                    <a:p>
                      <a:pPr algn="l" fontAlgn="ctr"/>
                      <a:r>
                        <a:rPr lang="en-GB" sz="1400" b="1" i="0" u="none" strike="noStrike" kern="0" dirty="0" err="1">
                          <a:solidFill>
                            <a:srgbClr val="FFFFFF"/>
                          </a:solidFill>
                          <a:effectLst/>
                          <a:latin typeface="Trebuchet MS" panose="020B0603020202020204" pitchFamily="34" charset="0"/>
                        </a:rPr>
                        <a:t>Collectivité</a:t>
                      </a:r>
                      <a:r>
                        <a:rPr lang="en-GB" sz="1400" b="1" i="0" u="none" strike="noStrike" kern="0" dirty="0">
                          <a:solidFill>
                            <a:srgbClr val="FFFFFF"/>
                          </a:solidFill>
                          <a:effectLst/>
                          <a:latin typeface="Trebuchet MS" panose="020B0603020202020204" pitchFamily="34" charset="0"/>
                        </a:rPr>
                        <a:t> locale</a:t>
                      </a:r>
                      <a:endParaRPr lang="en-GB" sz="1400" b="1" i="0" u="none" strike="noStrike" dirty="0">
                        <a:solidFill>
                          <a:srgbClr val="FFFFFF"/>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ctr" fontAlgn="ctr"/>
                      <a:r>
                        <a:rPr lang="fr-FR" sz="1400" b="1" i="0" u="none" strike="noStrike" kern="0">
                          <a:solidFill>
                            <a:srgbClr val="FFFFFF"/>
                          </a:solidFill>
                          <a:effectLst/>
                          <a:latin typeface="Trebuchet MS" panose="020B0603020202020204" pitchFamily="34" charset="0"/>
                        </a:rPr>
                        <a:t> Montant (FCFA) Déclaré par la TR </a:t>
                      </a:r>
                      <a:endParaRPr lang="en-GB" sz="1400" b="1" i="0" u="none" strike="noStrike">
                        <a:solidFill>
                          <a:srgbClr val="FFFFFF"/>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ctr" fontAlgn="ctr"/>
                      <a:r>
                        <a:rPr lang="fr-FR" sz="1400" b="1" i="0" u="none" strike="noStrike" kern="0" dirty="0">
                          <a:solidFill>
                            <a:srgbClr val="FFFFFF"/>
                          </a:solidFill>
                          <a:effectLst/>
                          <a:latin typeface="Trebuchet MS" panose="020B0603020202020204" pitchFamily="34" charset="0"/>
                        </a:rPr>
                        <a:t>Montants déclarés par les Collectivités</a:t>
                      </a:r>
                      <a:endParaRPr lang="en-GB" sz="1400" b="1" i="0" u="none" strike="noStrike" dirty="0">
                        <a:solidFill>
                          <a:srgbClr val="FFFFFF"/>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r" fontAlgn="ctr"/>
                      <a:r>
                        <a:rPr lang="fr-FR" sz="1400" b="0" i="0" u="none" strike="noStrike" kern="0" dirty="0">
                          <a:solidFill>
                            <a:srgbClr val="FFFFFF"/>
                          </a:solidFill>
                          <a:effectLst/>
                          <a:latin typeface="Trebuchet MS" panose="020B0603020202020204" pitchFamily="34" charset="0"/>
                        </a:rPr>
                        <a:t> Différence </a:t>
                      </a:r>
                      <a:endParaRPr lang="en-GB" sz="1400" b="0" i="0" u="none" strike="noStrike" dirty="0">
                        <a:solidFill>
                          <a:srgbClr val="FFFFFF"/>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228848">
                <a:tc>
                  <a:txBody>
                    <a:bodyPr/>
                    <a:lstStyle/>
                    <a:p>
                      <a:pPr algn="just" fontAlgn="ctr"/>
                      <a:r>
                        <a:rPr lang="en-GB" sz="1600" b="0" i="0" u="none" strike="noStrike" kern="0" dirty="0">
                          <a:solidFill>
                            <a:srgbClr val="000000"/>
                          </a:solidFill>
                          <a:effectLst/>
                          <a:latin typeface="Trebuchet MS" panose="020B0603020202020204" pitchFamily="34" charset="0"/>
                        </a:rPr>
                        <a:t>C.R. de Sikasso</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b"/>
                      <a:r>
                        <a:rPr lang="fr-FR" sz="1600" b="0" i="0" u="none" strike="noStrike" dirty="0">
                          <a:solidFill>
                            <a:srgbClr val="000000"/>
                          </a:solidFill>
                          <a:effectLst/>
                          <a:latin typeface="Calibri" panose="020F0502020204030204" pitchFamily="34" charset="0"/>
                        </a:rPr>
                        <a:t>       206 680 625</a:t>
                      </a:r>
                    </a:p>
                  </a:txBody>
                  <a:tcPr marL="9525" marR="9525" marT="9526" marB="0" anchor="b">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endParaRPr lang="en-GB" sz="1600" kern="1200" dirty="0">
                        <a:solidFill>
                          <a:schemeClr val="tx1"/>
                        </a:solidFill>
                        <a:effectLst/>
                        <a:latin typeface="+mn-lt"/>
                        <a:ea typeface="+mn-ea"/>
                        <a:cs typeface="+mn-cs"/>
                      </a:endParaRPr>
                    </a:p>
                    <a:p>
                      <a:pPr algn="just" fontAlgn="ctr"/>
                      <a:endParaRPr lang="en-GB" sz="1600" kern="1200" dirty="0">
                        <a:solidFill>
                          <a:schemeClr val="tx1"/>
                        </a:solidFill>
                        <a:effectLst/>
                        <a:latin typeface="+mn-lt"/>
                        <a:ea typeface="+mn-ea"/>
                        <a:cs typeface="+mn-cs"/>
                      </a:endParaRPr>
                    </a:p>
                    <a:p>
                      <a:pPr algn="just" fontAlgn="ctr"/>
                      <a:endParaRPr lang="en-GB" sz="1600" kern="1200" dirty="0">
                        <a:solidFill>
                          <a:schemeClr val="tx1"/>
                        </a:solidFill>
                        <a:effectLst/>
                        <a:latin typeface="+mn-lt"/>
                        <a:ea typeface="+mn-ea"/>
                        <a:cs typeface="+mn-cs"/>
                      </a:endParaRPr>
                    </a:p>
                    <a:p>
                      <a:pPr algn="just" fontAlgn="ctr"/>
                      <a:r>
                        <a:rPr lang="en-GB" sz="1600" kern="1200" dirty="0">
                          <a:solidFill>
                            <a:schemeClr val="tx1"/>
                          </a:solidFill>
                          <a:effectLst/>
                          <a:latin typeface="+mn-lt"/>
                          <a:ea typeface="+mn-ea"/>
                          <a:cs typeface="+mn-cs"/>
                        </a:rPr>
                        <a:t>281 443 956</a:t>
                      </a:r>
                      <a:endParaRPr lang="en-GB" sz="1600" b="0" i="0" u="none" strike="noStrike" dirty="0">
                        <a:solidFill>
                          <a:srgbClr val="000000"/>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endParaRPr lang="en-GB" sz="1600" b="0" i="0" u="none" strike="noStrike" dirty="0">
                        <a:solidFill>
                          <a:srgbClr val="000000"/>
                        </a:solidFill>
                        <a:effectLst/>
                        <a:latin typeface="Trebuchet MS" panose="020B0603020202020204" pitchFamily="34" charset="0"/>
                      </a:endParaRPr>
                    </a:p>
                    <a:p>
                      <a:pPr algn="just" fontAlgn="ctr"/>
                      <a:endParaRPr lang="en-GB" sz="1600" b="0" i="0" u="none" strike="noStrike" dirty="0">
                        <a:solidFill>
                          <a:srgbClr val="000000"/>
                        </a:solidFill>
                        <a:effectLst/>
                        <a:latin typeface="Trebuchet MS" panose="020B0603020202020204" pitchFamily="34" charset="0"/>
                      </a:endParaRPr>
                    </a:p>
                    <a:p>
                      <a:pPr algn="just" fontAlgn="ctr"/>
                      <a:endParaRPr lang="en-GB" sz="1600" b="0" i="0" u="none" strike="noStrike" dirty="0">
                        <a:solidFill>
                          <a:srgbClr val="000000"/>
                        </a:solidFill>
                        <a:effectLst/>
                        <a:latin typeface="Trebuchet MS" panose="020B0603020202020204" pitchFamily="34" charset="0"/>
                      </a:endParaRPr>
                    </a:p>
                    <a:p>
                      <a:pPr algn="just" fontAlgn="ctr"/>
                      <a:endParaRPr lang="en-GB" sz="1600" b="0" i="0" u="none" strike="noStrike" dirty="0">
                        <a:solidFill>
                          <a:srgbClr val="000000"/>
                        </a:solidFill>
                        <a:effectLst/>
                        <a:latin typeface="Trebuchet MS" panose="020B0603020202020204" pitchFamily="34" charset="0"/>
                      </a:endParaRPr>
                    </a:p>
                    <a:p>
                      <a:pPr algn="just" fontAlgn="ctr"/>
                      <a:r>
                        <a:rPr lang="en-GB" sz="1600" b="0" i="0" u="none" strike="noStrike" dirty="0">
                          <a:solidFill>
                            <a:srgbClr val="000000"/>
                          </a:solidFill>
                          <a:effectLst/>
                          <a:latin typeface="Trebuchet MS" panose="020B0603020202020204" pitchFamily="34" charset="0"/>
                        </a:rPr>
                        <a:t>(74 763 331)</a:t>
                      </a: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253390">
                <a:tc>
                  <a:txBody>
                    <a:bodyPr/>
                    <a:lstStyle/>
                    <a:p>
                      <a:pPr algn="just" fontAlgn="ctr"/>
                      <a:r>
                        <a:rPr lang="en-GB" sz="1600" b="0" i="0" u="none" strike="noStrike" kern="0">
                          <a:solidFill>
                            <a:srgbClr val="000000"/>
                          </a:solidFill>
                          <a:effectLst/>
                          <a:latin typeface="Trebuchet MS" panose="020B0603020202020204" pitchFamily="34" charset="0"/>
                        </a:rPr>
                        <a:t>C. Ru de Finkolo</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97 855 305</a:t>
                      </a:r>
                    </a:p>
                  </a:txBody>
                  <a:tcPr marL="9525" marR="9525" marT="9526"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97 855 306</a:t>
                      </a: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1</a:t>
                      </a: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268251">
                <a:tc>
                  <a:txBody>
                    <a:bodyPr/>
                    <a:lstStyle/>
                    <a:p>
                      <a:pPr algn="just" fontAlgn="ctr"/>
                      <a:r>
                        <a:rPr lang="en-GB" sz="1600" b="0" i="0" u="none" strike="noStrike" kern="0">
                          <a:solidFill>
                            <a:srgbClr val="000000"/>
                          </a:solidFill>
                          <a:effectLst/>
                          <a:latin typeface="Trebuchet MS" panose="020B0603020202020204" pitchFamily="34" charset="0"/>
                        </a:rPr>
                        <a:t>C.C Yanfolila</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12 272 926</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60 991 687</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(48 718 761)</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268251">
                <a:tc>
                  <a:txBody>
                    <a:bodyPr/>
                    <a:lstStyle/>
                    <a:p>
                      <a:pPr algn="just" fontAlgn="ctr"/>
                      <a:r>
                        <a:rPr lang="en-GB" sz="1600" b="0" i="0" u="none" strike="noStrike" kern="0" dirty="0">
                          <a:solidFill>
                            <a:srgbClr val="000000"/>
                          </a:solidFill>
                          <a:effectLst/>
                          <a:latin typeface="Trebuchet MS" panose="020B0603020202020204" pitchFamily="34" charset="0"/>
                        </a:rPr>
                        <a:t>C.C Sikasso</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40 773 045</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49 873 545</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(9 100 500)</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268251">
                <a:tc>
                  <a:txBody>
                    <a:bodyPr/>
                    <a:lstStyle/>
                    <a:p>
                      <a:pPr algn="just" fontAlgn="ctr"/>
                      <a:r>
                        <a:rPr lang="en-GB" sz="1600" b="0" i="0" u="none" strike="noStrike" kern="0">
                          <a:solidFill>
                            <a:srgbClr val="000000"/>
                          </a:solidFill>
                          <a:effectLst/>
                          <a:latin typeface="Trebuchet MS" panose="020B0603020202020204" pitchFamily="34" charset="0"/>
                        </a:rPr>
                        <a:t>C.C de Bourgouni</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121 102 796</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143 326 273</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a:lnSpc>
                          <a:spcPct val="110000"/>
                        </a:lnSpc>
                        <a:spcAft>
                          <a:spcPts val="600"/>
                        </a:spcAft>
                      </a:pPr>
                      <a:r>
                        <a:rPr lang="en-GB" sz="16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(22 223 478)</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497255">
                <a:tc>
                  <a:txBody>
                    <a:bodyPr/>
                    <a:lstStyle/>
                    <a:p>
                      <a:pPr algn="just" fontAlgn="ctr"/>
                      <a:r>
                        <a:rPr lang="en-GB" sz="1600" b="0" i="0" u="none" strike="noStrike" kern="0" dirty="0">
                          <a:solidFill>
                            <a:srgbClr val="000000"/>
                          </a:solidFill>
                          <a:effectLst/>
                          <a:latin typeface="Trebuchet MS" panose="020B0603020202020204" pitchFamily="34" charset="0"/>
                        </a:rPr>
                        <a:t>C. Ru de </a:t>
                      </a:r>
                      <a:r>
                        <a:rPr lang="en-GB" sz="1600" b="0" i="0" u="none" strike="noStrike" kern="0" dirty="0" err="1">
                          <a:solidFill>
                            <a:srgbClr val="000000"/>
                          </a:solidFill>
                          <a:effectLst/>
                          <a:latin typeface="Trebuchet MS" panose="020B0603020202020204" pitchFamily="34" charset="0"/>
                        </a:rPr>
                        <a:t>N'Tjikouna</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 </a:t>
                      </a:r>
                    </a:p>
                  </a:txBody>
                  <a:tcPr marL="9525" marR="9525" marT="9526"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n-GB" sz="1600" b="0" i="0" u="none" strike="noStrike" kern="0" dirty="0">
                          <a:solidFill>
                            <a:srgbClr val="000000"/>
                          </a:solidFill>
                          <a:effectLst/>
                          <a:latin typeface="Trebuchet MS" panose="020B0603020202020204" pitchFamily="34" charset="0"/>
                        </a:rPr>
                        <a:t>15 886 755</a:t>
                      </a:r>
                      <a:endParaRPr lang="en-GB" sz="1600" b="0" i="0" u="none" strike="noStrike" dirty="0">
                        <a:solidFill>
                          <a:srgbClr val="000000"/>
                        </a:solidFill>
                        <a:effectLst/>
                        <a:latin typeface="Trebuchet MS" panose="020B0603020202020204" pitchFamily="34" charset="0"/>
                      </a:endParaRPr>
                    </a:p>
                    <a:p>
                      <a:pPr algn="just" fontAlgn="ctr"/>
                      <a:endParaRPr lang="en-GB" sz="1600" b="0" i="0" u="none" strike="noStrike" dirty="0">
                        <a:solidFill>
                          <a:srgbClr val="000000"/>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(15 886 755)</a:t>
                      </a: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253390">
                <a:tc>
                  <a:txBody>
                    <a:bodyPr/>
                    <a:lstStyle/>
                    <a:p>
                      <a:pPr algn="just" fontAlgn="ctr"/>
                      <a:r>
                        <a:rPr lang="en-GB" sz="1600" b="0" i="0" u="none" strike="noStrike" kern="0">
                          <a:solidFill>
                            <a:srgbClr val="000000"/>
                          </a:solidFill>
                          <a:effectLst/>
                          <a:latin typeface="Trebuchet MS" panose="020B0603020202020204" pitchFamily="34" charset="0"/>
                        </a:rPr>
                        <a:t>C.C de Kadiolo</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b"/>
                      <a:r>
                        <a:rPr lang="fr-FR" sz="1600" b="0" i="0" u="none" strike="noStrike" dirty="0">
                          <a:solidFill>
                            <a:srgbClr val="000000"/>
                          </a:solidFill>
                          <a:effectLst/>
                          <a:latin typeface="Calibri" panose="020F0502020204030204" pitchFamily="34" charset="0"/>
                        </a:rPr>
                        <a:t>170 318 944</a:t>
                      </a:r>
                    </a:p>
                  </a:txBody>
                  <a:tcPr marL="9525" marR="9525" marT="9526" marB="0" anchor="b">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kern="1200" dirty="0">
                          <a:solidFill>
                            <a:schemeClr val="tx1"/>
                          </a:solidFill>
                          <a:effectLst/>
                          <a:latin typeface="+mn-lt"/>
                          <a:ea typeface="+mn-ea"/>
                          <a:cs typeface="+mn-cs"/>
                        </a:rPr>
                        <a:t>172 038 779</a:t>
                      </a:r>
                      <a:endParaRPr lang="en-GB" sz="1600" b="0" i="0" u="none" strike="noStrike" dirty="0">
                        <a:solidFill>
                          <a:srgbClr val="000000"/>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(1 719 836)</a:t>
                      </a: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7"/>
                  </a:ext>
                </a:extLst>
              </a:tr>
              <a:tr h="253390">
                <a:tc>
                  <a:txBody>
                    <a:bodyPr/>
                    <a:lstStyle/>
                    <a:p>
                      <a:pPr algn="just" fontAlgn="ctr"/>
                      <a:r>
                        <a:rPr lang="en-GB" sz="1600" b="0" i="0" u="none" strike="noStrike" kern="0">
                          <a:solidFill>
                            <a:srgbClr val="000000"/>
                          </a:solidFill>
                          <a:effectLst/>
                          <a:latin typeface="Trebuchet MS" panose="020B0603020202020204" pitchFamily="34" charset="0"/>
                        </a:rPr>
                        <a:t>C. Ru de Sanso</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267 288 299</a:t>
                      </a:r>
                    </a:p>
                  </a:txBody>
                  <a:tcPr marL="9525" marR="9525" marT="9526"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kern="0" dirty="0">
                          <a:solidFill>
                            <a:srgbClr val="000000"/>
                          </a:solidFill>
                          <a:effectLst/>
                          <a:latin typeface="Trebuchet MS" panose="020B0603020202020204" pitchFamily="34" charset="0"/>
                        </a:rPr>
                        <a:t>268 438 862</a:t>
                      </a:r>
                      <a:endParaRPr lang="en-GB" sz="1600" b="0" i="0" u="none" strike="noStrike" dirty="0">
                        <a:solidFill>
                          <a:srgbClr val="000000"/>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kern="0" dirty="0">
                          <a:solidFill>
                            <a:srgbClr val="000000"/>
                          </a:solidFill>
                          <a:effectLst/>
                          <a:latin typeface="Trebuchet MS" panose="020B0603020202020204" pitchFamily="34" charset="0"/>
                        </a:rPr>
                        <a:t>(1 150 563)</a:t>
                      </a:r>
                      <a:endParaRPr lang="en-GB" sz="1600" b="0" i="0" u="none" strike="noStrike" dirty="0">
                        <a:solidFill>
                          <a:srgbClr val="000000"/>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8"/>
                  </a:ext>
                </a:extLst>
              </a:tr>
              <a:tr h="313926">
                <a:tc>
                  <a:txBody>
                    <a:bodyPr/>
                    <a:lstStyle/>
                    <a:p>
                      <a:pPr algn="just" fontAlgn="ctr"/>
                      <a:r>
                        <a:rPr lang="en-GB" sz="1600" b="0" i="0" u="none" strike="noStrike" kern="0">
                          <a:solidFill>
                            <a:srgbClr val="000000"/>
                          </a:solidFill>
                          <a:effectLst/>
                          <a:latin typeface="Trebuchet MS" panose="020B0603020202020204" pitchFamily="34" charset="0"/>
                        </a:rPr>
                        <a:t>C. Ru de Fourou</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fr-FR" sz="1600" b="0" i="0" u="none" strike="noStrike" dirty="0">
                          <a:solidFill>
                            <a:srgbClr val="000000"/>
                          </a:solidFill>
                          <a:effectLst/>
                          <a:latin typeface="Calibri" panose="020F0502020204030204" pitchFamily="34" charset="0"/>
                        </a:rPr>
                        <a:t>408 765 464</a:t>
                      </a:r>
                    </a:p>
                  </a:txBody>
                  <a:tcPr marL="9525" marR="9525" marT="9526"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kern="1200" dirty="0">
                          <a:solidFill>
                            <a:schemeClr val="tx1"/>
                          </a:solidFill>
                          <a:effectLst/>
                          <a:latin typeface="+mn-lt"/>
                          <a:ea typeface="+mn-ea"/>
                          <a:cs typeface="+mn-cs"/>
                        </a:rPr>
                        <a:t>401 590 773</a:t>
                      </a:r>
                      <a:endParaRPr lang="en-GB" sz="1600" b="0" i="0" u="none" strike="noStrike" dirty="0">
                        <a:solidFill>
                          <a:srgbClr val="000000"/>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kern="1200" dirty="0">
                          <a:solidFill>
                            <a:schemeClr val="tx1"/>
                          </a:solidFill>
                          <a:effectLst/>
                          <a:latin typeface="+mn-lt"/>
                          <a:ea typeface="+mn-ea"/>
                          <a:cs typeface="+mn-cs"/>
                        </a:rPr>
                        <a:t>7 174 691</a:t>
                      </a:r>
                      <a:endParaRPr lang="en-GB" sz="1600" b="0" i="0" u="none" strike="noStrike" dirty="0">
                        <a:solidFill>
                          <a:srgbClr val="000000"/>
                        </a:solidFill>
                        <a:effectLst/>
                        <a:latin typeface="Trebuchet MS" panose="020B0603020202020204" pitchFamily="34" charset="0"/>
                      </a:endParaRP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309574">
                <a:tc>
                  <a:txBody>
                    <a:bodyPr/>
                    <a:lstStyle/>
                    <a:p>
                      <a:pPr algn="just" fontAlgn="ctr"/>
                      <a:r>
                        <a:rPr lang="en-GB" sz="1600" b="0" i="0" u="none" strike="noStrike" kern="0">
                          <a:solidFill>
                            <a:srgbClr val="000000"/>
                          </a:solidFill>
                          <a:effectLst/>
                          <a:latin typeface="Trebuchet MS" panose="020B0603020202020204" pitchFamily="34" charset="0"/>
                        </a:rPr>
                        <a:t>C.Ru de Gouandiaka</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29 455022</a:t>
                      </a:r>
                    </a:p>
                  </a:txBody>
                  <a:tcPr marL="9525" marR="9525" marT="9526"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29 522 672</a:t>
                      </a: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(67 650)</a:t>
                      </a: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253390">
                <a:tc>
                  <a:txBody>
                    <a:bodyPr/>
                    <a:lstStyle/>
                    <a:p>
                      <a:pPr algn="just" fontAlgn="ctr"/>
                      <a:r>
                        <a:rPr lang="en-GB" sz="1600" b="0" i="0" u="none" strike="noStrike" kern="0" dirty="0" err="1">
                          <a:solidFill>
                            <a:srgbClr val="000000"/>
                          </a:solidFill>
                          <a:effectLst/>
                          <a:latin typeface="Trebuchet MS" panose="020B0603020202020204" pitchFamily="34" charset="0"/>
                        </a:rPr>
                        <a:t>C.Ru</a:t>
                      </a:r>
                      <a:r>
                        <a:rPr lang="en-GB" sz="1600" b="0" i="0" u="none" strike="noStrike" kern="0" dirty="0">
                          <a:solidFill>
                            <a:srgbClr val="000000"/>
                          </a:solidFill>
                          <a:effectLst/>
                          <a:latin typeface="Trebuchet MS" panose="020B0603020202020204" pitchFamily="34" charset="0"/>
                        </a:rPr>
                        <a:t> de </a:t>
                      </a:r>
                      <a:r>
                        <a:rPr lang="en-GB" sz="1600" b="0" i="0" u="none" strike="noStrike" kern="0" dirty="0" err="1">
                          <a:solidFill>
                            <a:srgbClr val="000000"/>
                          </a:solidFill>
                          <a:effectLst/>
                          <a:latin typeface="Trebuchet MS" panose="020B0603020202020204" pitchFamily="34" charset="0"/>
                        </a:rPr>
                        <a:t>Wola</a:t>
                      </a:r>
                      <a:endParaRPr lang="en-GB" sz="1600" b="0" i="0" u="none" strike="noStrike" dirty="0">
                        <a:solidFill>
                          <a:srgbClr val="000000"/>
                        </a:solidFill>
                        <a:effectLst/>
                        <a:latin typeface="Trebuchet MS" panose="020B0603020202020204" pitchFamily="34" charset="0"/>
                      </a:endParaRPr>
                    </a:p>
                  </a:txBody>
                  <a:tcPr marL="9525" marR="9525" marT="9526"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23 358 410</a:t>
                      </a:r>
                    </a:p>
                  </a:txBody>
                  <a:tcPr marL="9525" marR="9525" marT="9526" marB="0" anchor="ctr">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23 358 299</a:t>
                      </a: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tc>
                  <a:txBody>
                    <a:bodyPr/>
                    <a:lstStyle/>
                    <a:p>
                      <a:pPr algn="just" fontAlgn="ctr"/>
                      <a:r>
                        <a:rPr lang="en-GB" sz="1600" b="0" i="0" u="none" strike="noStrike" dirty="0">
                          <a:solidFill>
                            <a:srgbClr val="000000"/>
                          </a:solidFill>
                          <a:effectLst/>
                          <a:latin typeface="Trebuchet MS" panose="020B0603020202020204" pitchFamily="34" charset="0"/>
                        </a:rPr>
                        <a:t>- </a:t>
                      </a:r>
                    </a:p>
                  </a:txBody>
                  <a:tcPr marL="9525" marR="9525" marT="9526"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361505">
                <a:tc>
                  <a:txBody>
                    <a:bodyPr/>
                    <a:lstStyle/>
                    <a:p>
                      <a:pPr algn="ctr" fontAlgn="ctr"/>
                      <a:r>
                        <a:rPr lang="en-GB" sz="1400" b="1" i="0" u="none" strike="noStrike" kern="0" dirty="0">
                          <a:solidFill>
                            <a:srgbClr val="000000"/>
                          </a:solidFill>
                          <a:effectLst/>
                          <a:latin typeface="Trebuchet MS" panose="020B0603020202020204" pitchFamily="34" charset="0"/>
                        </a:rPr>
                        <a:t>Total </a:t>
                      </a:r>
                      <a:r>
                        <a:rPr lang="en-GB" sz="1400" b="1" i="0" u="none" strike="noStrike" kern="0" dirty="0" err="1">
                          <a:solidFill>
                            <a:srgbClr val="000000"/>
                          </a:solidFill>
                          <a:effectLst/>
                          <a:latin typeface="Trebuchet MS" panose="020B0603020202020204" pitchFamily="34" charset="0"/>
                        </a:rPr>
                        <a:t>Patentes</a:t>
                      </a:r>
                      <a:r>
                        <a:rPr lang="en-GB" sz="1400" b="1" i="0" u="none" strike="noStrike" kern="0" dirty="0">
                          <a:solidFill>
                            <a:srgbClr val="000000"/>
                          </a:solidFill>
                          <a:effectLst/>
                          <a:latin typeface="Trebuchet MS" panose="020B0603020202020204" pitchFamily="34" charset="0"/>
                        </a:rPr>
                        <a:t> Sikasso</a:t>
                      </a:r>
                      <a:endParaRPr lang="en-GB" sz="1400" b="1" i="0" u="none" strike="noStrike" dirty="0">
                        <a:solidFill>
                          <a:srgbClr val="000000"/>
                        </a:solidFill>
                        <a:effectLst/>
                        <a:latin typeface="Trebuchet MS" panose="020B0603020202020204" pitchFamily="34" charset="0"/>
                      </a:endParaRPr>
                    </a:p>
                  </a:txBody>
                  <a:tcPr marL="9525" marR="9525" marT="9526"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tc>
                  <a:txBody>
                    <a:bodyPr/>
                    <a:lstStyle/>
                    <a:p>
                      <a:pPr algn="r">
                        <a:lnSpc>
                          <a:spcPct val="110000"/>
                        </a:lnSpc>
                        <a:spcAft>
                          <a:spcPts val="600"/>
                        </a:spcAft>
                      </a:pPr>
                      <a:r>
                        <a:rPr lang="en-GB" sz="1600" b="1"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1 377 870 835</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tc>
                  <a:txBody>
                    <a:bodyPr/>
                    <a:lstStyle/>
                    <a:p>
                      <a:pPr algn="r">
                        <a:lnSpc>
                          <a:spcPct val="110000"/>
                        </a:lnSpc>
                        <a:spcAft>
                          <a:spcPts val="600"/>
                        </a:spcAft>
                      </a:pPr>
                      <a:r>
                        <a:rPr lang="en-GB" sz="1600" b="1"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1 527 860 297</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tc>
                  <a:txBody>
                    <a:bodyPr/>
                    <a:lstStyle/>
                    <a:p>
                      <a:pPr algn="r">
                        <a:lnSpc>
                          <a:spcPct val="110000"/>
                        </a:lnSpc>
                        <a:spcAft>
                          <a:spcPts val="600"/>
                        </a:spcAft>
                      </a:pPr>
                      <a:r>
                        <a:rPr lang="en-GB" sz="1600" b="1"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(149 989 462)</a:t>
                      </a:r>
                      <a:endParaRPr lang="fr-FR" sz="16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12"/>
                  </a:ext>
                </a:extLst>
              </a:tr>
            </a:tbl>
          </a:graphicData>
        </a:graphic>
      </p:graphicFrame>
      <p:pic>
        <p:nvPicPr>
          <p:cNvPr id="44110" name="Image 6">
            <a:extLst>
              <a:ext uri="{FF2B5EF4-FFF2-40B4-BE49-F238E27FC236}">
                <a16:creationId xmlns:a16="http://schemas.microsoft.com/office/drawing/2014/main" id="{73EBA8D7-0E12-44E6-9CDC-8DB2BE56BCF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8322A31-88C8-474C-9E6C-0D65678A4F1E}"/>
              </a:ext>
            </a:extLst>
          </p:cNvPr>
          <p:cNvSpPr>
            <a:spLocks noGrp="1"/>
          </p:cNvSpPr>
          <p:nvPr>
            <p:ph type="title"/>
          </p:nvPr>
        </p:nvSpPr>
        <p:spPr>
          <a:xfrm>
            <a:off x="323850" y="752475"/>
            <a:ext cx="8497888" cy="590550"/>
          </a:xfrm>
        </p:spPr>
        <p:txBody>
          <a:bodyPr rtlCol="0">
            <a:normAutofit fontScale="90000"/>
          </a:bodyPr>
          <a:lstStyle/>
          <a:p>
            <a:pPr algn="just" eaLnBrk="1" fontAlgn="auto" hangingPunct="1">
              <a:spcAft>
                <a:spcPts val="0"/>
              </a:spcAft>
              <a:defRPr/>
            </a:pPr>
            <a:r>
              <a:rPr lang="fr-FR" sz="2400" b="1" dirty="0">
                <a:solidFill>
                  <a:srgbClr val="000000"/>
                </a:solidFill>
                <a:latin typeface="Arial" panose="020B0604020202020204" pitchFamily="34" charset="0"/>
                <a:ea typeface="Times New Roman" panose="02020603050405020304" pitchFamily="18" charset="0"/>
              </a:rPr>
              <a:t>Affectation des revenus collectés au niveau du Trésor Public (Hors Sous-traitants) en </a:t>
            </a:r>
            <a:r>
              <a:rPr lang="fr-FR" sz="2400" b="1" dirty="0">
                <a:solidFill>
                  <a:schemeClr val="accent1"/>
                </a:solidFill>
                <a:latin typeface="Arial" panose="020B0604020202020204" pitchFamily="34" charset="0"/>
                <a:ea typeface="Times New Roman" panose="02020603050405020304" pitchFamily="18" charset="0"/>
              </a:rPr>
              <a:t>2017</a:t>
            </a:r>
            <a:endParaRPr lang="en-GB" sz="2400" dirty="0"/>
          </a:p>
        </p:txBody>
      </p:sp>
      <p:sp>
        <p:nvSpPr>
          <p:cNvPr id="6" name="Espace réservé du contenu 2">
            <a:extLst>
              <a:ext uri="{FF2B5EF4-FFF2-40B4-BE49-F238E27FC236}">
                <a16:creationId xmlns:a16="http://schemas.microsoft.com/office/drawing/2014/main" id="{4B14575C-2160-4E63-882A-70C9335A3A28}"/>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graphicFrame>
        <p:nvGraphicFramePr>
          <p:cNvPr id="2" name="Tableau 1">
            <a:extLst>
              <a:ext uri="{FF2B5EF4-FFF2-40B4-BE49-F238E27FC236}">
                <a16:creationId xmlns:a16="http://schemas.microsoft.com/office/drawing/2014/main" id="{49BBB2C3-455C-47BE-9886-BCA192577861}"/>
              </a:ext>
            </a:extLst>
          </p:cNvPr>
          <p:cNvGraphicFramePr>
            <a:graphicFrameLocks noGrp="1"/>
          </p:cNvGraphicFramePr>
          <p:nvPr/>
        </p:nvGraphicFramePr>
        <p:xfrm>
          <a:off x="323850" y="1447800"/>
          <a:ext cx="8499475" cy="4221163"/>
        </p:xfrm>
        <a:graphic>
          <a:graphicData uri="http://schemas.openxmlformats.org/drawingml/2006/table">
            <a:tbl>
              <a:tblPr/>
              <a:tblGrid>
                <a:gridCol w="5086350">
                  <a:extLst>
                    <a:ext uri="{9D8B030D-6E8A-4147-A177-3AD203B41FA5}">
                      <a16:colId xmlns:a16="http://schemas.microsoft.com/office/drawing/2014/main" val="20000"/>
                    </a:ext>
                  </a:extLst>
                </a:gridCol>
                <a:gridCol w="935038">
                  <a:extLst>
                    <a:ext uri="{9D8B030D-6E8A-4147-A177-3AD203B41FA5}">
                      <a16:colId xmlns:a16="http://schemas.microsoft.com/office/drawing/2014/main" val="20001"/>
                    </a:ext>
                  </a:extLst>
                </a:gridCol>
                <a:gridCol w="687387">
                  <a:extLst>
                    <a:ext uri="{9D8B030D-6E8A-4147-A177-3AD203B41FA5}">
                      <a16:colId xmlns:a16="http://schemas.microsoft.com/office/drawing/2014/main" val="20002"/>
                    </a:ext>
                  </a:extLst>
                </a:gridCol>
                <a:gridCol w="1103313">
                  <a:extLst>
                    <a:ext uri="{9D8B030D-6E8A-4147-A177-3AD203B41FA5}">
                      <a16:colId xmlns:a16="http://schemas.microsoft.com/office/drawing/2014/main" val="20003"/>
                    </a:ext>
                  </a:extLst>
                </a:gridCol>
                <a:gridCol w="687387">
                  <a:extLst>
                    <a:ext uri="{9D8B030D-6E8A-4147-A177-3AD203B41FA5}">
                      <a16:colId xmlns:a16="http://schemas.microsoft.com/office/drawing/2014/main" val="20004"/>
                    </a:ext>
                  </a:extLst>
                </a:gridCol>
              </a:tblGrid>
              <a:tr h="3118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Affectation budgétaire/Flux (en milliards de FCFA)</a:t>
                      </a:r>
                      <a:endParaRPr kumimoji="0" lang="en-GB" altLang="fr-FR" sz="15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2017</a:t>
                      </a:r>
                      <a:endParaRPr kumimoji="0" lang="en-GB" altLang="fr-FR" sz="15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a:t>
                      </a:r>
                      <a:endParaRPr kumimoji="0" lang="en-GB" altLang="fr-FR" sz="15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2016</a:t>
                      </a:r>
                      <a:endParaRPr kumimoji="0" lang="en-GB" altLang="fr-FR" sz="15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a:t>
                      </a:r>
                      <a:endParaRPr kumimoji="0" lang="en-GB" altLang="fr-FR" sz="15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lnTlToBr>
                      <a:noFill/>
                    </a:lnTlToBr>
                    <a:lnBlToTr>
                      <a:noFill/>
                    </a:lnBlToTr>
                    <a:solidFill>
                      <a:srgbClr val="7A0A1B"/>
                    </a:solidFill>
                  </a:tcPr>
                </a:tc>
                <a:extLst>
                  <a:ext uri="{0D108BD9-81ED-4DB2-BD59-A6C34878D82A}">
                    <a16:rowId xmlns:a16="http://schemas.microsoft.com/office/drawing/2014/main" val="10000"/>
                  </a:ext>
                </a:extLst>
              </a:tr>
              <a:tr h="3118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Budget National</a:t>
                      </a: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271,731 </a:t>
                      </a: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94,5%</a:t>
                      </a: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201,616</a:t>
                      </a: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94,8%</a:t>
                      </a: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F8A3AF"/>
                    </a:solidFill>
                  </a:tcPr>
                </a:tc>
                <a:extLst>
                  <a:ext uri="{0D108BD9-81ED-4DB2-BD59-A6C34878D82A}">
                    <a16:rowId xmlns:a16="http://schemas.microsoft.com/office/drawing/2014/main" val="10001"/>
                  </a:ext>
                </a:extLst>
              </a:tr>
              <a:tr h="3118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Budget des collectivités - Patentes</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5,709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2,0%</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5,223</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2,5%</a:t>
                      </a: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118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d’Informatisation de la Douane - RS</a:t>
                      </a:r>
                      <a:endPar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2,624 </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0,9%</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1,262</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0,6%</a:t>
                      </a:r>
                    </a:p>
                  </a:txBody>
                  <a:tcPr marL="68580" marR="68580" marT="0" marB="0" anchor="ctr" horzOverflow="overflow">
                    <a:lnL>
                      <a:noFill/>
                    </a:lnL>
                    <a:lnR>
                      <a:noFill/>
                    </a:lnR>
                    <a:lnT>
                      <a:noFill/>
                    </a:lnT>
                    <a:lnB>
                      <a:noFill/>
                    </a:lnB>
                    <a:lnTlToBr>
                      <a:noFill/>
                    </a:lnTlToBr>
                    <a:lnBlToTr>
                      <a:noFill/>
                    </a:lnBlToTr>
                    <a:solidFill>
                      <a:srgbClr val="F8A3AF"/>
                    </a:solidFill>
                  </a:tcPr>
                </a:tc>
                <a:extLst>
                  <a:ext uri="{0D108BD9-81ED-4DB2-BD59-A6C34878D82A}">
                    <a16:rowId xmlns:a16="http://schemas.microsoft.com/office/drawing/2014/main" val="10003"/>
                  </a:ext>
                </a:extLst>
              </a:tr>
              <a:tr h="50153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Union Économique et Monétaire Ouest Africaine (UEMOA) – PCS</a:t>
                      </a:r>
                      <a:endPar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2,305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0,8%</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1,250</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0,6%</a:t>
                      </a: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118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National pour l’Emploi des Jeunes (FNEJ) - TEJ</a:t>
                      </a:r>
                      <a:endPar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0,892 </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0,3%</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0,810</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0,4%</a:t>
                      </a:r>
                    </a:p>
                  </a:txBody>
                  <a:tcPr marL="68580" marR="68580" marT="0" marB="0" anchor="ctr" horzOverflow="overflow">
                    <a:lnL>
                      <a:noFill/>
                    </a:lnL>
                    <a:lnR>
                      <a:noFill/>
                    </a:lnR>
                    <a:lnT>
                      <a:noFill/>
                    </a:lnT>
                    <a:lnB>
                      <a:noFill/>
                    </a:lnB>
                    <a:lnTlToBr>
                      <a:noFill/>
                    </a:lnTlToBr>
                    <a:lnBlToTr>
                      <a:noFill/>
                    </a:lnBlToTr>
                    <a:solidFill>
                      <a:srgbClr val="F8A3AF"/>
                    </a:solidFill>
                  </a:tcPr>
                </a:tc>
                <a:extLst>
                  <a:ext uri="{0D108BD9-81ED-4DB2-BD59-A6C34878D82A}">
                    <a16:rowId xmlns:a16="http://schemas.microsoft.com/office/drawing/2014/main" val="10005"/>
                  </a:ext>
                </a:extLst>
              </a:tr>
              <a:tr h="50145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d’Appui à la Formation Professionnelle (FAFPA) – TFP</a:t>
                      </a:r>
                      <a:endParaRPr kumimoji="0" lang="en-GB" altLang="fr-FR" sz="15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1,276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0,4%</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0,828</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0,4%</a:t>
                      </a: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118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National de Logement (FNL) - TL</a:t>
                      </a:r>
                      <a:endPar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1,121 </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0,4%</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0,677</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0,3%</a:t>
                      </a:r>
                    </a:p>
                  </a:txBody>
                  <a:tcPr marL="68580" marR="68580" marT="0" marB="0" anchor="ctr" horzOverflow="overflow">
                    <a:lnL>
                      <a:noFill/>
                    </a:lnL>
                    <a:lnR>
                      <a:noFill/>
                    </a:lnR>
                    <a:lnT>
                      <a:noFill/>
                    </a:lnT>
                    <a:lnB>
                      <a:noFill/>
                    </a:lnB>
                    <a:lnTlToBr>
                      <a:noFill/>
                    </a:lnTlToBr>
                    <a:lnBlToTr>
                      <a:noFill/>
                    </a:lnBlToTr>
                    <a:solidFill>
                      <a:srgbClr val="F8A3AF"/>
                    </a:solidFill>
                  </a:tcPr>
                </a:tc>
                <a:extLst>
                  <a:ext uri="{0D108BD9-81ED-4DB2-BD59-A6C34878D82A}">
                    <a16:rowId xmlns:a16="http://schemas.microsoft.com/office/drawing/2014/main" val="10007"/>
                  </a:ext>
                </a:extLst>
              </a:tr>
              <a:tr h="50153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Communauté économique des États de l'Afrique de l'Ouest (CEDEAO) - PC</a:t>
                      </a:r>
                      <a:endParaRPr kumimoji="0" lang="en-GB" altLang="fr-FR" sz="15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1,264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0,4%</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0,606</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0,3%</a:t>
                      </a: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26121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pour la formation - DNGM</a:t>
                      </a:r>
                      <a:endParaRPr kumimoji="0" lang="en-GB" altLang="fr-FR" sz="15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0,272 </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0,1%</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0,361</a:t>
                      </a: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0,2%</a:t>
                      </a:r>
                    </a:p>
                  </a:txBody>
                  <a:tcPr marL="68580" marR="68580" marT="0" marB="0" anchor="ctr" horzOverflow="overflow">
                    <a:lnL>
                      <a:noFill/>
                    </a:lnL>
                    <a:lnR>
                      <a:noFill/>
                    </a:lnR>
                    <a:lnT>
                      <a:noFill/>
                    </a:lnT>
                    <a:lnB>
                      <a:noFill/>
                    </a:lnB>
                    <a:lnTlToBr>
                      <a:noFill/>
                    </a:lnTlToBr>
                    <a:lnBlToTr>
                      <a:noFill/>
                    </a:lnBlToTr>
                    <a:solidFill>
                      <a:srgbClr val="F8A3AF"/>
                    </a:solidFill>
                  </a:tcPr>
                </a:tc>
                <a:extLst>
                  <a:ext uri="{0D108BD9-81ED-4DB2-BD59-A6C34878D82A}">
                    <a16:rowId xmlns:a16="http://schemas.microsoft.com/office/drawing/2014/main" val="10009"/>
                  </a:ext>
                </a:extLst>
              </a:tr>
              <a:tr h="27229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pour la formation - AUREP</a:t>
                      </a:r>
                      <a:endPar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w="19050" cap="flat" cmpd="sng" algn="ctr">
                      <a:solidFill>
                        <a:srgbClr val="ED1A3B"/>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0,277 </a:t>
                      </a:r>
                    </a:p>
                  </a:txBody>
                  <a:tcPr marL="68580" marR="68580" marT="0" marB="0" anchor="ctr" horzOverflow="overflow">
                    <a:lnL>
                      <a:noFill/>
                    </a:lnL>
                    <a:lnR>
                      <a:noFill/>
                    </a:lnR>
                    <a:lnT>
                      <a:noFill/>
                    </a:lnT>
                    <a:lnB w="19050" cap="flat" cmpd="sng" algn="ctr">
                      <a:solidFill>
                        <a:srgbClr val="ED1A3B"/>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0,1%</a:t>
                      </a:r>
                    </a:p>
                  </a:txBody>
                  <a:tcPr marL="68580" marR="68580" marT="0" marB="0" anchor="ctr" horzOverflow="overflow">
                    <a:lnL>
                      <a:noFill/>
                    </a:lnL>
                    <a:lnR>
                      <a:noFill/>
                    </a:lnR>
                    <a:lnT>
                      <a:noFill/>
                    </a:lnT>
                    <a:lnB w="19050" cap="flat" cmpd="sng" algn="ctr">
                      <a:solidFill>
                        <a:srgbClr val="ED1A3B"/>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t>
                      </a:r>
                    </a:p>
                  </a:txBody>
                  <a:tcPr marL="68580" marR="68580" marT="0" marB="0" anchor="ctr" horzOverflow="overflow">
                    <a:lnL>
                      <a:noFill/>
                    </a:lnL>
                    <a:lnR>
                      <a:noFill/>
                    </a:lnR>
                    <a:lnT>
                      <a:noFill/>
                    </a:lnT>
                    <a:lnB w="19050" cap="flat" cmpd="sng" algn="ctr">
                      <a:solidFill>
                        <a:srgbClr val="ED1A3B"/>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5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0,0%</a:t>
                      </a:r>
                    </a:p>
                  </a:txBody>
                  <a:tcPr marL="68580" marR="68580" marT="0" marB="0" anchor="ctr" horzOverflow="overflow">
                    <a:lnL>
                      <a:noFill/>
                    </a:lnL>
                    <a:lnR>
                      <a:noFill/>
                    </a:lnR>
                    <a:lnT>
                      <a:noFill/>
                    </a:lnT>
                    <a:lnB w="19050" cap="flat" cmpd="sng" algn="ctr">
                      <a:solidFill>
                        <a:srgbClr val="ED1A3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18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500" b="1"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Total des revenus collectés par le Trésor Public  </a:t>
                      </a:r>
                      <a:endParaRPr kumimoji="0" lang="en-GB" altLang="fr-FR" sz="15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1"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287,471 </a:t>
                      </a:r>
                      <a:endParaRPr kumimoji="0" lang="en-GB" altLang="fr-FR" sz="15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1"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100%</a:t>
                      </a:r>
                      <a:endParaRPr kumimoji="0" lang="en-GB" altLang="fr-FR" sz="15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1"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212,634</a:t>
                      </a:r>
                      <a:endParaRPr kumimoji="0" lang="en-GB" altLang="fr-FR" sz="15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500" b="1"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100%</a:t>
                      </a:r>
                      <a:endParaRPr kumimoji="0" lang="en-GB" altLang="fr-FR" sz="15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BFBFBF"/>
                    </a:solidFill>
                  </a:tcPr>
                </a:tc>
                <a:extLst>
                  <a:ext uri="{0D108BD9-81ED-4DB2-BD59-A6C34878D82A}">
                    <a16:rowId xmlns:a16="http://schemas.microsoft.com/office/drawing/2014/main" val="10011"/>
                  </a:ext>
                </a:extLst>
              </a:tr>
            </a:tbl>
          </a:graphicData>
        </a:graphic>
      </p:graphicFrame>
      <p:pic>
        <p:nvPicPr>
          <p:cNvPr id="45124" name="Image 6">
            <a:extLst>
              <a:ext uri="{FF2B5EF4-FFF2-40B4-BE49-F238E27FC236}">
                <a16:creationId xmlns:a16="http://schemas.microsoft.com/office/drawing/2014/main" id="{8D97CCFA-EC15-4E8B-8A5F-1039FF3532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re 1">
            <a:extLst>
              <a:ext uri="{FF2B5EF4-FFF2-40B4-BE49-F238E27FC236}">
                <a16:creationId xmlns:a16="http://schemas.microsoft.com/office/drawing/2014/main" id="{ECB2D414-21D7-47FF-8803-AA0B8F23ED97}"/>
              </a:ext>
            </a:extLst>
          </p:cNvPr>
          <p:cNvSpPr>
            <a:spLocks noGrp="1"/>
          </p:cNvSpPr>
          <p:nvPr>
            <p:ph type="title"/>
          </p:nvPr>
        </p:nvSpPr>
        <p:spPr/>
        <p:txBody>
          <a:bodyPr/>
          <a:lstStyle/>
          <a:p>
            <a:pPr algn="just" eaLnBrk="1" hangingPunct="1"/>
            <a:r>
              <a:rPr lang="fr-FR" altLang="fr-FR" sz="2400" b="1">
                <a:solidFill>
                  <a:srgbClr val="000000"/>
                </a:solidFill>
                <a:latin typeface="Arial" panose="020B0604020202020204" pitchFamily="34" charset="0"/>
                <a:cs typeface="Times New Roman" panose="02020603050405020304" pitchFamily="18" charset="0"/>
              </a:rPr>
              <a:t>Affectation des revenus collectés au niveau du Trésor Public    (Hors Sous-traitants) en </a:t>
            </a:r>
            <a:r>
              <a:rPr lang="fr-FR" altLang="fr-FR" sz="2400" b="1">
                <a:solidFill>
                  <a:schemeClr val="accent1"/>
                </a:solidFill>
                <a:latin typeface="Arial" panose="020B0604020202020204" pitchFamily="34" charset="0"/>
                <a:cs typeface="Times New Roman" panose="02020603050405020304" pitchFamily="18" charset="0"/>
              </a:rPr>
              <a:t>2018</a:t>
            </a:r>
            <a:endParaRPr lang="fr-FR" altLang="fr-FR" sz="2400" b="1"/>
          </a:p>
        </p:txBody>
      </p:sp>
      <p:graphicFrame>
        <p:nvGraphicFramePr>
          <p:cNvPr id="7" name="Espace réservé du contenu 6">
            <a:extLst>
              <a:ext uri="{FF2B5EF4-FFF2-40B4-BE49-F238E27FC236}">
                <a16:creationId xmlns:a16="http://schemas.microsoft.com/office/drawing/2014/main" id="{DB1CA779-6DA5-4967-8BD0-B2CAC0470F7E}"/>
              </a:ext>
            </a:extLst>
          </p:cNvPr>
          <p:cNvGraphicFramePr>
            <a:graphicFrameLocks noGrp="1"/>
          </p:cNvGraphicFramePr>
          <p:nvPr>
            <p:ph idx="1"/>
          </p:nvPr>
        </p:nvGraphicFramePr>
        <p:xfrm>
          <a:off x="152400" y="1417638"/>
          <a:ext cx="8991600" cy="5053012"/>
        </p:xfrm>
        <a:graphic>
          <a:graphicData uri="http://schemas.openxmlformats.org/drawingml/2006/table">
            <a:tbl>
              <a:tblPr/>
              <a:tblGrid>
                <a:gridCol w="5376863">
                  <a:extLst>
                    <a:ext uri="{9D8B030D-6E8A-4147-A177-3AD203B41FA5}">
                      <a16:colId xmlns:a16="http://schemas.microsoft.com/office/drawing/2014/main" val="20000"/>
                    </a:ext>
                  </a:extLst>
                </a:gridCol>
                <a:gridCol w="992187">
                  <a:extLst>
                    <a:ext uri="{9D8B030D-6E8A-4147-A177-3AD203B41FA5}">
                      <a16:colId xmlns:a16="http://schemas.microsoft.com/office/drawing/2014/main" val="20001"/>
                    </a:ext>
                  </a:extLst>
                </a:gridCol>
                <a:gridCol w="728663">
                  <a:extLst>
                    <a:ext uri="{9D8B030D-6E8A-4147-A177-3AD203B41FA5}">
                      <a16:colId xmlns:a16="http://schemas.microsoft.com/office/drawing/2014/main" val="20002"/>
                    </a:ext>
                  </a:extLst>
                </a:gridCol>
                <a:gridCol w="1165225">
                  <a:extLst>
                    <a:ext uri="{9D8B030D-6E8A-4147-A177-3AD203B41FA5}">
                      <a16:colId xmlns:a16="http://schemas.microsoft.com/office/drawing/2014/main" val="20003"/>
                    </a:ext>
                  </a:extLst>
                </a:gridCol>
                <a:gridCol w="728662">
                  <a:extLst>
                    <a:ext uri="{9D8B030D-6E8A-4147-A177-3AD203B41FA5}">
                      <a16:colId xmlns:a16="http://schemas.microsoft.com/office/drawing/2014/main" val="20004"/>
                    </a:ext>
                  </a:extLst>
                </a:gridCol>
              </a:tblGrid>
              <a:tr h="3831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fr-FR" altLang="fr-FR" sz="16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Affectation budgétaire/Flux (en milliards de FCFA)</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2018</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2017</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7A0A1B"/>
                    </a:solidFill>
                  </a:tcPr>
                </a:tc>
                <a:extLst>
                  <a:ext uri="{0D108BD9-81ED-4DB2-BD59-A6C34878D82A}">
                    <a16:rowId xmlns:a16="http://schemas.microsoft.com/office/drawing/2014/main" val="10000"/>
                  </a:ext>
                </a:extLst>
              </a:tr>
              <a:tr h="3831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Budget National</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226,632</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94,3%</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271,731</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94,5%</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8A3AF"/>
                    </a:solidFill>
                  </a:tcPr>
                </a:tc>
                <a:extLst>
                  <a:ext uri="{0D108BD9-81ED-4DB2-BD59-A6C34878D82A}">
                    <a16:rowId xmlns:a16="http://schemas.microsoft.com/office/drawing/2014/main" val="10001"/>
                  </a:ext>
                </a:extLst>
              </a:tr>
              <a:tr h="3831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Budget des collectivités - Patentes</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7,609</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3,2%</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5,709</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2,0%</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31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6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d’Informatisation de la Douane - RS</a:t>
                      </a:r>
                      <a:endParaRPr kumimoji="0" lang="fr-FR" altLang="fr-FR" sz="16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1,655</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0,7%</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2,624</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0,9%</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extLst>
                  <a:ext uri="{0D108BD9-81ED-4DB2-BD59-A6C34878D82A}">
                    <a16:rowId xmlns:a16="http://schemas.microsoft.com/office/drawing/2014/main" val="10003"/>
                  </a:ext>
                </a:extLst>
              </a:tr>
              <a:tr h="53497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Union Economique et Monétaire Ouest Africaine (UEMOA) – PCS</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1,284</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0,5%</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2,305</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0,8%</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31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6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National pour l’Emploi des Jeunes (FNEJ) - TEJ</a:t>
                      </a:r>
                      <a:endParaRPr kumimoji="0" lang="fr-FR" altLang="fr-FR" sz="16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0,760</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0,3%</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0,892</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0,3%</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extLst>
                  <a:ext uri="{0D108BD9-81ED-4DB2-BD59-A6C34878D82A}">
                    <a16:rowId xmlns:a16="http://schemas.microsoft.com/office/drawing/2014/main" val="10005"/>
                  </a:ext>
                </a:extLst>
              </a:tr>
              <a:tr h="5349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6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Fonds d’Appui à la Formation Professionnelle (FAFPA) – TFP</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0,728</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0,3%</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1,276</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0,4%</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31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6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National de Logement (FNL) - TL</a:t>
                      </a:r>
                      <a:endParaRPr kumimoji="0" lang="fr-FR" altLang="fr-FR" sz="16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0,704</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0,3%</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1,121</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0,4%</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extLst>
                  <a:ext uri="{0D108BD9-81ED-4DB2-BD59-A6C34878D82A}">
                    <a16:rowId xmlns:a16="http://schemas.microsoft.com/office/drawing/2014/main" val="10007"/>
                  </a:ext>
                </a:extLst>
              </a:tr>
              <a:tr h="53497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Communauté économique des États de l'Afrique de l'Ouest (CEDEAO) - PC</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0,805</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0,3%</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1,264</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0,4%</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31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6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Fonds pour la formation - DNGM</a:t>
                      </a:r>
                      <a:endParaRPr kumimoji="0" lang="fr-FR" altLang="fr-FR" sz="16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0,0%</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0,272</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0,1%</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a:noFill/>
                    </a:lnB>
                    <a:lnTlToBr>
                      <a:noFill/>
                    </a:lnTlToBr>
                    <a:lnBlToTr>
                      <a:noFill/>
                    </a:lnBlToTr>
                    <a:solidFill>
                      <a:srgbClr val="F8A3AF"/>
                    </a:solidFill>
                  </a:tcPr>
                </a:tc>
                <a:extLst>
                  <a:ext uri="{0D108BD9-81ED-4DB2-BD59-A6C34878D82A}">
                    <a16:rowId xmlns:a16="http://schemas.microsoft.com/office/drawing/2014/main" val="10009"/>
                  </a:ext>
                </a:extLst>
              </a:tr>
              <a:tr h="3831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Fond pour la formation - AUREP</a:t>
                      </a:r>
                    </a:p>
                  </a:txBody>
                  <a:tcPr marL="68580" marR="68580" marT="0" marB="0" anchor="ctr" horzOverflow="overflow">
                    <a:lnL>
                      <a:noFill/>
                    </a:lnL>
                    <a:lnR>
                      <a:noFill/>
                    </a:lnR>
                    <a:lnT>
                      <a:noFill/>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0,125</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0,1%</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0,277</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0,1%</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a:noFill/>
                    </a:lnT>
                    <a:lnB w="28575"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31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600" b="1"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Total des revenus collectés par le Trésor Public</a:t>
                      </a:r>
                      <a:endParaRPr kumimoji="0" lang="fr-FR" altLang="fr-FR" sz="16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1"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240,302</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1"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100%</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1"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287,471</a:t>
                      </a:r>
                      <a:endParaRPr kumimoji="0" lang="fr-FR" altLang="fr-FR" sz="16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600" b="1"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100%</a:t>
                      </a:r>
                      <a:endParaRPr kumimoji="0" lang="fr-FR" altLang="fr-FR" sz="16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BFBFBF"/>
                    </a:solidFill>
                  </a:tcPr>
                </a:tc>
                <a:extLst>
                  <a:ext uri="{0D108BD9-81ED-4DB2-BD59-A6C34878D82A}">
                    <a16:rowId xmlns:a16="http://schemas.microsoft.com/office/drawing/2014/main" val="10011"/>
                  </a:ext>
                </a:extLst>
              </a:tr>
            </a:tbl>
          </a:graphicData>
        </a:graphic>
      </p:graphicFrame>
      <p:sp>
        <p:nvSpPr>
          <p:cNvPr id="4" name="Espace réservé de la date 3">
            <a:extLst>
              <a:ext uri="{FF2B5EF4-FFF2-40B4-BE49-F238E27FC236}">
                <a16:creationId xmlns:a16="http://schemas.microsoft.com/office/drawing/2014/main" id="{12856A3E-7390-4BA0-9FB0-D6AF1D12E745}"/>
              </a:ext>
            </a:extLst>
          </p:cNvPr>
          <p:cNvSpPr>
            <a:spLocks noGrp="1"/>
          </p:cNvSpPr>
          <p:nvPr>
            <p:ph type="dt" sz="quarter" idx="10"/>
          </p:nvPr>
        </p:nvSpPr>
        <p:spPr/>
        <p:txBody>
          <a:bodyPr/>
          <a:lstStyle/>
          <a:p>
            <a:pPr>
              <a:defRPr/>
            </a:pPr>
            <a:fld id="{88C8585B-5221-4C61-9F1D-C508B85F2711}" type="datetime1">
              <a:rPr lang="en-US"/>
              <a:pPr>
                <a:defRPr/>
              </a:pPr>
              <a:t>3/4/2022</a:t>
            </a:fld>
            <a:endParaRPr lang="en-US"/>
          </a:p>
        </p:txBody>
      </p:sp>
      <p:sp>
        <p:nvSpPr>
          <p:cNvPr id="46148" name="Espace réservé du numéro de diapositive 4">
            <a:extLst>
              <a:ext uri="{FF2B5EF4-FFF2-40B4-BE49-F238E27FC236}">
                <a16:creationId xmlns:a16="http://schemas.microsoft.com/office/drawing/2014/main" id="{7F976E74-119B-4BFA-B3B7-167BF442383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CE4DB87-59E4-499B-919E-B8A6718D9EE2}" type="slidenum">
              <a:rPr lang="en-US" altLang="fr-FR" sz="1200">
                <a:solidFill>
                  <a:srgbClr val="898989"/>
                </a:solidFill>
              </a:rPr>
              <a:pPr>
                <a:spcBef>
                  <a:spcPct val="0"/>
                </a:spcBef>
                <a:buFontTx/>
                <a:buNone/>
              </a:pPr>
              <a:t>29</a:t>
            </a:fld>
            <a:endParaRPr lang="en-US" altLang="fr-FR" sz="1200">
              <a:solidFill>
                <a:srgbClr val="898989"/>
              </a:solidFill>
            </a:endParaRPr>
          </a:p>
        </p:txBody>
      </p:sp>
      <p:pic>
        <p:nvPicPr>
          <p:cNvPr id="46149" name="Image 7">
            <a:extLst>
              <a:ext uri="{FF2B5EF4-FFF2-40B4-BE49-F238E27FC236}">
                <a16:creationId xmlns:a16="http://schemas.microsoft.com/office/drawing/2014/main" id="{F4AD849B-D38D-4F15-BCC9-5F72D0622B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7">
            <a:extLst>
              <a:ext uri="{FF2B5EF4-FFF2-40B4-BE49-F238E27FC236}">
                <a16:creationId xmlns:a16="http://schemas.microsoft.com/office/drawing/2014/main" id="{A3DCA5E0-51D2-4BF7-9453-5E27AA309DE5}"/>
              </a:ext>
            </a:extLst>
          </p:cNvPr>
          <p:cNvSpPr>
            <a:spLocks noGrp="1"/>
          </p:cNvSpPr>
          <p:nvPr>
            <p:ph type="dt" sz="quarter" idx="10"/>
          </p:nvPr>
        </p:nvSpPr>
        <p:spPr bwMode="auto"/>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E2B81944-CB1C-4179-8175-E32B46BE944C}" type="datetime1">
              <a:rPr lang="en-US" altLang="fr-FR" smtClean="0">
                <a:solidFill>
                  <a:srgbClr val="898989"/>
                </a:solidFill>
              </a:rPr>
              <a:pPr fontAlgn="base">
                <a:spcBef>
                  <a:spcPct val="0"/>
                </a:spcBef>
                <a:spcAft>
                  <a:spcPct val="0"/>
                </a:spcAft>
                <a:defRPr/>
              </a:pPr>
              <a:t>3/4/2022</a:t>
            </a:fld>
            <a:endParaRPr lang="en-US" altLang="fr-FR" dirty="0">
              <a:solidFill>
                <a:srgbClr val="898989"/>
              </a:solidFill>
            </a:endParaRPr>
          </a:p>
        </p:txBody>
      </p:sp>
      <p:sp>
        <p:nvSpPr>
          <p:cNvPr id="19459" name="Slide Number Placeholder 8">
            <a:extLst>
              <a:ext uri="{FF2B5EF4-FFF2-40B4-BE49-F238E27FC236}">
                <a16:creationId xmlns:a16="http://schemas.microsoft.com/office/drawing/2014/main" id="{C4B92C84-A180-45A9-81DE-334D76710A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FD58F86-A6DB-4D70-8712-E905C72D3D81}" type="slidenum">
              <a:rPr lang="en-US" altLang="fr-FR" sz="1200">
                <a:solidFill>
                  <a:srgbClr val="898989"/>
                </a:solidFill>
              </a:rPr>
              <a:pPr>
                <a:spcBef>
                  <a:spcPct val="0"/>
                </a:spcBef>
                <a:buFontTx/>
                <a:buNone/>
              </a:pPr>
              <a:t>3</a:t>
            </a:fld>
            <a:endParaRPr lang="en-US" altLang="fr-FR" sz="1200">
              <a:solidFill>
                <a:srgbClr val="898989"/>
              </a:solidFill>
            </a:endParaRPr>
          </a:p>
        </p:txBody>
      </p:sp>
      <p:sp>
        <p:nvSpPr>
          <p:cNvPr id="4" name="Title 3">
            <a:extLst>
              <a:ext uri="{FF2B5EF4-FFF2-40B4-BE49-F238E27FC236}">
                <a16:creationId xmlns:a16="http://schemas.microsoft.com/office/drawing/2014/main" id="{241C69E7-FAC7-4BE6-86EB-C3E40575382B}"/>
              </a:ext>
            </a:extLst>
          </p:cNvPr>
          <p:cNvSpPr>
            <a:spLocks noGrp="1"/>
          </p:cNvSpPr>
          <p:nvPr>
            <p:ph type="title"/>
          </p:nvPr>
        </p:nvSpPr>
        <p:spPr>
          <a:xfrm>
            <a:off x="457200" y="49213"/>
            <a:ext cx="8229600" cy="715962"/>
          </a:xfrm>
        </p:spPr>
        <p:txBody>
          <a:bodyPr rtlCol="0">
            <a:normAutofit/>
          </a:bodyPr>
          <a:lstStyle/>
          <a:p>
            <a:pPr algn="l" eaLnBrk="1" fontAlgn="auto" hangingPunct="1">
              <a:spcAft>
                <a:spcPts val="0"/>
              </a:spcAft>
              <a:defRPr/>
            </a:pPr>
            <a:r>
              <a:rPr lang="fr-FR" sz="3200" dirty="0">
                <a:effectLst>
                  <a:outerShdw blurRad="38100" dist="38100" dir="2700000" algn="tl">
                    <a:srgbClr val="000000">
                      <a:alpha val="43137"/>
                    </a:srgbClr>
                  </a:outerShdw>
                </a:effectLst>
                <a:latin typeface="+mn-lt"/>
                <a:cs typeface="Times New Roman" panose="02020603050405020304" pitchFamily="18" charset="0"/>
              </a:rPr>
              <a:t>Sommaire</a:t>
            </a:r>
          </a:p>
        </p:txBody>
      </p:sp>
      <p:sp>
        <p:nvSpPr>
          <p:cNvPr id="5" name="Content Placeholder 4">
            <a:extLst>
              <a:ext uri="{FF2B5EF4-FFF2-40B4-BE49-F238E27FC236}">
                <a16:creationId xmlns:a16="http://schemas.microsoft.com/office/drawing/2014/main" id="{3CD62D5C-66A4-45ED-B11D-65CC964205F8}"/>
              </a:ext>
            </a:extLst>
          </p:cNvPr>
          <p:cNvSpPr>
            <a:spLocks noGrp="1"/>
          </p:cNvSpPr>
          <p:nvPr>
            <p:ph idx="1"/>
          </p:nvPr>
        </p:nvSpPr>
        <p:spPr>
          <a:xfrm>
            <a:off x="250825" y="963613"/>
            <a:ext cx="8569325" cy="5392737"/>
          </a:xfrm>
        </p:spPr>
        <p:txBody>
          <a:bodyPr rtlCol="0">
            <a:normAutofit fontScale="25000" lnSpcReduction="20000"/>
          </a:bodyPr>
          <a:lstStyle/>
          <a:p>
            <a:pPr marL="0" indent="0" algn="just" eaLnBrk="1" fontAlgn="auto" hangingPunct="1">
              <a:lnSpc>
                <a:spcPct val="120000"/>
              </a:lnSpc>
              <a:spcBef>
                <a:spcPts val="600"/>
              </a:spcBef>
              <a:spcAft>
                <a:spcPts val="600"/>
              </a:spcAft>
              <a:buFont typeface="Arial" panose="020B0604020202020204" pitchFamily="34" charset="0"/>
              <a:buNone/>
              <a:defRPr/>
            </a:pPr>
            <a:r>
              <a:rPr lang="fr-FR" sz="6400" b="1" dirty="0">
                <a:cs typeface="Times New Roman" panose="02020603050405020304" pitchFamily="18" charset="0"/>
              </a:rPr>
              <a:t>2.   Périmètre du Rapport et Résultats des travaux de conciliation..............................</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Secteurs couverts par les rapports……………………………………………………………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Administrations publiques concernées par les déclarations……………………………….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Entreprises concernées par les déclarations……………………………………………….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Flux de paiements par Administration Publique ……………………………………………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Répartition des paiements par administration……………………………………………….</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Répartition des paiements par entreprise……………………………………………………</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Répartition des paiements par flux ………………………………………………………..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Répartition des revenus par substance ……………………………......................................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Principaux écarts entre les déclarations……………………………………........................   </a:t>
            </a:r>
          </a:p>
          <a:p>
            <a:pPr algn="just" eaLnBrk="1" fontAlgn="auto" hangingPunct="1">
              <a:lnSpc>
                <a:spcPct val="120000"/>
              </a:lnSpc>
              <a:spcBef>
                <a:spcPts val="600"/>
              </a:spcBef>
              <a:spcAft>
                <a:spcPts val="600"/>
              </a:spcAft>
              <a:buFont typeface="Wingdings" panose="05000000000000000000" pitchFamily="2" charset="2"/>
              <a:buChar char="Ø"/>
              <a:defRPr/>
            </a:pPr>
            <a:r>
              <a:rPr lang="fr-FR" sz="6800" dirty="0">
                <a:cs typeface="Times New Roman" panose="02020603050405020304" pitchFamily="18" charset="0"/>
              </a:rPr>
              <a:t>Exhaustivité et fiabilité des déclarations …………………………………………………    </a:t>
            </a:r>
          </a:p>
          <a:p>
            <a:pPr marL="0" indent="0" algn="just" eaLnBrk="1" fontAlgn="auto" hangingPunct="1">
              <a:lnSpc>
                <a:spcPct val="120000"/>
              </a:lnSpc>
              <a:spcBef>
                <a:spcPts val="600"/>
              </a:spcBef>
              <a:spcAft>
                <a:spcPts val="600"/>
              </a:spcAft>
              <a:buFont typeface="Arial" panose="020B0604020202020204" pitchFamily="34" charset="0"/>
              <a:buNone/>
              <a:defRPr/>
            </a:pPr>
            <a:r>
              <a:rPr lang="fr-FR" sz="6400" b="1" dirty="0">
                <a:cs typeface="Times New Roman" panose="02020603050405020304" pitchFamily="18" charset="0"/>
              </a:rPr>
              <a:t>3. Principales recommandations …………………………………….......................                                             </a:t>
            </a:r>
          </a:p>
        </p:txBody>
      </p:sp>
      <p:pic>
        <p:nvPicPr>
          <p:cNvPr id="19462" name="Image 6">
            <a:extLst>
              <a:ext uri="{FF2B5EF4-FFF2-40B4-BE49-F238E27FC236}">
                <a16:creationId xmlns:a16="http://schemas.microsoft.com/office/drawing/2014/main" id="{DD8997F0-9E27-41B9-B4BD-D6A31ABFEE7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6350"/>
            <a:ext cx="143986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DBF5D-4D23-422A-90B9-A43C90D4D400}"/>
              </a:ext>
            </a:extLst>
          </p:cNvPr>
          <p:cNvSpPr>
            <a:spLocks noGrp="1"/>
          </p:cNvSpPr>
          <p:nvPr>
            <p:ph type="title"/>
          </p:nvPr>
        </p:nvSpPr>
        <p:spPr>
          <a:xfrm>
            <a:off x="323850" y="225425"/>
            <a:ext cx="8497888" cy="936625"/>
          </a:xfrm>
        </p:spPr>
        <p:txBody>
          <a:bodyPr rtlCol="0">
            <a:normAutofit fontScale="90000"/>
          </a:bodyPr>
          <a:lstStyle/>
          <a:p>
            <a:pPr eaLnBrk="1" fontAlgn="auto" hangingPunct="1">
              <a:spcAft>
                <a:spcPts val="0"/>
              </a:spcAft>
              <a:defRPr/>
            </a:pPr>
            <a:br>
              <a:rPr lang="fr-FR" sz="2800" dirty="0">
                <a:solidFill>
                  <a:srgbClr val="C00000"/>
                </a:solidFill>
              </a:rPr>
            </a:br>
            <a:r>
              <a:rPr lang="fr-FR" sz="2000" dirty="0">
                <a:latin typeface="Times New Roman" panose="02020603050405020304" pitchFamily="18" charset="0"/>
                <a:cs typeface="Times New Roman" panose="02020603050405020304" pitchFamily="18" charset="0"/>
              </a:rPr>
              <a:t>Contribution du secteur au développement communautaire: </a:t>
            </a:r>
            <a:r>
              <a:rPr lang="fr-FR" sz="2000" b="1" dirty="0">
                <a:solidFill>
                  <a:srgbClr val="FF0000"/>
                </a:solidFill>
              </a:rPr>
              <a:t>Paiements sociaux( en millions de FCFA) en 2017</a:t>
            </a:r>
            <a:endParaRPr lang="en-GB" sz="2000" dirty="0">
              <a:solidFill>
                <a:srgbClr val="685040"/>
              </a:solidFill>
            </a:endParaRPr>
          </a:p>
        </p:txBody>
      </p:sp>
      <p:sp>
        <p:nvSpPr>
          <p:cNvPr id="5" name="Espace réservé du contenu 2">
            <a:extLst>
              <a:ext uri="{FF2B5EF4-FFF2-40B4-BE49-F238E27FC236}">
                <a16:creationId xmlns:a16="http://schemas.microsoft.com/office/drawing/2014/main" id="{6D70E608-93A4-46F6-BF25-12EAE85FC2AF}"/>
              </a:ext>
            </a:extLst>
          </p:cNvPr>
          <p:cNvSpPr txBox="1">
            <a:spLocks/>
          </p:cNvSpPr>
          <p:nvPr/>
        </p:nvSpPr>
        <p:spPr>
          <a:xfrm>
            <a:off x="322263" y="1285875"/>
            <a:ext cx="8313737" cy="442595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fontAlgn="auto">
              <a:defRPr/>
            </a:pPr>
            <a:r>
              <a:rPr lang="fr-FR" b="0" dirty="0">
                <a:solidFill>
                  <a:schemeClr val="tx1"/>
                </a:solidFill>
                <a:latin typeface="+mj-lt"/>
              </a:rPr>
              <a:t>Les paiements reportés par les sociétés extractives</a:t>
            </a:r>
            <a:r>
              <a:rPr lang="fr-FR" kern="800" dirty="0">
                <a:latin typeface="+mj-lt"/>
                <a:ea typeface="Times New Roman" panose="02020603050405020304" pitchFamily="18" charset="0"/>
                <a:cs typeface="Times New Roman" panose="02020603050405020304" pitchFamily="18" charset="0"/>
              </a:rPr>
              <a:t> </a:t>
            </a:r>
            <a:r>
              <a:rPr lang="fr-FR" b="0" dirty="0">
                <a:solidFill>
                  <a:schemeClr val="tx1"/>
                </a:solidFill>
                <a:latin typeface="+mj-lt"/>
              </a:rPr>
              <a:t> au titre des dépenses sociales se chiffrent à </a:t>
            </a:r>
            <a:r>
              <a:rPr lang="fr-FR" dirty="0">
                <a:solidFill>
                  <a:schemeClr val="tx1"/>
                </a:solidFill>
                <a:latin typeface="+mj-lt"/>
              </a:rPr>
              <a:t>1 956 999 426 F CFA </a:t>
            </a:r>
            <a:r>
              <a:rPr lang="fr-FR" b="0" dirty="0">
                <a:solidFill>
                  <a:schemeClr val="tx1"/>
                </a:solidFill>
                <a:latin typeface="+mj-lt"/>
              </a:rPr>
              <a:t>se détaillent comme suit pour 2017:</a:t>
            </a:r>
            <a:endParaRPr lang="en-GB" b="0" dirty="0">
              <a:solidFill>
                <a:schemeClr val="tx1"/>
              </a:solidFill>
              <a:latin typeface="+mj-lt"/>
            </a:endParaRPr>
          </a:p>
        </p:txBody>
      </p:sp>
      <p:graphicFrame>
        <p:nvGraphicFramePr>
          <p:cNvPr id="3" name="Tableau 2">
            <a:extLst>
              <a:ext uri="{FF2B5EF4-FFF2-40B4-BE49-F238E27FC236}">
                <a16:creationId xmlns:a16="http://schemas.microsoft.com/office/drawing/2014/main" id="{17CEC2D2-5F37-4A20-BBB3-0A935D917883}"/>
              </a:ext>
            </a:extLst>
          </p:cNvPr>
          <p:cNvGraphicFramePr>
            <a:graphicFrameLocks noGrp="1"/>
          </p:cNvGraphicFramePr>
          <p:nvPr/>
        </p:nvGraphicFramePr>
        <p:xfrm>
          <a:off x="322263" y="1931988"/>
          <a:ext cx="8027987" cy="3600450"/>
        </p:xfrm>
        <a:graphic>
          <a:graphicData uri="http://schemas.openxmlformats.org/drawingml/2006/table">
            <a:tbl>
              <a:tblPr firstRow="1" firstCol="1" bandRow="1">
                <a:tableStyleId>{5C22544A-7EE6-4342-B048-85BDC9FD1C3A}</a:tableStyleId>
              </a:tblPr>
              <a:tblGrid>
                <a:gridCol w="584559">
                  <a:extLst>
                    <a:ext uri="{9D8B030D-6E8A-4147-A177-3AD203B41FA5}">
                      <a16:colId xmlns:a16="http://schemas.microsoft.com/office/drawing/2014/main" val="20000"/>
                    </a:ext>
                  </a:extLst>
                </a:gridCol>
                <a:gridCol w="1756879">
                  <a:extLst>
                    <a:ext uri="{9D8B030D-6E8A-4147-A177-3AD203B41FA5}">
                      <a16:colId xmlns:a16="http://schemas.microsoft.com/office/drawing/2014/main" val="20001"/>
                    </a:ext>
                  </a:extLst>
                </a:gridCol>
                <a:gridCol w="1814683">
                  <a:extLst>
                    <a:ext uri="{9D8B030D-6E8A-4147-A177-3AD203B41FA5}">
                      <a16:colId xmlns:a16="http://schemas.microsoft.com/office/drawing/2014/main" val="20002"/>
                    </a:ext>
                  </a:extLst>
                </a:gridCol>
                <a:gridCol w="1814683">
                  <a:extLst>
                    <a:ext uri="{9D8B030D-6E8A-4147-A177-3AD203B41FA5}">
                      <a16:colId xmlns:a16="http://schemas.microsoft.com/office/drawing/2014/main" val="20003"/>
                    </a:ext>
                  </a:extLst>
                </a:gridCol>
                <a:gridCol w="2057183">
                  <a:extLst>
                    <a:ext uri="{9D8B030D-6E8A-4147-A177-3AD203B41FA5}">
                      <a16:colId xmlns:a16="http://schemas.microsoft.com/office/drawing/2014/main" val="20004"/>
                    </a:ext>
                  </a:extLst>
                </a:gridCol>
              </a:tblGrid>
              <a:tr h="360045">
                <a:tc>
                  <a:txBody>
                    <a:bodyPr/>
                    <a:lstStyle/>
                    <a:p>
                      <a:pPr algn="ctr">
                        <a:lnSpc>
                          <a:spcPct val="110000"/>
                        </a:lnSpc>
                        <a:spcAft>
                          <a:spcPts val="600"/>
                        </a:spcAft>
                      </a:pPr>
                      <a:r>
                        <a:rPr lang="en-GB" sz="1400" b="1" kern="0" dirty="0">
                          <a:effectLst/>
                        </a:rPr>
                        <a:t>No.</a:t>
                      </a:r>
                      <a:endParaRPr lang="fr-FR" sz="14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tc>
                  <a:txBody>
                    <a:bodyPr/>
                    <a:lstStyle/>
                    <a:p>
                      <a:pPr>
                        <a:lnSpc>
                          <a:spcPct val="110000"/>
                        </a:lnSpc>
                        <a:spcAft>
                          <a:spcPts val="600"/>
                        </a:spcAft>
                      </a:pPr>
                      <a:r>
                        <a:rPr lang="fr-FR" sz="1400" b="1" kern="0">
                          <a:effectLst/>
                        </a:rPr>
                        <a:t>Scoiété</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tc>
                  <a:txBody>
                    <a:bodyPr/>
                    <a:lstStyle/>
                    <a:p>
                      <a:pPr algn="r">
                        <a:lnSpc>
                          <a:spcPct val="110000"/>
                        </a:lnSpc>
                        <a:spcAft>
                          <a:spcPts val="600"/>
                        </a:spcAft>
                      </a:pPr>
                      <a:r>
                        <a:rPr lang="en-GB" sz="1400" b="1" kern="0" dirty="0">
                          <a:effectLst/>
                        </a:rPr>
                        <a:t>PS </a:t>
                      </a:r>
                      <a:r>
                        <a:rPr lang="en-GB" sz="1400" b="1" kern="0" dirty="0" err="1">
                          <a:effectLst/>
                        </a:rPr>
                        <a:t>obligatoires</a:t>
                      </a:r>
                      <a:endParaRPr lang="fr-FR" sz="14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tc>
                  <a:txBody>
                    <a:bodyPr/>
                    <a:lstStyle/>
                    <a:p>
                      <a:pPr algn="r">
                        <a:lnSpc>
                          <a:spcPct val="110000"/>
                        </a:lnSpc>
                        <a:spcAft>
                          <a:spcPts val="600"/>
                        </a:spcAft>
                      </a:pPr>
                      <a:r>
                        <a:rPr lang="en-GB" sz="1400" b="1" kern="0" dirty="0">
                          <a:effectLst/>
                        </a:rPr>
                        <a:t>PS </a:t>
                      </a:r>
                      <a:r>
                        <a:rPr lang="en-GB" sz="1400" b="1" kern="0" dirty="0" err="1">
                          <a:effectLst/>
                        </a:rPr>
                        <a:t>volontaires</a:t>
                      </a:r>
                      <a:endParaRPr lang="fr-FR" sz="14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tc>
                  <a:txBody>
                    <a:bodyPr/>
                    <a:lstStyle/>
                    <a:p>
                      <a:pPr algn="r">
                        <a:lnSpc>
                          <a:spcPct val="110000"/>
                        </a:lnSpc>
                        <a:spcAft>
                          <a:spcPts val="600"/>
                        </a:spcAft>
                      </a:pPr>
                      <a:r>
                        <a:rPr lang="en-GB" sz="1400" b="1" kern="0" dirty="0">
                          <a:effectLst/>
                        </a:rPr>
                        <a:t>Total </a:t>
                      </a:r>
                      <a:r>
                        <a:rPr lang="en-GB" sz="1400" b="1" kern="0" dirty="0" err="1">
                          <a:effectLst/>
                        </a:rPr>
                        <a:t>en</a:t>
                      </a:r>
                      <a:r>
                        <a:rPr lang="en-GB" sz="1400" b="1" kern="0" dirty="0">
                          <a:effectLst/>
                        </a:rPr>
                        <a:t> FCFA</a:t>
                      </a:r>
                      <a:endParaRPr lang="fr-FR" sz="14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extLst>
                  <a:ext uri="{0D108BD9-81ED-4DB2-BD59-A6C34878D82A}">
                    <a16:rowId xmlns:a16="http://schemas.microsoft.com/office/drawing/2014/main" val="10000"/>
                  </a:ext>
                </a:extLst>
              </a:tr>
              <a:tr h="360045">
                <a:tc>
                  <a:txBody>
                    <a:bodyPr/>
                    <a:lstStyle/>
                    <a:p>
                      <a:pPr algn="ctr">
                        <a:lnSpc>
                          <a:spcPct val="110000"/>
                        </a:lnSpc>
                        <a:spcAft>
                          <a:spcPts val="600"/>
                        </a:spcAft>
                      </a:pPr>
                      <a:r>
                        <a:rPr lang="en-GB" sz="1400" b="1" kern="0">
                          <a:solidFill>
                            <a:srgbClr val="000000"/>
                          </a:solidFill>
                          <a:effectLst/>
                        </a:rPr>
                        <a:t>1</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nSpc>
                          <a:spcPct val="110000"/>
                        </a:lnSpc>
                        <a:spcAft>
                          <a:spcPts val="600"/>
                        </a:spcAft>
                      </a:pPr>
                      <a:r>
                        <a:rPr lang="en-GB" sz="1400" b="1" kern="0">
                          <a:solidFill>
                            <a:srgbClr val="000000"/>
                          </a:solidFill>
                          <a:effectLst/>
                        </a:rPr>
                        <a:t> MORILA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214 293 224</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214 293 224</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1"/>
                  </a:ext>
                </a:extLst>
              </a:tr>
              <a:tr h="360045">
                <a:tc>
                  <a:txBody>
                    <a:bodyPr/>
                    <a:lstStyle/>
                    <a:p>
                      <a:pPr algn="ctr">
                        <a:lnSpc>
                          <a:spcPct val="110000"/>
                        </a:lnSpc>
                        <a:spcAft>
                          <a:spcPts val="600"/>
                        </a:spcAft>
                      </a:pPr>
                      <a:r>
                        <a:rPr lang="en-GB" sz="1400" b="1" kern="0">
                          <a:solidFill>
                            <a:srgbClr val="000000"/>
                          </a:solidFill>
                          <a:effectLst/>
                        </a:rPr>
                        <a:t>2</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nSpc>
                          <a:spcPct val="110000"/>
                        </a:lnSpc>
                        <a:spcAft>
                          <a:spcPts val="600"/>
                        </a:spcAft>
                      </a:pPr>
                      <a:r>
                        <a:rPr lang="en-GB" sz="1400" b="1" kern="0">
                          <a:solidFill>
                            <a:srgbClr val="000000"/>
                          </a:solidFill>
                          <a:effectLst/>
                        </a:rPr>
                        <a:t> SEMOS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484 653 107</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484 653 107</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extLst>
                  <a:ext uri="{0D108BD9-81ED-4DB2-BD59-A6C34878D82A}">
                    <a16:rowId xmlns:a16="http://schemas.microsoft.com/office/drawing/2014/main" val="10002"/>
                  </a:ext>
                </a:extLst>
              </a:tr>
              <a:tr h="360045">
                <a:tc>
                  <a:txBody>
                    <a:bodyPr/>
                    <a:lstStyle/>
                    <a:p>
                      <a:pPr algn="ctr">
                        <a:lnSpc>
                          <a:spcPct val="110000"/>
                        </a:lnSpc>
                        <a:spcAft>
                          <a:spcPts val="600"/>
                        </a:spcAft>
                      </a:pPr>
                      <a:r>
                        <a:rPr lang="en-GB" sz="1400" b="1" kern="0">
                          <a:solidFill>
                            <a:srgbClr val="000000"/>
                          </a:solidFill>
                          <a:effectLst/>
                        </a:rPr>
                        <a:t>3</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nSpc>
                          <a:spcPct val="110000"/>
                        </a:lnSpc>
                        <a:spcAft>
                          <a:spcPts val="600"/>
                        </a:spcAft>
                      </a:pPr>
                      <a:r>
                        <a:rPr lang="en-GB" sz="1400" b="1" kern="0">
                          <a:solidFill>
                            <a:srgbClr val="000000"/>
                          </a:solidFill>
                          <a:effectLst/>
                        </a:rPr>
                        <a:t> SOMIKA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66 516 090</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66 516 090</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3"/>
                  </a:ext>
                </a:extLst>
              </a:tr>
              <a:tr h="360045">
                <a:tc>
                  <a:txBody>
                    <a:bodyPr/>
                    <a:lstStyle/>
                    <a:p>
                      <a:pPr algn="ctr">
                        <a:lnSpc>
                          <a:spcPct val="110000"/>
                        </a:lnSpc>
                        <a:spcAft>
                          <a:spcPts val="600"/>
                        </a:spcAft>
                      </a:pPr>
                      <a:r>
                        <a:rPr lang="en-GB" sz="1400" b="1" kern="0">
                          <a:solidFill>
                            <a:srgbClr val="000000"/>
                          </a:solidFill>
                          <a:effectLst/>
                        </a:rPr>
                        <a:t>4</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nSpc>
                          <a:spcPct val="110000"/>
                        </a:lnSpc>
                        <a:spcAft>
                          <a:spcPts val="600"/>
                        </a:spcAft>
                      </a:pPr>
                      <a:r>
                        <a:rPr lang="en-GB" sz="1400" b="1" kern="0">
                          <a:solidFill>
                            <a:srgbClr val="000000"/>
                          </a:solidFill>
                          <a:effectLst/>
                        </a:rPr>
                        <a:t> SOMILO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784 938 574</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784 938 574</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extLst>
                  <a:ext uri="{0D108BD9-81ED-4DB2-BD59-A6C34878D82A}">
                    <a16:rowId xmlns:a16="http://schemas.microsoft.com/office/drawing/2014/main" val="10004"/>
                  </a:ext>
                </a:extLst>
              </a:tr>
              <a:tr h="360045">
                <a:tc>
                  <a:txBody>
                    <a:bodyPr/>
                    <a:lstStyle/>
                    <a:p>
                      <a:pPr algn="ctr">
                        <a:lnSpc>
                          <a:spcPct val="110000"/>
                        </a:lnSpc>
                        <a:spcAft>
                          <a:spcPts val="600"/>
                        </a:spcAft>
                      </a:pPr>
                      <a:r>
                        <a:rPr lang="en-GB" sz="1400" b="1" kern="0">
                          <a:solidFill>
                            <a:srgbClr val="000000"/>
                          </a:solidFill>
                          <a:effectLst/>
                        </a:rPr>
                        <a:t>5</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nSpc>
                          <a:spcPct val="110000"/>
                        </a:lnSpc>
                        <a:spcAft>
                          <a:spcPts val="600"/>
                        </a:spcAft>
                      </a:pPr>
                      <a:r>
                        <a:rPr lang="en-GB" sz="1400" b="1" kern="0">
                          <a:solidFill>
                            <a:srgbClr val="000000"/>
                          </a:solidFill>
                          <a:effectLst/>
                        </a:rPr>
                        <a:t> SOMISY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207 220 246</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207 220 246</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5"/>
                  </a:ext>
                </a:extLst>
              </a:tr>
              <a:tr h="360045">
                <a:tc>
                  <a:txBody>
                    <a:bodyPr/>
                    <a:lstStyle/>
                    <a:p>
                      <a:pPr algn="ctr">
                        <a:lnSpc>
                          <a:spcPct val="110000"/>
                        </a:lnSpc>
                        <a:spcAft>
                          <a:spcPts val="600"/>
                        </a:spcAft>
                      </a:pPr>
                      <a:r>
                        <a:rPr lang="en-GB" sz="1400" b="1" kern="0">
                          <a:solidFill>
                            <a:srgbClr val="000000"/>
                          </a:solidFill>
                          <a:effectLst/>
                        </a:rPr>
                        <a:t>6</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nSpc>
                          <a:spcPct val="110000"/>
                        </a:lnSpc>
                        <a:spcAft>
                          <a:spcPts val="600"/>
                        </a:spcAft>
                      </a:pPr>
                      <a:r>
                        <a:rPr lang="en-GB" sz="1400" b="1" kern="0">
                          <a:solidFill>
                            <a:srgbClr val="000000"/>
                          </a:solidFill>
                          <a:effectLst/>
                        </a:rPr>
                        <a:t> YATELA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183 085 370</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183 085 370</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extLst>
                  <a:ext uri="{0D108BD9-81ED-4DB2-BD59-A6C34878D82A}">
                    <a16:rowId xmlns:a16="http://schemas.microsoft.com/office/drawing/2014/main" val="10006"/>
                  </a:ext>
                </a:extLst>
              </a:tr>
              <a:tr h="360045">
                <a:tc>
                  <a:txBody>
                    <a:bodyPr/>
                    <a:lstStyle/>
                    <a:p>
                      <a:pPr algn="ctr">
                        <a:lnSpc>
                          <a:spcPct val="110000"/>
                        </a:lnSpc>
                        <a:spcAft>
                          <a:spcPts val="600"/>
                        </a:spcAft>
                      </a:pPr>
                      <a:r>
                        <a:rPr lang="en-GB" sz="1400" b="1" kern="0">
                          <a:solidFill>
                            <a:srgbClr val="000000"/>
                          </a:solidFill>
                          <a:effectLst/>
                        </a:rPr>
                        <a:t>7</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nSpc>
                          <a:spcPct val="110000"/>
                        </a:lnSpc>
                        <a:spcAft>
                          <a:spcPts val="600"/>
                        </a:spcAft>
                      </a:pPr>
                      <a:r>
                        <a:rPr lang="en-GB" sz="1400" b="1" kern="0">
                          <a:solidFill>
                            <a:srgbClr val="000000"/>
                          </a:solidFill>
                          <a:effectLst/>
                        </a:rPr>
                        <a:t> EMM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a:solidFill>
                            <a:srgbClr val="000000"/>
                          </a:solidFill>
                          <a:effectLst/>
                        </a:rPr>
                        <a:t>10 338 535</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4 465 500</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14 804 035</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7"/>
                  </a:ext>
                </a:extLst>
              </a:tr>
              <a:tr h="360045">
                <a:tc>
                  <a:txBody>
                    <a:bodyPr/>
                    <a:lstStyle/>
                    <a:p>
                      <a:pPr algn="ctr">
                        <a:lnSpc>
                          <a:spcPct val="110000"/>
                        </a:lnSpc>
                        <a:spcAft>
                          <a:spcPts val="600"/>
                        </a:spcAft>
                      </a:pPr>
                      <a:r>
                        <a:rPr lang="en-GB" sz="1400" b="1" kern="0">
                          <a:solidFill>
                            <a:srgbClr val="000000"/>
                          </a:solidFill>
                          <a:effectLst/>
                        </a:rPr>
                        <a:t>8</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nSpc>
                          <a:spcPct val="110000"/>
                        </a:lnSpc>
                        <a:spcAft>
                          <a:spcPts val="600"/>
                        </a:spcAft>
                      </a:pPr>
                      <a:r>
                        <a:rPr lang="en-GB" sz="1400" b="1" kern="0">
                          <a:solidFill>
                            <a:srgbClr val="000000"/>
                          </a:solidFill>
                          <a:effectLst/>
                        </a:rPr>
                        <a:t> IAMGOLD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1 488 780</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1 488 780</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extLst>
                  <a:ext uri="{0D108BD9-81ED-4DB2-BD59-A6C34878D82A}">
                    <a16:rowId xmlns:a16="http://schemas.microsoft.com/office/drawing/2014/main" val="10008"/>
                  </a:ext>
                </a:extLst>
              </a:tr>
              <a:tr h="360045">
                <a:tc>
                  <a:txBody>
                    <a:bodyPr/>
                    <a:lstStyle/>
                    <a:p>
                      <a:pPr algn="ctr">
                        <a:lnSpc>
                          <a:spcPct val="110000"/>
                        </a:lnSpc>
                        <a:spcAft>
                          <a:spcPts val="600"/>
                        </a:spcAft>
                      </a:pPr>
                      <a:r>
                        <a:rPr lang="en-GB" sz="1400" b="1" kern="0">
                          <a:solidFill>
                            <a:schemeClr val="bg1"/>
                          </a:solidFill>
                          <a:effectLst/>
                        </a:rPr>
                        <a:t> </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tc>
                  <a:txBody>
                    <a:bodyPr/>
                    <a:lstStyle/>
                    <a:p>
                      <a:pPr>
                        <a:lnSpc>
                          <a:spcPct val="110000"/>
                        </a:lnSpc>
                        <a:spcAft>
                          <a:spcPts val="600"/>
                        </a:spcAft>
                      </a:pPr>
                      <a:r>
                        <a:rPr lang="en-GB" sz="1400" b="1" kern="0" dirty="0">
                          <a:solidFill>
                            <a:schemeClr val="bg1"/>
                          </a:solidFill>
                          <a:effectLst/>
                        </a:rPr>
                        <a:t> Total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tc>
                  <a:txBody>
                    <a:bodyPr/>
                    <a:lstStyle/>
                    <a:p>
                      <a:pPr algn="r">
                        <a:lnSpc>
                          <a:spcPct val="110000"/>
                        </a:lnSpc>
                        <a:spcAft>
                          <a:spcPts val="600"/>
                        </a:spcAft>
                      </a:pPr>
                      <a:r>
                        <a:rPr lang="en-GB" sz="1400" b="1" kern="0" dirty="0">
                          <a:solidFill>
                            <a:schemeClr val="bg1"/>
                          </a:solidFill>
                          <a:effectLst/>
                        </a:rPr>
                        <a:t>10 338 535</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tc>
                  <a:txBody>
                    <a:bodyPr/>
                    <a:lstStyle/>
                    <a:p>
                      <a:pPr algn="r">
                        <a:lnSpc>
                          <a:spcPct val="110000"/>
                        </a:lnSpc>
                        <a:spcAft>
                          <a:spcPts val="600"/>
                        </a:spcAft>
                      </a:pPr>
                      <a:r>
                        <a:rPr lang="en-GB" sz="1400" b="1" kern="0" dirty="0">
                          <a:solidFill>
                            <a:schemeClr val="bg1"/>
                          </a:solidFill>
                          <a:effectLst/>
                        </a:rPr>
                        <a:t>1 946 660 891</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tc>
                  <a:txBody>
                    <a:bodyPr/>
                    <a:lstStyle/>
                    <a:p>
                      <a:pPr algn="r">
                        <a:lnSpc>
                          <a:spcPct val="110000"/>
                        </a:lnSpc>
                        <a:spcAft>
                          <a:spcPts val="600"/>
                        </a:spcAft>
                      </a:pPr>
                      <a:r>
                        <a:rPr lang="en-GB" sz="1400" b="1" kern="0" dirty="0">
                          <a:solidFill>
                            <a:schemeClr val="bg1"/>
                          </a:solidFill>
                          <a:effectLst/>
                        </a:rPr>
                        <a:t>1 956 999 426</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10009"/>
                  </a:ext>
                </a:extLst>
              </a:tr>
            </a:tbl>
          </a:graphicData>
        </a:graphic>
      </p:graphicFrame>
      <p:pic>
        <p:nvPicPr>
          <p:cNvPr id="47176" name="Image 5">
            <a:extLst>
              <a:ext uri="{FF2B5EF4-FFF2-40B4-BE49-F238E27FC236}">
                <a16:creationId xmlns:a16="http://schemas.microsoft.com/office/drawing/2014/main" id="{B83D2BB9-1471-479D-BECF-994FA362B4A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9D22B-06FB-4AE4-BAFD-026853BA4AD1}"/>
              </a:ext>
            </a:extLst>
          </p:cNvPr>
          <p:cNvSpPr>
            <a:spLocks noGrp="1"/>
          </p:cNvSpPr>
          <p:nvPr>
            <p:ph type="title"/>
          </p:nvPr>
        </p:nvSpPr>
        <p:spPr>
          <a:xfrm>
            <a:off x="323850" y="225425"/>
            <a:ext cx="8497888" cy="936625"/>
          </a:xfrm>
        </p:spPr>
        <p:txBody>
          <a:bodyPr rtlCol="0">
            <a:normAutofit fontScale="90000"/>
          </a:bodyPr>
          <a:lstStyle/>
          <a:p>
            <a:pPr eaLnBrk="1" fontAlgn="auto" hangingPunct="1">
              <a:spcAft>
                <a:spcPts val="0"/>
              </a:spcAft>
              <a:defRPr/>
            </a:pPr>
            <a:r>
              <a:rPr lang="fr-FR" sz="2800" dirty="0">
                <a:latin typeface="Times New Roman" panose="02020603050405020304" pitchFamily="18" charset="0"/>
                <a:cs typeface="Times New Roman" panose="02020603050405020304" pitchFamily="18" charset="0"/>
              </a:rPr>
              <a:t>Contribution du secteur au développement communautaire: </a:t>
            </a:r>
            <a:r>
              <a:rPr lang="fr-FR" sz="2800" b="1" dirty="0">
                <a:solidFill>
                  <a:srgbClr val="FF0000"/>
                </a:solidFill>
              </a:rPr>
              <a:t>Paiements sociaux( en millions de FCFA) en 2018</a:t>
            </a:r>
            <a:br>
              <a:rPr lang="fr-FR" sz="2800" dirty="0">
                <a:solidFill>
                  <a:srgbClr val="C00000"/>
                </a:solidFill>
              </a:rPr>
            </a:br>
            <a:endParaRPr lang="en-GB" sz="2000" dirty="0">
              <a:solidFill>
                <a:srgbClr val="685040"/>
              </a:solidFill>
            </a:endParaRPr>
          </a:p>
        </p:txBody>
      </p:sp>
      <p:sp>
        <p:nvSpPr>
          <p:cNvPr id="5" name="Espace réservé du contenu 2">
            <a:extLst>
              <a:ext uri="{FF2B5EF4-FFF2-40B4-BE49-F238E27FC236}">
                <a16:creationId xmlns:a16="http://schemas.microsoft.com/office/drawing/2014/main" id="{7EE787F1-4E43-437A-98FB-6C5CA02F8C4F}"/>
              </a:ext>
            </a:extLst>
          </p:cNvPr>
          <p:cNvSpPr txBox="1">
            <a:spLocks/>
          </p:cNvSpPr>
          <p:nvPr/>
        </p:nvSpPr>
        <p:spPr>
          <a:xfrm>
            <a:off x="322263" y="1285875"/>
            <a:ext cx="8313737" cy="442595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fontAlgn="auto">
              <a:defRPr/>
            </a:pPr>
            <a:r>
              <a:rPr lang="fr-FR" b="0" dirty="0">
                <a:solidFill>
                  <a:schemeClr val="tx1"/>
                </a:solidFill>
                <a:latin typeface="+mj-lt"/>
              </a:rPr>
              <a:t>Les paiements reportés par les sociétés extractives</a:t>
            </a:r>
            <a:r>
              <a:rPr lang="fr-FR" kern="800" dirty="0">
                <a:latin typeface="+mj-lt"/>
                <a:ea typeface="Times New Roman" panose="02020603050405020304" pitchFamily="18" charset="0"/>
                <a:cs typeface="Times New Roman" panose="02020603050405020304" pitchFamily="18" charset="0"/>
              </a:rPr>
              <a:t> </a:t>
            </a:r>
            <a:r>
              <a:rPr lang="fr-FR" b="0" dirty="0">
                <a:solidFill>
                  <a:schemeClr val="tx1"/>
                </a:solidFill>
                <a:latin typeface="+mj-lt"/>
              </a:rPr>
              <a:t> au titre des dépenses sociales se chiffrent 2 327 003 428 F CFA et se détaillent comme suit pour 2018:</a:t>
            </a:r>
            <a:endParaRPr lang="en-GB" b="0" dirty="0">
              <a:solidFill>
                <a:schemeClr val="tx1"/>
              </a:solidFill>
              <a:latin typeface="+mj-lt"/>
            </a:endParaRPr>
          </a:p>
        </p:txBody>
      </p:sp>
      <p:graphicFrame>
        <p:nvGraphicFramePr>
          <p:cNvPr id="3" name="Tableau 2">
            <a:extLst>
              <a:ext uri="{FF2B5EF4-FFF2-40B4-BE49-F238E27FC236}">
                <a16:creationId xmlns:a16="http://schemas.microsoft.com/office/drawing/2014/main" id="{BF6A07E6-28D5-4B88-A155-31E9555204DF}"/>
              </a:ext>
            </a:extLst>
          </p:cNvPr>
          <p:cNvGraphicFramePr>
            <a:graphicFrameLocks noGrp="1"/>
          </p:cNvGraphicFramePr>
          <p:nvPr/>
        </p:nvGraphicFramePr>
        <p:xfrm>
          <a:off x="323850" y="1947863"/>
          <a:ext cx="8027988" cy="3887787"/>
        </p:xfrm>
        <a:graphic>
          <a:graphicData uri="http://schemas.openxmlformats.org/drawingml/2006/table">
            <a:tbl>
              <a:tblPr firstRow="1" firstCol="1" bandRow="1">
                <a:tableStyleId>{5C22544A-7EE6-4342-B048-85BDC9FD1C3A}</a:tableStyleId>
              </a:tblPr>
              <a:tblGrid>
                <a:gridCol w="584559">
                  <a:extLst>
                    <a:ext uri="{9D8B030D-6E8A-4147-A177-3AD203B41FA5}">
                      <a16:colId xmlns:a16="http://schemas.microsoft.com/office/drawing/2014/main" val="20000"/>
                    </a:ext>
                  </a:extLst>
                </a:gridCol>
                <a:gridCol w="1756879">
                  <a:extLst>
                    <a:ext uri="{9D8B030D-6E8A-4147-A177-3AD203B41FA5}">
                      <a16:colId xmlns:a16="http://schemas.microsoft.com/office/drawing/2014/main" val="20001"/>
                    </a:ext>
                  </a:extLst>
                </a:gridCol>
                <a:gridCol w="1814683">
                  <a:extLst>
                    <a:ext uri="{9D8B030D-6E8A-4147-A177-3AD203B41FA5}">
                      <a16:colId xmlns:a16="http://schemas.microsoft.com/office/drawing/2014/main" val="20002"/>
                    </a:ext>
                  </a:extLst>
                </a:gridCol>
                <a:gridCol w="1814683">
                  <a:extLst>
                    <a:ext uri="{9D8B030D-6E8A-4147-A177-3AD203B41FA5}">
                      <a16:colId xmlns:a16="http://schemas.microsoft.com/office/drawing/2014/main" val="20003"/>
                    </a:ext>
                  </a:extLst>
                </a:gridCol>
                <a:gridCol w="2057183">
                  <a:extLst>
                    <a:ext uri="{9D8B030D-6E8A-4147-A177-3AD203B41FA5}">
                      <a16:colId xmlns:a16="http://schemas.microsoft.com/office/drawing/2014/main" val="20004"/>
                    </a:ext>
                  </a:extLst>
                </a:gridCol>
              </a:tblGrid>
              <a:tr h="431976">
                <a:tc>
                  <a:txBody>
                    <a:bodyPr/>
                    <a:lstStyle/>
                    <a:p>
                      <a:pPr algn="ctr">
                        <a:lnSpc>
                          <a:spcPct val="110000"/>
                        </a:lnSpc>
                        <a:spcAft>
                          <a:spcPts val="600"/>
                        </a:spcAft>
                      </a:pPr>
                      <a:r>
                        <a:rPr lang="en-GB" sz="1400" b="1" kern="0" dirty="0">
                          <a:effectLst/>
                        </a:rPr>
                        <a:t>No.</a:t>
                      </a:r>
                      <a:endParaRPr lang="fr-FR" sz="14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tc>
                  <a:txBody>
                    <a:bodyPr/>
                    <a:lstStyle/>
                    <a:p>
                      <a:pPr>
                        <a:lnSpc>
                          <a:spcPct val="110000"/>
                        </a:lnSpc>
                        <a:spcAft>
                          <a:spcPts val="600"/>
                        </a:spcAft>
                      </a:pPr>
                      <a:r>
                        <a:rPr lang="fr-FR" sz="1400" b="1" kern="0">
                          <a:effectLst/>
                        </a:rPr>
                        <a:t>Scoiété</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tc>
                  <a:txBody>
                    <a:bodyPr/>
                    <a:lstStyle/>
                    <a:p>
                      <a:pPr algn="r">
                        <a:lnSpc>
                          <a:spcPct val="110000"/>
                        </a:lnSpc>
                        <a:spcAft>
                          <a:spcPts val="600"/>
                        </a:spcAft>
                      </a:pPr>
                      <a:r>
                        <a:rPr lang="en-GB" sz="1400" b="1" kern="0" dirty="0">
                          <a:effectLst/>
                        </a:rPr>
                        <a:t>PS </a:t>
                      </a:r>
                      <a:r>
                        <a:rPr lang="en-GB" sz="1400" b="1" kern="0" dirty="0" err="1">
                          <a:effectLst/>
                        </a:rPr>
                        <a:t>obligatoires</a:t>
                      </a:r>
                      <a:endParaRPr lang="fr-FR" sz="14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tc>
                  <a:txBody>
                    <a:bodyPr/>
                    <a:lstStyle/>
                    <a:p>
                      <a:pPr algn="r">
                        <a:lnSpc>
                          <a:spcPct val="110000"/>
                        </a:lnSpc>
                        <a:spcAft>
                          <a:spcPts val="600"/>
                        </a:spcAft>
                      </a:pPr>
                      <a:r>
                        <a:rPr lang="en-GB" sz="1400" b="1" kern="0" dirty="0">
                          <a:effectLst/>
                        </a:rPr>
                        <a:t>PS </a:t>
                      </a:r>
                      <a:r>
                        <a:rPr lang="en-GB" sz="1400" b="1" kern="0" dirty="0" err="1">
                          <a:effectLst/>
                        </a:rPr>
                        <a:t>volontaires</a:t>
                      </a:r>
                      <a:endParaRPr lang="fr-FR" sz="14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tc>
                  <a:txBody>
                    <a:bodyPr/>
                    <a:lstStyle/>
                    <a:p>
                      <a:pPr algn="r">
                        <a:lnSpc>
                          <a:spcPct val="110000"/>
                        </a:lnSpc>
                        <a:spcAft>
                          <a:spcPts val="600"/>
                        </a:spcAft>
                      </a:pPr>
                      <a:r>
                        <a:rPr lang="en-GB" sz="1400" b="1" kern="0" dirty="0">
                          <a:effectLst/>
                        </a:rPr>
                        <a:t>Total </a:t>
                      </a:r>
                      <a:r>
                        <a:rPr lang="en-GB" sz="1400" b="1" kern="0" dirty="0" err="1">
                          <a:effectLst/>
                        </a:rPr>
                        <a:t>en</a:t>
                      </a:r>
                      <a:r>
                        <a:rPr lang="en-GB" sz="1400" b="1" kern="0" dirty="0">
                          <a:effectLst/>
                        </a:rPr>
                        <a:t> FCFA</a:t>
                      </a:r>
                      <a:endParaRPr lang="fr-FR" sz="14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extLst>
                  <a:ext uri="{0D108BD9-81ED-4DB2-BD59-A6C34878D82A}">
                    <a16:rowId xmlns:a16="http://schemas.microsoft.com/office/drawing/2014/main" val="10000"/>
                  </a:ext>
                </a:extLst>
              </a:tr>
              <a:tr h="431976">
                <a:tc>
                  <a:txBody>
                    <a:bodyPr/>
                    <a:lstStyle/>
                    <a:p>
                      <a:pPr algn="ct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MORILA</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498 512 788</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498 512 788</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1"/>
                  </a:ext>
                </a:extLst>
              </a:tr>
              <a:tr h="431976">
                <a:tc>
                  <a:txBody>
                    <a:bodyPr/>
                    <a:lstStyle/>
                    <a:p>
                      <a:pPr algn="ct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SEMICO</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313 775 676</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429 069 287</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742 844 963</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extLst>
                  <a:ext uri="{0D108BD9-81ED-4DB2-BD59-A6C34878D82A}">
                    <a16:rowId xmlns:a16="http://schemas.microsoft.com/office/drawing/2014/main" val="10002"/>
                  </a:ext>
                </a:extLst>
              </a:tr>
              <a:tr h="431976">
                <a:tc>
                  <a:txBody>
                    <a:bodyPr/>
                    <a:lstStyle/>
                    <a:p>
                      <a:pPr algn="ct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3</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SEMOS</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395 330 164</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395 330 164</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3"/>
                  </a:ext>
                </a:extLst>
              </a:tr>
              <a:tr h="431976">
                <a:tc>
                  <a:txBody>
                    <a:bodyPr/>
                    <a:lstStyle/>
                    <a:p>
                      <a:pPr algn="ct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4</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SOMIKA</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68 552 822</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68 552 822</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extLst>
                  <a:ext uri="{0D108BD9-81ED-4DB2-BD59-A6C34878D82A}">
                    <a16:rowId xmlns:a16="http://schemas.microsoft.com/office/drawing/2014/main" val="10004"/>
                  </a:ext>
                </a:extLst>
              </a:tr>
              <a:tr h="431976">
                <a:tc>
                  <a:txBody>
                    <a:bodyPr/>
                    <a:lstStyle/>
                    <a:p>
                      <a:pPr algn="ct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5</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SOMILO</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385 830 489</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385 830 489</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5"/>
                  </a:ext>
                </a:extLst>
              </a:tr>
              <a:tr h="431976">
                <a:tc>
                  <a:txBody>
                    <a:bodyPr/>
                    <a:lstStyle/>
                    <a:p>
                      <a:pPr algn="ct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6</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YATELA</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233 832 202</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233 832 202</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6A1A8"/>
                    </a:solidFill>
                  </a:tcPr>
                </a:tc>
                <a:extLst>
                  <a:ext uri="{0D108BD9-81ED-4DB2-BD59-A6C34878D82A}">
                    <a16:rowId xmlns:a16="http://schemas.microsoft.com/office/drawing/2014/main" val="10006"/>
                  </a:ext>
                </a:extLst>
              </a:tr>
              <a:tr h="431976">
                <a:tc>
                  <a:txBody>
                    <a:bodyPr/>
                    <a:lstStyle/>
                    <a:p>
                      <a:pPr algn="ct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7</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RAZELMALI</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2 100 000</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2 100 000</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7"/>
                  </a:ext>
                </a:extLst>
              </a:tr>
              <a:tr h="431976">
                <a:tc>
                  <a:txBody>
                    <a:bodyPr/>
                    <a:lstStyle/>
                    <a:p>
                      <a:pPr algn="ctr">
                        <a:lnSpc>
                          <a:spcPct val="110000"/>
                        </a:lnSpc>
                        <a:spcAft>
                          <a:spcPts val="600"/>
                        </a:spcAft>
                      </a:pPr>
                      <a:r>
                        <a:rPr lang="en-GB" sz="1400" b="1" kern="0">
                          <a:solidFill>
                            <a:schemeClr val="bg1"/>
                          </a:solidFill>
                          <a:effectLst/>
                          <a:latin typeface="Trebuchet MS" panose="020B0603020202020204" pitchFamily="34" charset="0"/>
                          <a:ea typeface="Times New Roman" panose="02020603050405020304" pitchFamily="18" charset="0"/>
                          <a:cs typeface="Arial" panose="020B0604020202020204" pitchFamily="34" charset="0"/>
                        </a:rPr>
                        <a:t> </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tc>
                  <a:txBody>
                    <a:bodyPr/>
                    <a:lstStyle/>
                    <a:p>
                      <a:pPr>
                        <a:lnSpc>
                          <a:spcPct val="110000"/>
                        </a:lnSpc>
                        <a:spcAft>
                          <a:spcPts val="600"/>
                        </a:spcAft>
                      </a:pPr>
                      <a:r>
                        <a:rPr lang="en-GB" sz="1400" b="1" kern="0" dirty="0">
                          <a:solidFill>
                            <a:schemeClr val="bg1"/>
                          </a:solidFill>
                          <a:effectLst/>
                          <a:latin typeface="Trebuchet MS" panose="020B0603020202020204" pitchFamily="34" charset="0"/>
                          <a:ea typeface="Times New Roman" panose="02020603050405020304" pitchFamily="18" charset="0"/>
                          <a:cs typeface="Arial" panose="020B0604020202020204" pitchFamily="34" charset="0"/>
                        </a:rPr>
                        <a:t> Total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tc>
                  <a:txBody>
                    <a:bodyPr/>
                    <a:lstStyle/>
                    <a:p>
                      <a:pPr algn="r">
                        <a:lnSpc>
                          <a:spcPct val="110000"/>
                        </a:lnSpc>
                        <a:spcAft>
                          <a:spcPts val="600"/>
                        </a:spcAft>
                      </a:pPr>
                      <a:r>
                        <a:rPr lang="en-GB" sz="1400" b="1" kern="0">
                          <a:solidFill>
                            <a:schemeClr val="bg1"/>
                          </a:solidFill>
                          <a:effectLst/>
                          <a:latin typeface="Trebuchet MS" panose="020B0603020202020204" pitchFamily="34" charset="0"/>
                          <a:ea typeface="Times New Roman" panose="02020603050405020304" pitchFamily="18" charset="0"/>
                          <a:cs typeface="Arial" panose="020B0604020202020204" pitchFamily="34" charset="0"/>
                        </a:rPr>
                        <a:t>315 875 676</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tc>
                  <a:txBody>
                    <a:bodyPr/>
                    <a:lstStyle/>
                    <a:p>
                      <a:pPr algn="r">
                        <a:lnSpc>
                          <a:spcPct val="110000"/>
                        </a:lnSpc>
                        <a:spcAft>
                          <a:spcPts val="600"/>
                        </a:spcAft>
                      </a:pPr>
                      <a:r>
                        <a:rPr lang="en-GB" sz="1400" b="1" kern="0" dirty="0">
                          <a:solidFill>
                            <a:schemeClr val="bg1"/>
                          </a:solidFill>
                          <a:effectLst/>
                          <a:latin typeface="Trebuchet MS" panose="020B0603020202020204" pitchFamily="34" charset="0"/>
                          <a:ea typeface="Times New Roman" panose="02020603050405020304" pitchFamily="18" charset="0"/>
                          <a:cs typeface="Arial" panose="020B0604020202020204" pitchFamily="34" charset="0"/>
                        </a:rPr>
                        <a:t>2 011 127 752</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tc>
                  <a:txBody>
                    <a:bodyPr/>
                    <a:lstStyle/>
                    <a:p>
                      <a:pPr algn="r">
                        <a:lnSpc>
                          <a:spcPct val="110000"/>
                        </a:lnSpc>
                        <a:spcAft>
                          <a:spcPts val="600"/>
                        </a:spcAft>
                      </a:pPr>
                      <a:r>
                        <a:rPr lang="en-GB" sz="1400" b="1" kern="0" dirty="0">
                          <a:solidFill>
                            <a:schemeClr val="bg1"/>
                          </a:solidFill>
                          <a:effectLst/>
                          <a:latin typeface="Trebuchet MS" panose="020B0603020202020204" pitchFamily="34" charset="0"/>
                          <a:ea typeface="Times New Roman" panose="02020603050405020304" pitchFamily="18" charset="0"/>
                          <a:cs typeface="Arial" panose="020B0604020202020204" pitchFamily="34" charset="0"/>
                        </a:rPr>
                        <a:t>2 327 003 428</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10008"/>
                  </a:ext>
                </a:extLst>
              </a:tr>
            </a:tbl>
          </a:graphicData>
        </a:graphic>
      </p:graphicFrame>
      <p:pic>
        <p:nvPicPr>
          <p:cNvPr id="48194" name="Image 5">
            <a:extLst>
              <a:ext uri="{FF2B5EF4-FFF2-40B4-BE49-F238E27FC236}">
                <a16:creationId xmlns:a16="http://schemas.microsoft.com/office/drawing/2014/main" id="{864C3A90-EB11-4312-823E-1531B363680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E918F350-2C14-427B-BFD7-2C921A869CA2}"/>
              </a:ext>
            </a:extLst>
          </p:cNvPr>
          <p:cNvSpPr>
            <a:spLocks noGrp="1"/>
          </p:cNvSpPr>
          <p:nvPr>
            <p:ph type="title"/>
          </p:nvPr>
        </p:nvSpPr>
        <p:spPr>
          <a:xfrm>
            <a:off x="323850" y="225425"/>
            <a:ext cx="8497888" cy="936625"/>
          </a:xfrm>
        </p:spPr>
        <p:txBody>
          <a:bodyPr/>
          <a:lstStyle/>
          <a:p>
            <a:pPr eaLnBrk="1" hangingPunct="1"/>
            <a:r>
              <a:rPr lang="fr-FR" altLang="fr-FR" sz="3200" b="1">
                <a:solidFill>
                  <a:srgbClr val="C00000"/>
                </a:solidFill>
              </a:rPr>
              <a:t>CONTENU LOCAL: FOURNITURE LOCALE EN 2017</a:t>
            </a:r>
            <a:endParaRPr lang="en-GB" altLang="fr-FR" sz="3200" b="1">
              <a:solidFill>
                <a:srgbClr val="00B0F0"/>
              </a:solidFill>
            </a:endParaRPr>
          </a:p>
        </p:txBody>
      </p:sp>
      <p:sp>
        <p:nvSpPr>
          <p:cNvPr id="49155" name="Rectangle 3">
            <a:extLst>
              <a:ext uri="{FF2B5EF4-FFF2-40B4-BE49-F238E27FC236}">
                <a16:creationId xmlns:a16="http://schemas.microsoft.com/office/drawing/2014/main" id="{552D65DD-E390-45EA-9D0C-EC9BF9F302A3}"/>
              </a:ext>
            </a:extLst>
          </p:cNvPr>
          <p:cNvSpPr>
            <a:spLocks noChangeArrowheads="1"/>
          </p:cNvSpPr>
          <p:nvPr/>
        </p:nvSpPr>
        <p:spPr bwMode="auto">
          <a:xfrm>
            <a:off x="296863" y="1323975"/>
            <a:ext cx="866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r>
              <a:rPr lang="fr-FR" altLang="fr-FR" sz="1400">
                <a:latin typeface="Trebuchet MS" panose="020B0603020202020204" pitchFamily="34" charset="0"/>
              </a:rPr>
              <a:t>Les achats auprès des fournisseurs locaux tels que déclarés par les entreprises extractives se sont élevés à </a:t>
            </a:r>
            <a:r>
              <a:rPr lang="fr-FR" altLang="fr-FR" sz="1400" b="1">
                <a:latin typeface="Trebuchet MS" panose="020B0603020202020204" pitchFamily="34" charset="0"/>
              </a:rPr>
              <a:t>474 milliards FCFA </a:t>
            </a:r>
            <a:r>
              <a:rPr lang="fr-FR" altLang="fr-FR" sz="1400">
                <a:latin typeface="Trebuchet MS" panose="020B0603020202020204" pitchFamily="34" charset="0"/>
              </a:rPr>
              <a:t>en 2017 et se détaillent par entreprise comme suit :</a:t>
            </a:r>
            <a:endParaRPr lang="en-GB" altLang="fr-FR" sz="1400">
              <a:latin typeface="Trebuchet MS" panose="020B0603020202020204" pitchFamily="34" charset="0"/>
            </a:endParaRPr>
          </a:p>
        </p:txBody>
      </p:sp>
      <p:graphicFrame>
        <p:nvGraphicFramePr>
          <p:cNvPr id="3" name="Tableau 2">
            <a:extLst>
              <a:ext uri="{FF2B5EF4-FFF2-40B4-BE49-F238E27FC236}">
                <a16:creationId xmlns:a16="http://schemas.microsoft.com/office/drawing/2014/main" id="{C39B4D2C-E9B9-40F7-A4B4-6F4B79B47C47}"/>
              </a:ext>
            </a:extLst>
          </p:cNvPr>
          <p:cNvGraphicFramePr>
            <a:graphicFrameLocks noGrp="1"/>
          </p:cNvGraphicFramePr>
          <p:nvPr/>
        </p:nvGraphicFramePr>
        <p:xfrm>
          <a:off x="296863" y="2006600"/>
          <a:ext cx="8172450" cy="4070350"/>
        </p:xfrm>
        <a:graphic>
          <a:graphicData uri="http://schemas.openxmlformats.org/drawingml/2006/table">
            <a:tbl>
              <a:tblPr firstRow="1" firstCol="1" bandRow="1">
                <a:tableStyleId>{5C22544A-7EE6-4342-B048-85BDC9FD1C3A}</a:tableStyleId>
              </a:tblPr>
              <a:tblGrid>
                <a:gridCol w="1884568">
                  <a:extLst>
                    <a:ext uri="{9D8B030D-6E8A-4147-A177-3AD203B41FA5}">
                      <a16:colId xmlns:a16="http://schemas.microsoft.com/office/drawing/2014/main" val="20000"/>
                    </a:ext>
                  </a:extLst>
                </a:gridCol>
                <a:gridCol w="2515482">
                  <a:extLst>
                    <a:ext uri="{9D8B030D-6E8A-4147-A177-3AD203B41FA5}">
                      <a16:colId xmlns:a16="http://schemas.microsoft.com/office/drawing/2014/main" val="20001"/>
                    </a:ext>
                  </a:extLst>
                </a:gridCol>
                <a:gridCol w="1706406">
                  <a:extLst>
                    <a:ext uri="{9D8B030D-6E8A-4147-A177-3AD203B41FA5}">
                      <a16:colId xmlns:a16="http://schemas.microsoft.com/office/drawing/2014/main" val="20002"/>
                    </a:ext>
                  </a:extLst>
                </a:gridCol>
                <a:gridCol w="2065994">
                  <a:extLst>
                    <a:ext uri="{9D8B030D-6E8A-4147-A177-3AD203B41FA5}">
                      <a16:colId xmlns:a16="http://schemas.microsoft.com/office/drawing/2014/main" val="20003"/>
                    </a:ext>
                  </a:extLst>
                </a:gridCol>
              </a:tblGrid>
              <a:tr h="444946">
                <a:tc>
                  <a:txBody>
                    <a:bodyPr/>
                    <a:lstStyle/>
                    <a:p>
                      <a:pPr>
                        <a:lnSpc>
                          <a:spcPct val="110000"/>
                        </a:lnSpc>
                        <a:spcAft>
                          <a:spcPts val="600"/>
                        </a:spcAft>
                      </a:pPr>
                      <a:r>
                        <a:rPr lang="en-GB" sz="1400" b="1" kern="0">
                          <a:solidFill>
                            <a:schemeClr val="bg1"/>
                          </a:solidFill>
                          <a:effectLst/>
                        </a:rPr>
                        <a:t>Société</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tx2">
                        <a:lumMod val="50000"/>
                      </a:schemeClr>
                    </a:solidFill>
                  </a:tcPr>
                </a:tc>
                <a:tc>
                  <a:txBody>
                    <a:bodyPr/>
                    <a:lstStyle/>
                    <a:p>
                      <a:pPr algn="r">
                        <a:lnSpc>
                          <a:spcPct val="110000"/>
                        </a:lnSpc>
                        <a:spcAft>
                          <a:spcPts val="600"/>
                        </a:spcAft>
                      </a:pPr>
                      <a:r>
                        <a:rPr lang="en-GB" sz="1400" b="1" kern="0">
                          <a:solidFill>
                            <a:schemeClr val="bg1"/>
                          </a:solidFill>
                          <a:effectLst/>
                        </a:rPr>
                        <a:t>Valeur en FCFA</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tx2">
                        <a:lumMod val="50000"/>
                      </a:schemeClr>
                    </a:solidFill>
                  </a:tcPr>
                </a:tc>
                <a:tc>
                  <a:txBody>
                    <a:bodyPr/>
                    <a:lstStyle/>
                    <a:p>
                      <a:pPr>
                        <a:lnSpc>
                          <a:spcPct val="110000"/>
                        </a:lnSpc>
                        <a:spcAft>
                          <a:spcPts val="600"/>
                        </a:spcAft>
                      </a:pPr>
                      <a:r>
                        <a:rPr lang="en-GB" sz="1400" b="1" kern="0">
                          <a:solidFill>
                            <a:schemeClr val="bg1"/>
                          </a:solidFill>
                          <a:effectLst/>
                        </a:rPr>
                        <a:t>Société</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tx2">
                        <a:lumMod val="50000"/>
                      </a:schemeClr>
                    </a:solidFill>
                  </a:tcPr>
                </a:tc>
                <a:tc>
                  <a:txBody>
                    <a:bodyPr/>
                    <a:lstStyle/>
                    <a:p>
                      <a:pPr algn="r">
                        <a:lnSpc>
                          <a:spcPct val="110000"/>
                        </a:lnSpc>
                        <a:spcAft>
                          <a:spcPts val="600"/>
                        </a:spcAft>
                      </a:pPr>
                      <a:r>
                        <a:rPr lang="en-GB" sz="1400" b="1" kern="0" dirty="0" err="1">
                          <a:solidFill>
                            <a:schemeClr val="bg1"/>
                          </a:solidFill>
                          <a:effectLst/>
                        </a:rPr>
                        <a:t>Valeur</a:t>
                      </a:r>
                      <a:r>
                        <a:rPr lang="en-GB" sz="1400" b="1" kern="0" dirty="0">
                          <a:solidFill>
                            <a:schemeClr val="bg1"/>
                          </a:solidFill>
                          <a:effectLst/>
                        </a:rPr>
                        <a:t> </a:t>
                      </a:r>
                      <a:r>
                        <a:rPr lang="en-GB" sz="1400" b="1" kern="0" dirty="0" err="1">
                          <a:solidFill>
                            <a:schemeClr val="bg1"/>
                          </a:solidFill>
                          <a:effectLst/>
                        </a:rPr>
                        <a:t>en</a:t>
                      </a:r>
                      <a:r>
                        <a:rPr lang="en-GB" sz="1400" b="1" kern="0" dirty="0">
                          <a:solidFill>
                            <a:schemeClr val="bg1"/>
                          </a:solidFill>
                          <a:effectLst/>
                        </a:rPr>
                        <a:t> FCFA</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tx2">
                        <a:lumMod val="50000"/>
                      </a:schemeClr>
                    </a:solidFill>
                  </a:tcPr>
                </a:tc>
                <a:extLst>
                  <a:ext uri="{0D108BD9-81ED-4DB2-BD59-A6C34878D82A}">
                    <a16:rowId xmlns:a16="http://schemas.microsoft.com/office/drawing/2014/main" val="10000"/>
                  </a:ext>
                </a:extLst>
              </a:tr>
              <a:tr h="278877">
                <a:tc>
                  <a:txBody>
                    <a:bodyPr/>
                    <a:lstStyle/>
                    <a:p>
                      <a:pPr>
                        <a:lnSpc>
                          <a:spcPct val="110000"/>
                        </a:lnSpc>
                        <a:spcAft>
                          <a:spcPts val="600"/>
                        </a:spcAft>
                      </a:pPr>
                      <a:r>
                        <a:rPr lang="en-GB" sz="1400" b="1" kern="0">
                          <a:solidFill>
                            <a:srgbClr val="000000"/>
                          </a:solidFill>
                          <a:effectLst/>
                        </a:rPr>
                        <a:t>SOMILO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135 874 675 487</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rPr>
                        <a:t>SOMIKA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2 733 997 955</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1"/>
                  </a:ext>
                </a:extLst>
              </a:tr>
              <a:tr h="278877">
                <a:tc>
                  <a:txBody>
                    <a:bodyPr/>
                    <a:lstStyle/>
                    <a:p>
                      <a:pPr>
                        <a:lnSpc>
                          <a:spcPct val="110000"/>
                        </a:lnSpc>
                        <a:spcAft>
                          <a:spcPts val="600"/>
                        </a:spcAft>
                      </a:pPr>
                      <a:r>
                        <a:rPr lang="en-GB" sz="1400" b="1" kern="0">
                          <a:solidFill>
                            <a:srgbClr val="000000"/>
                          </a:solidFill>
                          <a:effectLst/>
                        </a:rPr>
                        <a:t>SOMISY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rPr>
                        <a:t>104 781 386 994</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rPr>
                        <a:t>YATELA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2 320 416 396</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02"/>
                  </a:ext>
                </a:extLst>
              </a:tr>
              <a:tr h="278877">
                <a:tc>
                  <a:txBody>
                    <a:bodyPr/>
                    <a:lstStyle/>
                    <a:p>
                      <a:pPr>
                        <a:lnSpc>
                          <a:spcPct val="110000"/>
                        </a:lnSpc>
                        <a:spcAft>
                          <a:spcPts val="600"/>
                        </a:spcAft>
                      </a:pPr>
                      <a:r>
                        <a:rPr lang="en-GB" sz="1400" b="1" kern="0">
                          <a:solidFill>
                            <a:srgbClr val="000000"/>
                          </a:solidFill>
                          <a:effectLst/>
                        </a:rPr>
                        <a:t>FEKOLA</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rPr>
                        <a:t>48 786 695 014</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rPr>
                        <a:t>IAMGOLD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1 303 806 249</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3"/>
                  </a:ext>
                </a:extLst>
              </a:tr>
              <a:tr h="278877">
                <a:tc>
                  <a:txBody>
                    <a:bodyPr/>
                    <a:lstStyle/>
                    <a:p>
                      <a:pPr>
                        <a:lnSpc>
                          <a:spcPct val="110000"/>
                        </a:lnSpc>
                        <a:spcAft>
                          <a:spcPts val="600"/>
                        </a:spcAft>
                      </a:pPr>
                      <a:r>
                        <a:rPr lang="en-GB" sz="1400" b="1" kern="0">
                          <a:solidFill>
                            <a:srgbClr val="000000"/>
                          </a:solidFill>
                          <a:effectLst/>
                        </a:rPr>
                        <a:t>SEMOS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rPr>
                        <a:t>35 922 954 246</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rPr>
                        <a:t>RAZEL MALI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793 707 490</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04"/>
                  </a:ext>
                </a:extLst>
              </a:tr>
              <a:tr h="278877">
                <a:tc>
                  <a:txBody>
                    <a:bodyPr/>
                    <a:lstStyle/>
                    <a:p>
                      <a:pPr>
                        <a:lnSpc>
                          <a:spcPct val="110000"/>
                        </a:lnSpc>
                        <a:spcAft>
                          <a:spcPts val="600"/>
                        </a:spcAft>
                      </a:pPr>
                      <a:r>
                        <a:rPr lang="en-GB" sz="1400" b="1" kern="0">
                          <a:solidFill>
                            <a:srgbClr val="000000"/>
                          </a:solidFill>
                          <a:effectLst/>
                        </a:rPr>
                        <a:t>SEMICO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rPr>
                        <a:t>25 904 128 254</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rPr>
                        <a:t>NEVSUN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386 567 708</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5"/>
                  </a:ext>
                </a:extLst>
              </a:tr>
              <a:tr h="278877">
                <a:tc>
                  <a:txBody>
                    <a:bodyPr/>
                    <a:lstStyle/>
                    <a:p>
                      <a:pPr>
                        <a:lnSpc>
                          <a:spcPct val="110000"/>
                        </a:lnSpc>
                        <a:spcAft>
                          <a:spcPts val="600"/>
                        </a:spcAft>
                      </a:pPr>
                      <a:r>
                        <a:rPr lang="en-GB" sz="1400" b="1" kern="0">
                          <a:solidFill>
                            <a:srgbClr val="000000"/>
                          </a:solidFill>
                          <a:effectLst/>
                        </a:rPr>
                        <a:t>MORILA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rPr>
                        <a:t>25 194 280 883</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rPr>
                        <a:t>PETROMA</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136 442 803</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06"/>
                  </a:ext>
                </a:extLst>
              </a:tr>
              <a:tr h="278877">
                <a:tc>
                  <a:txBody>
                    <a:bodyPr/>
                    <a:lstStyle/>
                    <a:p>
                      <a:pPr>
                        <a:lnSpc>
                          <a:spcPct val="110000"/>
                        </a:lnSpc>
                        <a:spcAft>
                          <a:spcPts val="600"/>
                        </a:spcAft>
                      </a:pPr>
                      <a:r>
                        <a:rPr lang="en-GB" sz="1400" b="1" kern="0">
                          <a:solidFill>
                            <a:srgbClr val="000000"/>
                          </a:solidFill>
                          <a:effectLst/>
                        </a:rPr>
                        <a:t>GOUNKOTO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24 970 132 114</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rPr>
                        <a:t>SOCARCO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n/c</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7"/>
                  </a:ext>
                </a:extLst>
              </a:tr>
              <a:tr h="278877">
                <a:tc>
                  <a:txBody>
                    <a:bodyPr/>
                    <a:lstStyle/>
                    <a:p>
                      <a:pPr>
                        <a:lnSpc>
                          <a:spcPct val="110000"/>
                        </a:lnSpc>
                        <a:spcAft>
                          <a:spcPts val="600"/>
                        </a:spcAft>
                      </a:pPr>
                      <a:r>
                        <a:rPr lang="en-GB" sz="1400" b="1" kern="0">
                          <a:solidFill>
                            <a:srgbClr val="000000"/>
                          </a:solidFill>
                          <a:effectLst/>
                        </a:rPr>
                        <a:t>DIAMOND CEMENT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rPr>
                        <a:t>22 084 733 055</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rPr>
                        <a:t>CMM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n/c</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08"/>
                  </a:ext>
                </a:extLst>
              </a:tr>
              <a:tr h="278877">
                <a:tc>
                  <a:txBody>
                    <a:bodyPr/>
                    <a:lstStyle/>
                    <a:p>
                      <a:pPr>
                        <a:lnSpc>
                          <a:spcPct val="110000"/>
                        </a:lnSpc>
                        <a:spcAft>
                          <a:spcPts val="600"/>
                        </a:spcAft>
                      </a:pPr>
                      <a:r>
                        <a:rPr lang="en-GB" sz="1400" b="1" kern="0" dirty="0">
                          <a:solidFill>
                            <a:srgbClr val="000000"/>
                          </a:solidFill>
                          <a:effectLst/>
                        </a:rPr>
                        <a:t>SMK </a:t>
                      </a:r>
                      <a:r>
                        <a:rPr lang="en-GB" sz="1400" b="1" kern="0" dirty="0" err="1">
                          <a:solidFill>
                            <a:srgbClr val="000000"/>
                          </a:solidFill>
                          <a:effectLst/>
                        </a:rPr>
                        <a:t>komana</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rPr>
                        <a:t>14 655 731 090</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rPr>
                        <a:t>EMM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n/c</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9"/>
                  </a:ext>
                </a:extLst>
              </a:tr>
              <a:tr h="278877">
                <a:tc>
                  <a:txBody>
                    <a:bodyPr/>
                    <a:lstStyle/>
                    <a:p>
                      <a:pPr>
                        <a:lnSpc>
                          <a:spcPct val="110000"/>
                        </a:lnSpc>
                        <a:spcAft>
                          <a:spcPts val="600"/>
                        </a:spcAft>
                      </a:pPr>
                      <a:r>
                        <a:rPr lang="en-GB" sz="1400" b="1" kern="0">
                          <a:solidFill>
                            <a:srgbClr val="000000"/>
                          </a:solidFill>
                          <a:effectLst/>
                        </a:rPr>
                        <a:t>WASSOUL'OR</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rPr>
                        <a:t>12 616 293 950</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rPr>
                        <a:t>RANDGOLD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n/c</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10"/>
                  </a:ext>
                </a:extLst>
              </a:tr>
              <a:tr h="278877">
                <a:tc>
                  <a:txBody>
                    <a:bodyPr/>
                    <a:lstStyle/>
                    <a:p>
                      <a:pPr>
                        <a:lnSpc>
                          <a:spcPct val="110000"/>
                        </a:lnSpc>
                        <a:spcAft>
                          <a:spcPts val="600"/>
                        </a:spcAft>
                      </a:pPr>
                      <a:r>
                        <a:rPr lang="en-GB" sz="1400" b="1" kern="0">
                          <a:solidFill>
                            <a:srgbClr val="000000"/>
                          </a:solidFill>
                          <a:effectLst/>
                        </a:rPr>
                        <a:t>KOFI.SA</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rPr>
                        <a:t>7 438 314 853</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rPr>
                        <a:t>SONGHOÎ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n/c</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11"/>
                  </a:ext>
                </a:extLst>
              </a:tr>
              <a:tr h="278877">
                <a:tc>
                  <a:txBody>
                    <a:bodyPr/>
                    <a:lstStyle/>
                    <a:p>
                      <a:pPr>
                        <a:lnSpc>
                          <a:spcPct val="110000"/>
                        </a:lnSpc>
                        <a:spcAft>
                          <a:spcPts val="600"/>
                        </a:spcAft>
                      </a:pPr>
                      <a:r>
                        <a:rPr lang="en-GB" sz="1400" b="1" kern="0">
                          <a:solidFill>
                            <a:srgbClr val="000000"/>
                          </a:solidFill>
                          <a:effectLst/>
                        </a:rPr>
                        <a:t>NAMPALA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rPr>
                        <a:t>5 279 089 592</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rPr>
                        <a:t>MMR </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dirty="0">
                          <a:solidFill>
                            <a:srgbClr val="000000"/>
                          </a:solidFill>
                          <a:effectLst/>
                        </a:rPr>
                        <a:t>n/c</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12"/>
                  </a:ext>
                </a:extLst>
              </a:tr>
              <a:tr h="278877">
                <a:tc>
                  <a:txBody>
                    <a:bodyPr/>
                    <a:lstStyle/>
                    <a:p>
                      <a:pPr>
                        <a:lnSpc>
                          <a:spcPct val="110000"/>
                        </a:lnSpc>
                        <a:spcAft>
                          <a:spcPts val="600"/>
                        </a:spcAft>
                      </a:pPr>
                      <a:r>
                        <a:rPr lang="en-GB" sz="1400" b="1" kern="0">
                          <a:solidFill>
                            <a:srgbClr val="000000"/>
                          </a:solidFill>
                          <a:effectLst/>
                        </a:rPr>
                        <a:t>SOMIFI.SA</a:t>
                      </a:r>
                      <a:endParaRPr lang="fr-FR" sz="1400" b="1" kern="80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dirty="0">
                          <a:solidFill>
                            <a:srgbClr val="000000"/>
                          </a:solidFill>
                          <a:effectLst/>
                        </a:rPr>
                        <a:t>2 863 162 149</a:t>
                      </a:r>
                      <a:endParaRPr lang="fr-FR" sz="1400" b="1" kern="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fr-FR" sz="1400" b="1" kern="0" dirty="0">
                          <a:solidFill>
                            <a:schemeClr val="bg1"/>
                          </a:solidFill>
                          <a:effectLst/>
                        </a:rPr>
                        <a:t>Total</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lumMod val="50000"/>
                      </a:schemeClr>
                    </a:solidFill>
                  </a:tcPr>
                </a:tc>
                <a:tc>
                  <a:txBody>
                    <a:bodyPr/>
                    <a:lstStyle/>
                    <a:p>
                      <a:pPr algn="r">
                        <a:lnSpc>
                          <a:spcPct val="110000"/>
                        </a:lnSpc>
                        <a:spcAft>
                          <a:spcPts val="600"/>
                        </a:spcAft>
                      </a:pPr>
                      <a:r>
                        <a:rPr lang="en-GB" sz="1400" b="1" kern="0" dirty="0">
                          <a:solidFill>
                            <a:schemeClr val="bg1"/>
                          </a:solidFill>
                          <a:effectLst/>
                        </a:rPr>
                        <a:t>474 046 516 282 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lumMod val="50000"/>
                      </a:schemeClr>
                    </a:solidFill>
                  </a:tcPr>
                </a:tc>
                <a:extLst>
                  <a:ext uri="{0D108BD9-81ED-4DB2-BD59-A6C34878D82A}">
                    <a16:rowId xmlns:a16="http://schemas.microsoft.com/office/drawing/2014/main" val="10013"/>
                  </a:ext>
                </a:extLst>
              </a:tr>
            </a:tbl>
          </a:graphicData>
        </a:graphic>
      </p:graphicFrame>
      <p:pic>
        <p:nvPicPr>
          <p:cNvPr id="49233" name="Image 4">
            <a:extLst>
              <a:ext uri="{FF2B5EF4-FFF2-40B4-BE49-F238E27FC236}">
                <a16:creationId xmlns:a16="http://schemas.microsoft.com/office/drawing/2014/main" id="{AAD95439-C9B4-4182-8A28-F107B168F78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75688" y="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422A47D7-8A55-4C92-9513-E8358848595F}"/>
              </a:ext>
            </a:extLst>
          </p:cNvPr>
          <p:cNvSpPr>
            <a:spLocks noGrp="1"/>
          </p:cNvSpPr>
          <p:nvPr>
            <p:ph type="title"/>
          </p:nvPr>
        </p:nvSpPr>
        <p:spPr>
          <a:xfrm>
            <a:off x="323850" y="225425"/>
            <a:ext cx="8497888" cy="936625"/>
          </a:xfrm>
        </p:spPr>
        <p:txBody>
          <a:bodyPr/>
          <a:lstStyle/>
          <a:p>
            <a:pPr eaLnBrk="1" hangingPunct="1"/>
            <a:r>
              <a:rPr lang="fr-FR" altLang="fr-FR" sz="3200" b="1">
                <a:solidFill>
                  <a:srgbClr val="C00000"/>
                </a:solidFill>
              </a:rPr>
              <a:t>CONTENU LOCAL: FOURNITURE LOCALE EN 2018</a:t>
            </a:r>
            <a:br>
              <a:rPr lang="fr-FR" altLang="fr-FR" sz="2800">
                <a:solidFill>
                  <a:srgbClr val="C00000"/>
                </a:solidFill>
              </a:rPr>
            </a:br>
            <a:endParaRPr lang="en-GB" altLang="fr-FR" sz="2000">
              <a:solidFill>
                <a:srgbClr val="685040"/>
              </a:solidFill>
            </a:endParaRPr>
          </a:p>
        </p:txBody>
      </p:sp>
      <p:sp>
        <p:nvSpPr>
          <p:cNvPr id="50179" name="Rectangle 3">
            <a:extLst>
              <a:ext uri="{FF2B5EF4-FFF2-40B4-BE49-F238E27FC236}">
                <a16:creationId xmlns:a16="http://schemas.microsoft.com/office/drawing/2014/main" id="{E3A80234-FFB5-4E88-B439-59387249DF86}"/>
              </a:ext>
            </a:extLst>
          </p:cNvPr>
          <p:cNvSpPr>
            <a:spLocks noChangeArrowheads="1"/>
          </p:cNvSpPr>
          <p:nvPr/>
        </p:nvSpPr>
        <p:spPr bwMode="auto">
          <a:xfrm>
            <a:off x="296863" y="1323975"/>
            <a:ext cx="866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r>
              <a:rPr lang="fr-FR" altLang="fr-FR" sz="1400">
                <a:latin typeface="Trebuchet MS" panose="020B0603020202020204" pitchFamily="34" charset="0"/>
              </a:rPr>
              <a:t>Les achats auprès des fournisseurs locaux tels que déclarés par les entreprises extractives se sont élevé à </a:t>
            </a:r>
            <a:r>
              <a:rPr lang="fr-FR" altLang="fr-FR" sz="1400" b="1">
                <a:latin typeface="Trebuchet MS" panose="020B0603020202020204" pitchFamily="34" charset="0"/>
              </a:rPr>
              <a:t>517 milliards FCFA </a:t>
            </a:r>
            <a:r>
              <a:rPr lang="fr-FR" altLang="fr-FR" sz="1400">
                <a:latin typeface="Trebuchet MS" panose="020B0603020202020204" pitchFamily="34" charset="0"/>
              </a:rPr>
              <a:t>en 2018 et se détaille par entreprise comme suit :</a:t>
            </a:r>
            <a:endParaRPr lang="en-GB" altLang="fr-FR" sz="1400">
              <a:latin typeface="Trebuchet MS" panose="020B0603020202020204" pitchFamily="34" charset="0"/>
            </a:endParaRPr>
          </a:p>
        </p:txBody>
      </p:sp>
      <p:graphicFrame>
        <p:nvGraphicFramePr>
          <p:cNvPr id="3" name="Tableau 2">
            <a:extLst>
              <a:ext uri="{FF2B5EF4-FFF2-40B4-BE49-F238E27FC236}">
                <a16:creationId xmlns:a16="http://schemas.microsoft.com/office/drawing/2014/main" id="{489411AB-88B0-401E-AE18-631B37FE7DD4}"/>
              </a:ext>
            </a:extLst>
          </p:cNvPr>
          <p:cNvGraphicFramePr>
            <a:graphicFrameLocks noGrp="1"/>
          </p:cNvGraphicFramePr>
          <p:nvPr/>
        </p:nvGraphicFramePr>
        <p:xfrm>
          <a:off x="296863" y="2006600"/>
          <a:ext cx="8172450" cy="4070350"/>
        </p:xfrm>
        <a:graphic>
          <a:graphicData uri="http://schemas.openxmlformats.org/drawingml/2006/table">
            <a:tbl>
              <a:tblPr firstRow="1" firstCol="1" bandRow="1">
                <a:tableStyleId>{5C22544A-7EE6-4342-B048-85BDC9FD1C3A}</a:tableStyleId>
              </a:tblPr>
              <a:tblGrid>
                <a:gridCol w="1884568">
                  <a:extLst>
                    <a:ext uri="{9D8B030D-6E8A-4147-A177-3AD203B41FA5}">
                      <a16:colId xmlns:a16="http://schemas.microsoft.com/office/drawing/2014/main" val="20000"/>
                    </a:ext>
                  </a:extLst>
                </a:gridCol>
                <a:gridCol w="2515482">
                  <a:extLst>
                    <a:ext uri="{9D8B030D-6E8A-4147-A177-3AD203B41FA5}">
                      <a16:colId xmlns:a16="http://schemas.microsoft.com/office/drawing/2014/main" val="20001"/>
                    </a:ext>
                  </a:extLst>
                </a:gridCol>
                <a:gridCol w="1706406">
                  <a:extLst>
                    <a:ext uri="{9D8B030D-6E8A-4147-A177-3AD203B41FA5}">
                      <a16:colId xmlns:a16="http://schemas.microsoft.com/office/drawing/2014/main" val="20002"/>
                    </a:ext>
                  </a:extLst>
                </a:gridCol>
                <a:gridCol w="2065994">
                  <a:extLst>
                    <a:ext uri="{9D8B030D-6E8A-4147-A177-3AD203B41FA5}">
                      <a16:colId xmlns:a16="http://schemas.microsoft.com/office/drawing/2014/main" val="20003"/>
                    </a:ext>
                  </a:extLst>
                </a:gridCol>
              </a:tblGrid>
              <a:tr h="444946">
                <a:tc>
                  <a:txBody>
                    <a:bodyPr/>
                    <a:lstStyle/>
                    <a:p>
                      <a:pPr>
                        <a:lnSpc>
                          <a:spcPct val="110000"/>
                        </a:lnSpc>
                        <a:spcAft>
                          <a:spcPts val="600"/>
                        </a:spcAft>
                      </a:pPr>
                      <a:r>
                        <a:rPr lang="en-GB" sz="1400" b="1" kern="0" dirty="0" err="1">
                          <a:solidFill>
                            <a:schemeClr val="bg1"/>
                          </a:solidFill>
                          <a:effectLst/>
                        </a:rPr>
                        <a:t>Société</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tx2">
                        <a:lumMod val="50000"/>
                      </a:schemeClr>
                    </a:solidFill>
                  </a:tcPr>
                </a:tc>
                <a:tc>
                  <a:txBody>
                    <a:bodyPr/>
                    <a:lstStyle/>
                    <a:p>
                      <a:pPr algn="r">
                        <a:lnSpc>
                          <a:spcPct val="110000"/>
                        </a:lnSpc>
                        <a:spcAft>
                          <a:spcPts val="600"/>
                        </a:spcAft>
                      </a:pPr>
                      <a:r>
                        <a:rPr lang="en-GB" sz="1400" b="1" kern="0">
                          <a:solidFill>
                            <a:schemeClr val="bg1"/>
                          </a:solidFill>
                          <a:effectLst/>
                        </a:rPr>
                        <a:t>Valeur en FCFA</a:t>
                      </a:r>
                      <a:endParaRPr lang="fr-FR" sz="1400" b="1" kern="80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tx2">
                        <a:lumMod val="50000"/>
                      </a:schemeClr>
                    </a:solidFill>
                  </a:tcPr>
                </a:tc>
                <a:tc>
                  <a:txBody>
                    <a:bodyPr/>
                    <a:lstStyle/>
                    <a:p>
                      <a:pPr>
                        <a:lnSpc>
                          <a:spcPct val="110000"/>
                        </a:lnSpc>
                        <a:spcAft>
                          <a:spcPts val="600"/>
                        </a:spcAft>
                      </a:pPr>
                      <a:r>
                        <a:rPr lang="en-GB" sz="1400" b="1" kern="0" dirty="0" err="1">
                          <a:solidFill>
                            <a:schemeClr val="bg1"/>
                          </a:solidFill>
                          <a:effectLst/>
                        </a:rPr>
                        <a:t>Société</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tx2">
                        <a:lumMod val="50000"/>
                      </a:schemeClr>
                    </a:solidFill>
                  </a:tcPr>
                </a:tc>
                <a:tc>
                  <a:txBody>
                    <a:bodyPr/>
                    <a:lstStyle/>
                    <a:p>
                      <a:pPr algn="r">
                        <a:lnSpc>
                          <a:spcPct val="110000"/>
                        </a:lnSpc>
                        <a:spcAft>
                          <a:spcPts val="600"/>
                        </a:spcAft>
                      </a:pPr>
                      <a:r>
                        <a:rPr lang="en-GB" sz="1400" b="1" kern="0" dirty="0" err="1">
                          <a:solidFill>
                            <a:schemeClr val="bg1"/>
                          </a:solidFill>
                          <a:effectLst/>
                        </a:rPr>
                        <a:t>Valeur</a:t>
                      </a:r>
                      <a:r>
                        <a:rPr lang="en-GB" sz="1400" b="1" kern="0" dirty="0">
                          <a:solidFill>
                            <a:schemeClr val="bg1"/>
                          </a:solidFill>
                          <a:effectLst/>
                        </a:rPr>
                        <a:t> </a:t>
                      </a:r>
                      <a:r>
                        <a:rPr lang="en-GB" sz="1400" b="1" kern="0" dirty="0" err="1">
                          <a:solidFill>
                            <a:schemeClr val="bg1"/>
                          </a:solidFill>
                          <a:effectLst/>
                        </a:rPr>
                        <a:t>en</a:t>
                      </a:r>
                      <a:r>
                        <a:rPr lang="en-GB" sz="1400" b="1" kern="0" dirty="0">
                          <a:solidFill>
                            <a:schemeClr val="bg1"/>
                          </a:solidFill>
                          <a:effectLst/>
                        </a:rPr>
                        <a:t> FCFA</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tx2">
                        <a:lumMod val="50000"/>
                      </a:schemeClr>
                    </a:solidFill>
                  </a:tcPr>
                </a:tc>
                <a:extLst>
                  <a:ext uri="{0D108BD9-81ED-4DB2-BD59-A6C34878D82A}">
                    <a16:rowId xmlns:a16="http://schemas.microsoft.com/office/drawing/2014/main" val="10000"/>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SOMILO</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142 537 343 249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KOFI.SA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2 969 480 297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1"/>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SOMISY</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108 959 188 502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SOMIKA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2 188 892 410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02"/>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FEKOLA</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77 374 126 055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IAMGOLD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1 231 082 664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3"/>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SEMOS</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45 363 735 288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RAZEL MALI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493 420 114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04"/>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GOUNKOTO</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27 958 180 393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PETROMA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462 272 911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5"/>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SEMICO</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26 282 320 877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NEVSUN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391 617 778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06"/>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MORILA</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23 224 023 590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EMM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341 549 222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7"/>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DIAMOND CEMENT</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20 850 470 649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SMK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n/c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08"/>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SOMIFI</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10 262 269 768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SOCARCO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n/a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09"/>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WASSOUL'OR</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8 852 901 876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CMM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n/a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10"/>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NAMPALA</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7 482 325 181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RANDGOLD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n/a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extLst>
                  <a:ext uri="{0D108BD9-81ED-4DB2-BD59-A6C34878D82A}">
                    <a16:rowId xmlns:a16="http://schemas.microsoft.com/office/drawing/2014/main" val="10011"/>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Glencar Mali</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6 567 211 806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MMR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n/a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rgbClr val="F6A1A8"/>
                    </a:solidFill>
                  </a:tcPr>
                </a:tc>
                <a:extLst>
                  <a:ext uri="{0D108BD9-81ED-4DB2-BD59-A6C34878D82A}">
                    <a16:rowId xmlns:a16="http://schemas.microsoft.com/office/drawing/2014/main" val="10012"/>
                  </a:ext>
                </a:extLst>
              </a:tr>
              <a:tr h="278877">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YATELA</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3 006 435 218 </a:t>
                      </a:r>
                      <a:endParaRPr lang="fr-FR" sz="1400" b="1"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solidFill>
                  </a:tcPr>
                </a:tc>
                <a:tc>
                  <a:txBody>
                    <a:bodyPr/>
                    <a:lstStyle/>
                    <a:p>
                      <a:pPr>
                        <a:lnSpc>
                          <a:spcPct val="110000"/>
                        </a:lnSpc>
                        <a:spcAft>
                          <a:spcPts val="600"/>
                        </a:spcAft>
                      </a:pPr>
                      <a:r>
                        <a:rPr lang="en-GB" sz="1400" b="1" kern="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Total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lumMod val="50000"/>
                      </a:schemeClr>
                    </a:solidFill>
                  </a:tcPr>
                </a:tc>
                <a:tc>
                  <a:txBody>
                    <a:bodyPr/>
                    <a:lstStyle/>
                    <a:p>
                      <a:pPr algn="r">
                        <a:lnSpc>
                          <a:spcPct val="110000"/>
                        </a:lnSpc>
                        <a:spcAft>
                          <a:spcPts val="600"/>
                        </a:spcAft>
                      </a:pPr>
                      <a:r>
                        <a:rPr lang="en-GB" sz="1400" b="1" kern="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516 798 847 848 </a:t>
                      </a:r>
                      <a:endParaRPr lang="fr-FR" sz="1400" b="1" kern="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4" marR="68584" marT="0" marB="0" anchor="ctr">
                    <a:solidFill>
                      <a:schemeClr val="bg1">
                        <a:lumMod val="50000"/>
                      </a:schemeClr>
                    </a:solidFill>
                  </a:tcPr>
                </a:tc>
                <a:extLst>
                  <a:ext uri="{0D108BD9-81ED-4DB2-BD59-A6C34878D82A}">
                    <a16:rowId xmlns:a16="http://schemas.microsoft.com/office/drawing/2014/main" val="10013"/>
                  </a:ext>
                </a:extLst>
              </a:tr>
            </a:tbl>
          </a:graphicData>
        </a:graphic>
      </p:graphicFrame>
      <p:pic>
        <p:nvPicPr>
          <p:cNvPr id="50257" name="Image 4">
            <a:extLst>
              <a:ext uri="{FF2B5EF4-FFF2-40B4-BE49-F238E27FC236}">
                <a16:creationId xmlns:a16="http://schemas.microsoft.com/office/drawing/2014/main" id="{A67C811F-DB9D-40EE-B1C6-DA74898AE9F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75688" y="115888"/>
            <a:ext cx="9366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re 1">
            <a:extLst>
              <a:ext uri="{FF2B5EF4-FFF2-40B4-BE49-F238E27FC236}">
                <a16:creationId xmlns:a16="http://schemas.microsoft.com/office/drawing/2014/main" id="{EFA1448F-6E78-4E99-B423-0B645AB44156}"/>
              </a:ext>
            </a:extLst>
          </p:cNvPr>
          <p:cNvSpPr>
            <a:spLocks noGrp="1"/>
          </p:cNvSpPr>
          <p:nvPr>
            <p:ph type="title"/>
          </p:nvPr>
        </p:nvSpPr>
        <p:spPr>
          <a:xfrm>
            <a:off x="0" y="-239713"/>
            <a:ext cx="9144000" cy="1162051"/>
          </a:xfrm>
        </p:spPr>
        <p:txBody>
          <a:bodyPr/>
          <a:lstStyle/>
          <a:p>
            <a:pPr marL="342900" indent="-342900" eaLnBrk="1" hangingPunct="1"/>
            <a:r>
              <a:rPr lang="fr-FR" altLang="fr-FR" sz="1600">
                <a:solidFill>
                  <a:srgbClr val="000000"/>
                </a:solidFill>
                <a:latin typeface="Times New Roman" panose="02020603050405020304" pitchFamily="18" charset="0"/>
                <a:cs typeface="Times New Roman" panose="02020603050405020304" pitchFamily="18" charset="0"/>
              </a:rPr>
              <a:t>                         </a:t>
            </a:r>
            <a:r>
              <a:rPr lang="fr-FR" altLang="fr-FR" sz="2800" b="1">
                <a:solidFill>
                  <a:srgbClr val="000000"/>
                </a:solidFill>
                <a:latin typeface="Arial Black" panose="020B0A04020102020204" pitchFamily="34" charset="0"/>
                <a:cs typeface="Times New Roman" panose="02020603050405020304" pitchFamily="18" charset="0"/>
              </a:rPr>
              <a:t>Publication des contrats </a:t>
            </a:r>
          </a:p>
        </p:txBody>
      </p:sp>
      <p:sp>
        <p:nvSpPr>
          <p:cNvPr id="4" name="Espace réservé de la date 3">
            <a:extLst>
              <a:ext uri="{FF2B5EF4-FFF2-40B4-BE49-F238E27FC236}">
                <a16:creationId xmlns:a16="http://schemas.microsoft.com/office/drawing/2014/main" id="{BE575C32-58C1-4CDB-A401-1E0151FF9BFF}"/>
              </a:ext>
            </a:extLst>
          </p:cNvPr>
          <p:cNvSpPr>
            <a:spLocks noGrp="1"/>
          </p:cNvSpPr>
          <p:nvPr>
            <p:ph type="dt" sz="quarter" idx="10"/>
          </p:nvPr>
        </p:nvSpPr>
        <p:spPr/>
        <p:txBody>
          <a:bodyPr/>
          <a:lstStyle/>
          <a:p>
            <a:pPr>
              <a:defRPr/>
            </a:pPr>
            <a:fld id="{88C8585B-5221-4C61-9F1D-C508B85F2711}" type="datetime1">
              <a:rPr lang="en-US"/>
              <a:pPr>
                <a:defRPr/>
              </a:pPr>
              <a:t>3/4/2022</a:t>
            </a:fld>
            <a:endParaRPr lang="en-US"/>
          </a:p>
        </p:txBody>
      </p:sp>
      <p:sp>
        <p:nvSpPr>
          <p:cNvPr id="51204" name="Espace réservé du numéro de diapositive 4">
            <a:extLst>
              <a:ext uri="{FF2B5EF4-FFF2-40B4-BE49-F238E27FC236}">
                <a16:creationId xmlns:a16="http://schemas.microsoft.com/office/drawing/2014/main" id="{B04DA86E-3415-4A0E-9621-3EFAE2C55179}"/>
              </a:ext>
            </a:extLst>
          </p:cNvPr>
          <p:cNvSpPr>
            <a:spLocks noGrp="1"/>
          </p:cNvSpPr>
          <p:nvPr>
            <p:ph type="sldNum" sz="quarter" idx="12"/>
          </p:nvPr>
        </p:nvSpPr>
        <p:spPr bwMode="auto">
          <a:xfrm>
            <a:off x="1600200" y="6356350"/>
            <a:ext cx="7086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E19D54-2AA4-4427-AA08-B25A6EF7A40F}" type="slidenum">
              <a:rPr lang="en-US" altLang="fr-FR" sz="1200">
                <a:solidFill>
                  <a:srgbClr val="898989"/>
                </a:solidFill>
              </a:rPr>
              <a:pPr>
                <a:spcBef>
                  <a:spcPct val="0"/>
                </a:spcBef>
                <a:buFontTx/>
                <a:buNone/>
              </a:pPr>
              <a:t>34</a:t>
            </a:fld>
            <a:endParaRPr lang="en-US" altLang="fr-FR" sz="1200">
              <a:solidFill>
                <a:srgbClr val="898989"/>
              </a:solidFill>
            </a:endParaRPr>
          </a:p>
        </p:txBody>
      </p:sp>
      <p:grpSp>
        <p:nvGrpSpPr>
          <p:cNvPr id="51205" name="Group 4">
            <a:extLst>
              <a:ext uri="{FF2B5EF4-FFF2-40B4-BE49-F238E27FC236}">
                <a16:creationId xmlns:a16="http://schemas.microsoft.com/office/drawing/2014/main" id="{1D5E0301-F519-4BAB-8DF4-3DE70F977B77}"/>
              </a:ext>
            </a:extLst>
          </p:cNvPr>
          <p:cNvGrpSpPr>
            <a:grpSpLocks noChangeAspect="1"/>
          </p:cNvGrpSpPr>
          <p:nvPr/>
        </p:nvGrpSpPr>
        <p:grpSpPr bwMode="auto">
          <a:xfrm>
            <a:off x="0" y="568325"/>
            <a:ext cx="9144000" cy="6289675"/>
            <a:chOff x="0" y="346"/>
            <a:chExt cx="5760" cy="3974"/>
          </a:xfrm>
        </p:grpSpPr>
        <p:sp>
          <p:nvSpPr>
            <p:cNvPr id="51207" name="AutoShape 3">
              <a:extLst>
                <a:ext uri="{FF2B5EF4-FFF2-40B4-BE49-F238E27FC236}">
                  <a16:creationId xmlns:a16="http://schemas.microsoft.com/office/drawing/2014/main" id="{3C930055-FCAA-49FA-A480-A944FCD4C4CE}"/>
                </a:ext>
              </a:extLst>
            </p:cNvPr>
            <p:cNvSpPr>
              <a:spLocks noChangeAspect="1" noChangeArrowheads="1" noTextEdit="1"/>
            </p:cNvSpPr>
            <p:nvPr/>
          </p:nvSpPr>
          <p:spPr bwMode="auto">
            <a:xfrm>
              <a:off x="0" y="1220"/>
              <a:ext cx="5664" cy="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1208" name="Rectangle 5">
              <a:extLst>
                <a:ext uri="{FF2B5EF4-FFF2-40B4-BE49-F238E27FC236}">
                  <a16:creationId xmlns:a16="http://schemas.microsoft.com/office/drawing/2014/main" id="{2410EA74-88C3-4C68-91F1-B96D7C49A9D1}"/>
                </a:ext>
              </a:extLst>
            </p:cNvPr>
            <p:cNvSpPr>
              <a:spLocks noChangeArrowheads="1"/>
            </p:cNvSpPr>
            <p:nvPr/>
          </p:nvSpPr>
          <p:spPr bwMode="auto">
            <a:xfrm>
              <a:off x="1575" y="104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fr-FR" altLang="fr-FR" sz="1800">
                <a:latin typeface="Arial" panose="020B0604020202020204" pitchFamily="34" charset="0"/>
              </a:endParaRPr>
            </a:p>
          </p:txBody>
        </p:sp>
        <p:sp>
          <p:nvSpPr>
            <p:cNvPr id="51209" name="Rectangle 6">
              <a:extLst>
                <a:ext uri="{FF2B5EF4-FFF2-40B4-BE49-F238E27FC236}">
                  <a16:creationId xmlns:a16="http://schemas.microsoft.com/office/drawing/2014/main" id="{8C7C4C7F-287D-4472-842C-8BF22509A4B3}"/>
                </a:ext>
              </a:extLst>
            </p:cNvPr>
            <p:cNvSpPr>
              <a:spLocks noChangeArrowheads="1"/>
            </p:cNvSpPr>
            <p:nvPr/>
          </p:nvSpPr>
          <p:spPr bwMode="auto">
            <a:xfrm>
              <a:off x="2062" y="104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fr-FR" altLang="fr-FR" sz="1800">
                <a:latin typeface="Arial" panose="020B0604020202020204" pitchFamily="34" charset="0"/>
              </a:endParaRPr>
            </a:p>
          </p:txBody>
        </p:sp>
        <p:sp>
          <p:nvSpPr>
            <p:cNvPr id="14" name="Rectangle 8">
              <a:extLst>
                <a:ext uri="{FF2B5EF4-FFF2-40B4-BE49-F238E27FC236}">
                  <a16:creationId xmlns:a16="http://schemas.microsoft.com/office/drawing/2014/main" id="{66376E31-A93E-4D72-B912-3E6A3807D600}"/>
                </a:ext>
              </a:extLst>
            </p:cNvPr>
            <p:cNvSpPr>
              <a:spLocks noChangeArrowheads="1"/>
            </p:cNvSpPr>
            <p:nvPr/>
          </p:nvSpPr>
          <p:spPr bwMode="auto">
            <a:xfrm>
              <a:off x="144" y="346"/>
              <a:ext cx="5616" cy="875"/>
            </a:xfrm>
            <a:prstGeom prst="rect">
              <a:avLst/>
            </a:prstGeom>
            <a:noFill/>
            <a:ln>
              <a:noFill/>
            </a:ln>
          </p:spPr>
          <p:txBody>
            <a:bodyPr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fr-FR" altLang="fr-FR" b="1" dirty="0">
                  <a:solidFill>
                    <a:srgbClr val="000000"/>
                  </a:solidFill>
                  <a:cs typeface="+mn-cs"/>
                </a:rPr>
                <a:t> </a:t>
              </a:r>
              <a:r>
                <a:rPr lang="fr-FR" altLang="fr-FR" dirty="0">
                  <a:solidFill>
                    <a:srgbClr val="000000"/>
                  </a:solidFill>
                  <a:cs typeface="+mn-cs"/>
                </a:rPr>
                <a:t>Le</a:t>
              </a:r>
              <a:r>
                <a:rPr lang="fr-FR" altLang="fr-FR" b="1" dirty="0">
                  <a:solidFill>
                    <a:srgbClr val="000000"/>
                  </a:solidFill>
                  <a:cs typeface="+mn-cs"/>
                </a:rPr>
                <a:t> </a:t>
              </a:r>
              <a:r>
                <a:rPr lang="fr-FR" dirty="0">
                  <a:cs typeface="+mn-cs"/>
                </a:rPr>
                <a:t> Ministère des Mines publie sur son site web( y compris le site du secrétariat permanent de l’ITIE :</a:t>
              </a:r>
              <a:r>
                <a:rPr lang="fr-F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2"/>
                </a:rPr>
                <a:t>www.itie.ml</a:t>
              </a:r>
              <a:r>
                <a:rPr lang="fr-FR" dirty="0">
                  <a:effectLst>
                    <a:outerShdw blurRad="38100" dist="38100" dir="2700000" algn="tl">
                      <a:srgbClr val="000000">
                        <a:alpha val="43137"/>
                      </a:srgbClr>
                    </a:outerShdw>
                  </a:effectLst>
                  <a:cs typeface="+mn-cs"/>
                </a:rPr>
                <a:t> ) </a:t>
              </a:r>
              <a:r>
                <a:rPr lang="fr-FR" dirty="0">
                  <a:cs typeface="+mn-cs"/>
                </a:rPr>
                <a:t>certaines conventions conclues avec les sociétés minières en exploitation dont la liste se présente comme suit :</a:t>
              </a:r>
            </a:p>
            <a:p>
              <a:pPr>
                <a:defRPr/>
              </a:pPr>
              <a:endParaRPr lang="fr-FR" altLang="fr-FR" b="1" dirty="0">
                <a:solidFill>
                  <a:srgbClr val="000000"/>
                </a:solidFill>
                <a:cs typeface="+mn-cs"/>
              </a:endParaRPr>
            </a:p>
            <a:p>
              <a:pPr>
                <a:defRPr/>
              </a:pPr>
              <a:endParaRPr lang="fr-FR" altLang="fr-FR" dirty="0">
                <a:cs typeface="+mn-cs"/>
              </a:endParaRPr>
            </a:p>
          </p:txBody>
        </p:sp>
        <p:sp>
          <p:nvSpPr>
            <p:cNvPr id="51211" name="Rectangle 9">
              <a:extLst>
                <a:ext uri="{FF2B5EF4-FFF2-40B4-BE49-F238E27FC236}">
                  <a16:creationId xmlns:a16="http://schemas.microsoft.com/office/drawing/2014/main" id="{93850A1F-6F41-4926-8F2B-B76E58F1A9E5}"/>
                </a:ext>
              </a:extLst>
            </p:cNvPr>
            <p:cNvSpPr>
              <a:spLocks noChangeArrowheads="1"/>
            </p:cNvSpPr>
            <p:nvPr/>
          </p:nvSpPr>
          <p:spPr bwMode="auto">
            <a:xfrm>
              <a:off x="3980" y="1046"/>
              <a:ext cx="94"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800" b="1">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12" name="Rectangle 10">
              <a:extLst>
                <a:ext uri="{FF2B5EF4-FFF2-40B4-BE49-F238E27FC236}">
                  <a16:creationId xmlns:a16="http://schemas.microsoft.com/office/drawing/2014/main" id="{56E947A6-ACED-4C81-BBB9-D8830C4EFF9F}"/>
                </a:ext>
              </a:extLst>
            </p:cNvPr>
            <p:cNvSpPr>
              <a:spLocks noChangeArrowheads="1"/>
            </p:cNvSpPr>
            <p:nvPr/>
          </p:nvSpPr>
          <p:spPr bwMode="auto">
            <a:xfrm>
              <a:off x="1371" y="1326"/>
              <a:ext cx="1792" cy="168"/>
            </a:xfrm>
            <a:prstGeom prst="rect">
              <a:avLst/>
            </a:prstGeom>
            <a:solidFill>
              <a:srgbClr val="2440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13" name="Rectangle 11">
              <a:extLst>
                <a:ext uri="{FF2B5EF4-FFF2-40B4-BE49-F238E27FC236}">
                  <a16:creationId xmlns:a16="http://schemas.microsoft.com/office/drawing/2014/main" id="{6DC24E58-E13E-47A9-BB60-4B7FA6A2A47B}"/>
                </a:ext>
              </a:extLst>
            </p:cNvPr>
            <p:cNvSpPr>
              <a:spLocks noChangeArrowheads="1"/>
            </p:cNvSpPr>
            <p:nvPr/>
          </p:nvSpPr>
          <p:spPr bwMode="auto">
            <a:xfrm>
              <a:off x="1413" y="1342"/>
              <a:ext cx="1709" cy="136"/>
            </a:xfrm>
            <a:prstGeom prst="rect">
              <a:avLst/>
            </a:prstGeom>
            <a:solidFill>
              <a:srgbClr val="2440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14" name="Rectangle 12">
              <a:extLst>
                <a:ext uri="{FF2B5EF4-FFF2-40B4-BE49-F238E27FC236}">
                  <a16:creationId xmlns:a16="http://schemas.microsoft.com/office/drawing/2014/main" id="{E30A168D-6FBB-4DCE-B7FE-81665506BD1D}"/>
                </a:ext>
              </a:extLst>
            </p:cNvPr>
            <p:cNvSpPr>
              <a:spLocks noChangeArrowheads="1"/>
            </p:cNvSpPr>
            <p:nvPr/>
          </p:nvSpPr>
          <p:spPr bwMode="auto">
            <a:xfrm>
              <a:off x="1413" y="1339"/>
              <a:ext cx="398"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b="1">
                  <a:solidFill>
                    <a:srgbClr val="FFFFFF"/>
                  </a:solidFill>
                  <a:latin typeface="Arial" panose="020B0604020202020204" pitchFamily="34" charset="0"/>
                </a:rPr>
                <a:t>Société</a:t>
              </a:r>
              <a:endParaRPr lang="fr-FR" altLang="fr-FR" sz="1800">
                <a:latin typeface="Arial" panose="020B0604020202020204" pitchFamily="34" charset="0"/>
              </a:endParaRPr>
            </a:p>
          </p:txBody>
        </p:sp>
        <p:sp>
          <p:nvSpPr>
            <p:cNvPr id="51215" name="Rectangle 13">
              <a:extLst>
                <a:ext uri="{FF2B5EF4-FFF2-40B4-BE49-F238E27FC236}">
                  <a16:creationId xmlns:a16="http://schemas.microsoft.com/office/drawing/2014/main" id="{0028FB27-84AD-4E5C-BFC1-C67BD4CD3F47}"/>
                </a:ext>
              </a:extLst>
            </p:cNvPr>
            <p:cNvSpPr>
              <a:spLocks noChangeArrowheads="1"/>
            </p:cNvSpPr>
            <p:nvPr/>
          </p:nvSpPr>
          <p:spPr bwMode="auto">
            <a:xfrm>
              <a:off x="1755" y="1339"/>
              <a:ext cx="7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b="1">
                  <a:solidFill>
                    <a:srgbClr val="FFFFFF"/>
                  </a:solidFill>
                  <a:latin typeface="Arial" panose="020B0604020202020204" pitchFamily="34" charset="0"/>
                </a:rPr>
                <a:t> </a:t>
              </a:r>
              <a:endParaRPr lang="fr-FR" altLang="fr-FR" sz="1800">
                <a:latin typeface="Arial" panose="020B0604020202020204" pitchFamily="34" charset="0"/>
              </a:endParaRPr>
            </a:p>
          </p:txBody>
        </p:sp>
        <p:sp>
          <p:nvSpPr>
            <p:cNvPr id="51216" name="Rectangle 14">
              <a:extLst>
                <a:ext uri="{FF2B5EF4-FFF2-40B4-BE49-F238E27FC236}">
                  <a16:creationId xmlns:a16="http://schemas.microsoft.com/office/drawing/2014/main" id="{713E6059-6A24-4E57-A90B-99FE1682E367}"/>
                </a:ext>
              </a:extLst>
            </p:cNvPr>
            <p:cNvSpPr>
              <a:spLocks noChangeArrowheads="1"/>
            </p:cNvSpPr>
            <p:nvPr/>
          </p:nvSpPr>
          <p:spPr bwMode="auto">
            <a:xfrm>
              <a:off x="3163" y="1326"/>
              <a:ext cx="1021" cy="168"/>
            </a:xfrm>
            <a:prstGeom prst="rect">
              <a:avLst/>
            </a:prstGeom>
            <a:solidFill>
              <a:srgbClr val="2440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17" name="Rectangle 15">
              <a:extLst>
                <a:ext uri="{FF2B5EF4-FFF2-40B4-BE49-F238E27FC236}">
                  <a16:creationId xmlns:a16="http://schemas.microsoft.com/office/drawing/2014/main" id="{B21CEED8-C27E-4D04-8A7D-DABF69A89167}"/>
                </a:ext>
              </a:extLst>
            </p:cNvPr>
            <p:cNvSpPr>
              <a:spLocks noChangeArrowheads="1"/>
            </p:cNvSpPr>
            <p:nvPr/>
          </p:nvSpPr>
          <p:spPr bwMode="auto">
            <a:xfrm>
              <a:off x="3205" y="1342"/>
              <a:ext cx="937" cy="136"/>
            </a:xfrm>
            <a:prstGeom prst="rect">
              <a:avLst/>
            </a:prstGeom>
            <a:solidFill>
              <a:srgbClr val="2440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18" name="Rectangle 16">
              <a:extLst>
                <a:ext uri="{FF2B5EF4-FFF2-40B4-BE49-F238E27FC236}">
                  <a16:creationId xmlns:a16="http://schemas.microsoft.com/office/drawing/2014/main" id="{57274037-FDA0-4A41-BFBE-BF15F3FC0B19}"/>
                </a:ext>
              </a:extLst>
            </p:cNvPr>
            <p:cNvSpPr>
              <a:spLocks noChangeArrowheads="1"/>
            </p:cNvSpPr>
            <p:nvPr/>
          </p:nvSpPr>
          <p:spPr bwMode="auto">
            <a:xfrm>
              <a:off x="3299" y="1339"/>
              <a:ext cx="81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b="1">
                  <a:solidFill>
                    <a:srgbClr val="FFFFFF"/>
                  </a:solidFill>
                  <a:latin typeface="Arial" panose="020B0604020202020204" pitchFamily="34" charset="0"/>
                </a:rPr>
                <a:t>Date convention</a:t>
              </a:r>
              <a:endParaRPr lang="fr-FR" altLang="fr-FR" sz="1800">
                <a:latin typeface="Arial" panose="020B0604020202020204" pitchFamily="34" charset="0"/>
              </a:endParaRPr>
            </a:p>
          </p:txBody>
        </p:sp>
        <p:sp>
          <p:nvSpPr>
            <p:cNvPr id="51219" name="Rectangle 17">
              <a:extLst>
                <a:ext uri="{FF2B5EF4-FFF2-40B4-BE49-F238E27FC236}">
                  <a16:creationId xmlns:a16="http://schemas.microsoft.com/office/drawing/2014/main" id="{E6C7B38F-BF76-4D64-B2A6-93D8BB94FACD}"/>
                </a:ext>
              </a:extLst>
            </p:cNvPr>
            <p:cNvSpPr>
              <a:spLocks noChangeArrowheads="1"/>
            </p:cNvSpPr>
            <p:nvPr/>
          </p:nvSpPr>
          <p:spPr bwMode="auto">
            <a:xfrm>
              <a:off x="4048" y="1339"/>
              <a:ext cx="7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b="1">
                  <a:solidFill>
                    <a:srgbClr val="FFFFFF"/>
                  </a:solidFill>
                  <a:latin typeface="Arial" panose="020B0604020202020204" pitchFamily="34" charset="0"/>
                </a:rPr>
                <a:t> </a:t>
              </a:r>
              <a:endParaRPr lang="fr-FR" altLang="fr-FR" sz="1800">
                <a:latin typeface="Arial" panose="020B0604020202020204" pitchFamily="34" charset="0"/>
              </a:endParaRPr>
            </a:p>
          </p:txBody>
        </p:sp>
        <p:sp>
          <p:nvSpPr>
            <p:cNvPr id="51220" name="Rectangle 18">
              <a:extLst>
                <a:ext uri="{FF2B5EF4-FFF2-40B4-BE49-F238E27FC236}">
                  <a16:creationId xmlns:a16="http://schemas.microsoft.com/office/drawing/2014/main" id="{3A3B6686-58F4-4EFF-B4AF-209DB05C95C0}"/>
                </a:ext>
              </a:extLst>
            </p:cNvPr>
            <p:cNvSpPr>
              <a:spLocks noChangeArrowheads="1"/>
            </p:cNvSpPr>
            <p:nvPr/>
          </p:nvSpPr>
          <p:spPr bwMode="auto">
            <a:xfrm>
              <a:off x="1371" y="1305"/>
              <a:ext cx="1792" cy="2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21" name="Rectangle 19">
              <a:extLst>
                <a:ext uri="{FF2B5EF4-FFF2-40B4-BE49-F238E27FC236}">
                  <a16:creationId xmlns:a16="http://schemas.microsoft.com/office/drawing/2014/main" id="{9EB8F2F8-53DB-4B70-8B04-3DBD257BA346}"/>
                </a:ext>
              </a:extLst>
            </p:cNvPr>
            <p:cNvSpPr>
              <a:spLocks noChangeArrowheads="1"/>
            </p:cNvSpPr>
            <p:nvPr/>
          </p:nvSpPr>
          <p:spPr bwMode="auto">
            <a:xfrm>
              <a:off x="1371" y="1326"/>
              <a:ext cx="1792" cy="2"/>
            </a:xfrm>
            <a:prstGeom prst="rect">
              <a:avLst/>
            </a:prstGeom>
            <a:solidFill>
              <a:srgbClr val="2440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22" name="Rectangle 20">
              <a:extLst>
                <a:ext uri="{FF2B5EF4-FFF2-40B4-BE49-F238E27FC236}">
                  <a16:creationId xmlns:a16="http://schemas.microsoft.com/office/drawing/2014/main" id="{C0C92873-25AB-45AC-88C7-6B8AB27D4BC9}"/>
                </a:ext>
              </a:extLst>
            </p:cNvPr>
            <p:cNvSpPr>
              <a:spLocks noChangeArrowheads="1"/>
            </p:cNvSpPr>
            <p:nvPr/>
          </p:nvSpPr>
          <p:spPr bwMode="auto">
            <a:xfrm>
              <a:off x="3163" y="1326"/>
              <a:ext cx="18" cy="2"/>
            </a:xfrm>
            <a:prstGeom prst="rect">
              <a:avLst/>
            </a:prstGeom>
            <a:solidFill>
              <a:srgbClr val="2440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23" name="Rectangle 21">
              <a:extLst>
                <a:ext uri="{FF2B5EF4-FFF2-40B4-BE49-F238E27FC236}">
                  <a16:creationId xmlns:a16="http://schemas.microsoft.com/office/drawing/2014/main" id="{B5E597CF-95B9-4F20-AE63-4670363E4110}"/>
                </a:ext>
              </a:extLst>
            </p:cNvPr>
            <p:cNvSpPr>
              <a:spLocks noChangeArrowheads="1"/>
            </p:cNvSpPr>
            <p:nvPr/>
          </p:nvSpPr>
          <p:spPr bwMode="auto">
            <a:xfrm>
              <a:off x="3163" y="1305"/>
              <a:ext cx="18" cy="2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24" name="Rectangle 22">
              <a:extLst>
                <a:ext uri="{FF2B5EF4-FFF2-40B4-BE49-F238E27FC236}">
                  <a16:creationId xmlns:a16="http://schemas.microsoft.com/office/drawing/2014/main" id="{1492922F-7BB8-4492-A6AC-528B51E8B8EE}"/>
                </a:ext>
              </a:extLst>
            </p:cNvPr>
            <p:cNvSpPr>
              <a:spLocks noChangeArrowheads="1"/>
            </p:cNvSpPr>
            <p:nvPr/>
          </p:nvSpPr>
          <p:spPr bwMode="auto">
            <a:xfrm>
              <a:off x="3181" y="1305"/>
              <a:ext cx="1003" cy="2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25" name="Rectangle 23">
              <a:extLst>
                <a:ext uri="{FF2B5EF4-FFF2-40B4-BE49-F238E27FC236}">
                  <a16:creationId xmlns:a16="http://schemas.microsoft.com/office/drawing/2014/main" id="{6EC91B0D-4999-4A55-BA4A-465254AB2E33}"/>
                </a:ext>
              </a:extLst>
            </p:cNvPr>
            <p:cNvSpPr>
              <a:spLocks noChangeArrowheads="1"/>
            </p:cNvSpPr>
            <p:nvPr/>
          </p:nvSpPr>
          <p:spPr bwMode="auto">
            <a:xfrm>
              <a:off x="3181" y="1326"/>
              <a:ext cx="1003" cy="2"/>
            </a:xfrm>
            <a:prstGeom prst="rect">
              <a:avLst/>
            </a:prstGeom>
            <a:solidFill>
              <a:srgbClr val="2440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26" name="Rectangle 24">
              <a:extLst>
                <a:ext uri="{FF2B5EF4-FFF2-40B4-BE49-F238E27FC236}">
                  <a16:creationId xmlns:a16="http://schemas.microsoft.com/office/drawing/2014/main" id="{04D13CB2-9F9D-4CA3-8FC6-DDF9D0BE184E}"/>
                </a:ext>
              </a:extLst>
            </p:cNvPr>
            <p:cNvSpPr>
              <a:spLocks noChangeArrowheads="1"/>
            </p:cNvSpPr>
            <p:nvPr/>
          </p:nvSpPr>
          <p:spPr bwMode="auto">
            <a:xfrm>
              <a:off x="1413" y="1511"/>
              <a:ext cx="420"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MORILA</a:t>
              </a:r>
              <a:endParaRPr lang="fr-FR" altLang="fr-FR" sz="1800">
                <a:latin typeface="Arial" panose="020B0604020202020204" pitchFamily="34" charset="0"/>
              </a:endParaRPr>
            </a:p>
          </p:txBody>
        </p:sp>
        <p:sp>
          <p:nvSpPr>
            <p:cNvPr id="51227" name="Rectangle 25">
              <a:extLst>
                <a:ext uri="{FF2B5EF4-FFF2-40B4-BE49-F238E27FC236}">
                  <a16:creationId xmlns:a16="http://schemas.microsoft.com/office/drawing/2014/main" id="{9D290637-E2C5-447B-A777-C05AE4AEC713}"/>
                </a:ext>
              </a:extLst>
            </p:cNvPr>
            <p:cNvSpPr>
              <a:spLocks noChangeArrowheads="1"/>
            </p:cNvSpPr>
            <p:nvPr/>
          </p:nvSpPr>
          <p:spPr bwMode="auto">
            <a:xfrm>
              <a:off x="1782" y="1511"/>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28" name="Rectangle 26">
              <a:extLst>
                <a:ext uri="{FF2B5EF4-FFF2-40B4-BE49-F238E27FC236}">
                  <a16:creationId xmlns:a16="http://schemas.microsoft.com/office/drawing/2014/main" id="{1A3EF5DC-93AB-43AB-B2AA-98D400BB6036}"/>
                </a:ext>
              </a:extLst>
            </p:cNvPr>
            <p:cNvSpPr>
              <a:spLocks noChangeArrowheads="1"/>
            </p:cNvSpPr>
            <p:nvPr/>
          </p:nvSpPr>
          <p:spPr bwMode="auto">
            <a:xfrm>
              <a:off x="3468" y="1511"/>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28</a:t>
              </a:r>
              <a:endParaRPr lang="fr-FR" altLang="fr-FR" sz="1800">
                <a:latin typeface="Arial" panose="020B0604020202020204" pitchFamily="34" charset="0"/>
              </a:endParaRPr>
            </a:p>
          </p:txBody>
        </p:sp>
        <p:sp>
          <p:nvSpPr>
            <p:cNvPr id="51229" name="Rectangle 27">
              <a:extLst>
                <a:ext uri="{FF2B5EF4-FFF2-40B4-BE49-F238E27FC236}">
                  <a16:creationId xmlns:a16="http://schemas.microsoft.com/office/drawing/2014/main" id="{326D6760-EC3E-46AD-8773-B0B4235C4EBD}"/>
                </a:ext>
              </a:extLst>
            </p:cNvPr>
            <p:cNvSpPr>
              <a:spLocks noChangeArrowheads="1"/>
            </p:cNvSpPr>
            <p:nvPr/>
          </p:nvSpPr>
          <p:spPr bwMode="auto">
            <a:xfrm>
              <a:off x="3575" y="1511"/>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30" name="Rectangle 28">
              <a:extLst>
                <a:ext uri="{FF2B5EF4-FFF2-40B4-BE49-F238E27FC236}">
                  <a16:creationId xmlns:a16="http://schemas.microsoft.com/office/drawing/2014/main" id="{11812C35-9DD0-4F87-92BB-97EA0DE3E244}"/>
                </a:ext>
              </a:extLst>
            </p:cNvPr>
            <p:cNvSpPr>
              <a:spLocks noChangeArrowheads="1"/>
            </p:cNvSpPr>
            <p:nvPr/>
          </p:nvSpPr>
          <p:spPr bwMode="auto">
            <a:xfrm>
              <a:off x="3607" y="1511"/>
              <a:ext cx="20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avr</a:t>
              </a:r>
              <a:endParaRPr lang="fr-FR" altLang="fr-FR" sz="1800">
                <a:latin typeface="Arial" panose="020B0604020202020204" pitchFamily="34" charset="0"/>
              </a:endParaRPr>
            </a:p>
          </p:txBody>
        </p:sp>
        <p:sp>
          <p:nvSpPr>
            <p:cNvPr id="51231" name="Rectangle 29">
              <a:extLst>
                <a:ext uri="{FF2B5EF4-FFF2-40B4-BE49-F238E27FC236}">
                  <a16:creationId xmlns:a16="http://schemas.microsoft.com/office/drawing/2014/main" id="{2819F685-570F-459F-A5EA-4F8F66E8FB63}"/>
                </a:ext>
              </a:extLst>
            </p:cNvPr>
            <p:cNvSpPr>
              <a:spLocks noChangeArrowheads="1"/>
            </p:cNvSpPr>
            <p:nvPr/>
          </p:nvSpPr>
          <p:spPr bwMode="auto">
            <a:xfrm>
              <a:off x="3739" y="1511"/>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32" name="Rectangle 30">
              <a:extLst>
                <a:ext uri="{FF2B5EF4-FFF2-40B4-BE49-F238E27FC236}">
                  <a16:creationId xmlns:a16="http://schemas.microsoft.com/office/drawing/2014/main" id="{B670C8CF-0C48-4190-97DE-EFD2517D0CDB}"/>
                </a:ext>
              </a:extLst>
            </p:cNvPr>
            <p:cNvSpPr>
              <a:spLocks noChangeArrowheads="1"/>
            </p:cNvSpPr>
            <p:nvPr/>
          </p:nvSpPr>
          <p:spPr bwMode="auto">
            <a:xfrm>
              <a:off x="3771" y="1511"/>
              <a:ext cx="20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92</a:t>
              </a:r>
              <a:endParaRPr lang="fr-FR" altLang="fr-FR" sz="1800">
                <a:latin typeface="Arial" panose="020B0604020202020204" pitchFamily="34" charset="0"/>
              </a:endParaRPr>
            </a:p>
          </p:txBody>
        </p:sp>
        <p:sp>
          <p:nvSpPr>
            <p:cNvPr id="51233" name="Rectangle 31">
              <a:extLst>
                <a:ext uri="{FF2B5EF4-FFF2-40B4-BE49-F238E27FC236}">
                  <a16:creationId xmlns:a16="http://schemas.microsoft.com/office/drawing/2014/main" id="{3D1409EA-DD51-403E-BCBF-B6BF93D13EBB}"/>
                </a:ext>
              </a:extLst>
            </p:cNvPr>
            <p:cNvSpPr>
              <a:spLocks noChangeArrowheads="1"/>
            </p:cNvSpPr>
            <p:nvPr/>
          </p:nvSpPr>
          <p:spPr bwMode="auto">
            <a:xfrm>
              <a:off x="3879" y="1511"/>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34" name="Rectangle 32">
              <a:extLst>
                <a:ext uri="{FF2B5EF4-FFF2-40B4-BE49-F238E27FC236}">
                  <a16:creationId xmlns:a16="http://schemas.microsoft.com/office/drawing/2014/main" id="{736EF472-4A13-4E08-88DA-27C991F9ADA1}"/>
                </a:ext>
              </a:extLst>
            </p:cNvPr>
            <p:cNvSpPr>
              <a:spLocks noChangeArrowheads="1"/>
            </p:cNvSpPr>
            <p:nvPr/>
          </p:nvSpPr>
          <p:spPr bwMode="auto">
            <a:xfrm>
              <a:off x="1371" y="1659"/>
              <a:ext cx="1792" cy="167"/>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35" name="Rectangle 33">
              <a:extLst>
                <a:ext uri="{FF2B5EF4-FFF2-40B4-BE49-F238E27FC236}">
                  <a16:creationId xmlns:a16="http://schemas.microsoft.com/office/drawing/2014/main" id="{AFBB8110-A12B-47F8-AE3A-6198C1F7AB74}"/>
                </a:ext>
              </a:extLst>
            </p:cNvPr>
            <p:cNvSpPr>
              <a:spLocks noChangeArrowheads="1"/>
            </p:cNvSpPr>
            <p:nvPr/>
          </p:nvSpPr>
          <p:spPr bwMode="auto">
            <a:xfrm>
              <a:off x="1413" y="1675"/>
              <a:ext cx="1709" cy="136"/>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36" name="Rectangle 34">
              <a:extLst>
                <a:ext uri="{FF2B5EF4-FFF2-40B4-BE49-F238E27FC236}">
                  <a16:creationId xmlns:a16="http://schemas.microsoft.com/office/drawing/2014/main" id="{58536056-ED36-4E5F-A34D-189C72C5CEBF}"/>
                </a:ext>
              </a:extLst>
            </p:cNvPr>
            <p:cNvSpPr>
              <a:spLocks noChangeArrowheads="1"/>
            </p:cNvSpPr>
            <p:nvPr/>
          </p:nvSpPr>
          <p:spPr bwMode="auto">
            <a:xfrm>
              <a:off x="1413" y="1676"/>
              <a:ext cx="432"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SEMICO</a:t>
              </a:r>
              <a:endParaRPr lang="fr-FR" altLang="fr-FR" sz="1800">
                <a:latin typeface="Arial" panose="020B0604020202020204" pitchFamily="34" charset="0"/>
              </a:endParaRPr>
            </a:p>
          </p:txBody>
        </p:sp>
        <p:sp>
          <p:nvSpPr>
            <p:cNvPr id="51237" name="Rectangle 35">
              <a:extLst>
                <a:ext uri="{FF2B5EF4-FFF2-40B4-BE49-F238E27FC236}">
                  <a16:creationId xmlns:a16="http://schemas.microsoft.com/office/drawing/2014/main" id="{7A9B0A8D-3CE1-4AD7-A8D3-81ABA0D2E1B9}"/>
                </a:ext>
              </a:extLst>
            </p:cNvPr>
            <p:cNvSpPr>
              <a:spLocks noChangeArrowheads="1"/>
            </p:cNvSpPr>
            <p:nvPr/>
          </p:nvSpPr>
          <p:spPr bwMode="auto">
            <a:xfrm>
              <a:off x="1792" y="1676"/>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38" name="Rectangle 36">
              <a:extLst>
                <a:ext uri="{FF2B5EF4-FFF2-40B4-BE49-F238E27FC236}">
                  <a16:creationId xmlns:a16="http://schemas.microsoft.com/office/drawing/2014/main" id="{BFDB38FD-C1E7-41D8-83A0-E06D66CBED02}"/>
                </a:ext>
              </a:extLst>
            </p:cNvPr>
            <p:cNvSpPr>
              <a:spLocks noChangeArrowheads="1"/>
            </p:cNvSpPr>
            <p:nvPr/>
          </p:nvSpPr>
          <p:spPr bwMode="auto">
            <a:xfrm>
              <a:off x="3163" y="1659"/>
              <a:ext cx="1021" cy="167"/>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39" name="Rectangle 37">
              <a:extLst>
                <a:ext uri="{FF2B5EF4-FFF2-40B4-BE49-F238E27FC236}">
                  <a16:creationId xmlns:a16="http://schemas.microsoft.com/office/drawing/2014/main" id="{BA32CA43-F383-4600-81D4-9E6B3BF2B476}"/>
                </a:ext>
              </a:extLst>
            </p:cNvPr>
            <p:cNvSpPr>
              <a:spLocks noChangeArrowheads="1"/>
            </p:cNvSpPr>
            <p:nvPr/>
          </p:nvSpPr>
          <p:spPr bwMode="auto">
            <a:xfrm>
              <a:off x="3205" y="1675"/>
              <a:ext cx="937" cy="136"/>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40" name="Rectangle 38">
              <a:extLst>
                <a:ext uri="{FF2B5EF4-FFF2-40B4-BE49-F238E27FC236}">
                  <a16:creationId xmlns:a16="http://schemas.microsoft.com/office/drawing/2014/main" id="{75BB4220-8658-4DBF-A691-0D0EAA5E2530}"/>
                </a:ext>
              </a:extLst>
            </p:cNvPr>
            <p:cNvSpPr>
              <a:spLocks noChangeArrowheads="1"/>
            </p:cNvSpPr>
            <p:nvPr/>
          </p:nvSpPr>
          <p:spPr bwMode="auto">
            <a:xfrm>
              <a:off x="3459" y="1676"/>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06</a:t>
              </a:r>
              <a:endParaRPr lang="fr-FR" altLang="fr-FR" sz="1800">
                <a:latin typeface="Arial" panose="020B0604020202020204" pitchFamily="34" charset="0"/>
              </a:endParaRPr>
            </a:p>
          </p:txBody>
        </p:sp>
        <p:sp>
          <p:nvSpPr>
            <p:cNvPr id="51241" name="Rectangle 39">
              <a:extLst>
                <a:ext uri="{FF2B5EF4-FFF2-40B4-BE49-F238E27FC236}">
                  <a16:creationId xmlns:a16="http://schemas.microsoft.com/office/drawing/2014/main" id="{9B8D86F2-645C-4F81-8EBC-2BE04133B2EF}"/>
                </a:ext>
              </a:extLst>
            </p:cNvPr>
            <p:cNvSpPr>
              <a:spLocks noChangeArrowheads="1"/>
            </p:cNvSpPr>
            <p:nvPr/>
          </p:nvSpPr>
          <p:spPr bwMode="auto">
            <a:xfrm>
              <a:off x="3566" y="1676"/>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42" name="Rectangle 40">
              <a:extLst>
                <a:ext uri="{FF2B5EF4-FFF2-40B4-BE49-F238E27FC236}">
                  <a16:creationId xmlns:a16="http://schemas.microsoft.com/office/drawing/2014/main" id="{6E4AAD71-EC68-4F51-9B9A-7E2E40A998BD}"/>
                </a:ext>
              </a:extLst>
            </p:cNvPr>
            <p:cNvSpPr>
              <a:spLocks noChangeArrowheads="1"/>
            </p:cNvSpPr>
            <p:nvPr/>
          </p:nvSpPr>
          <p:spPr bwMode="auto">
            <a:xfrm>
              <a:off x="3598" y="1676"/>
              <a:ext cx="19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juin</a:t>
              </a:r>
              <a:endParaRPr lang="fr-FR" altLang="fr-FR" sz="1800">
                <a:latin typeface="Arial" panose="020B0604020202020204" pitchFamily="34" charset="0"/>
              </a:endParaRPr>
            </a:p>
          </p:txBody>
        </p:sp>
        <p:sp>
          <p:nvSpPr>
            <p:cNvPr id="51243" name="Rectangle 41">
              <a:extLst>
                <a:ext uri="{FF2B5EF4-FFF2-40B4-BE49-F238E27FC236}">
                  <a16:creationId xmlns:a16="http://schemas.microsoft.com/office/drawing/2014/main" id="{81FBA69E-C4E1-43AF-A594-362A0F34F350}"/>
                </a:ext>
              </a:extLst>
            </p:cNvPr>
            <p:cNvSpPr>
              <a:spLocks noChangeArrowheads="1"/>
            </p:cNvSpPr>
            <p:nvPr/>
          </p:nvSpPr>
          <p:spPr bwMode="auto">
            <a:xfrm>
              <a:off x="3748" y="1676"/>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44" name="Rectangle 42">
              <a:extLst>
                <a:ext uri="{FF2B5EF4-FFF2-40B4-BE49-F238E27FC236}">
                  <a16:creationId xmlns:a16="http://schemas.microsoft.com/office/drawing/2014/main" id="{7538A082-7A6C-42CD-A522-A020C0F6B72F}"/>
                </a:ext>
              </a:extLst>
            </p:cNvPr>
            <p:cNvSpPr>
              <a:spLocks noChangeArrowheads="1"/>
            </p:cNvSpPr>
            <p:nvPr/>
          </p:nvSpPr>
          <p:spPr bwMode="auto">
            <a:xfrm>
              <a:off x="3780" y="1676"/>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94</a:t>
              </a:r>
              <a:endParaRPr lang="fr-FR" altLang="fr-FR" sz="1800">
                <a:latin typeface="Arial" panose="020B0604020202020204" pitchFamily="34" charset="0"/>
              </a:endParaRPr>
            </a:p>
          </p:txBody>
        </p:sp>
        <p:sp>
          <p:nvSpPr>
            <p:cNvPr id="51245" name="Rectangle 43">
              <a:extLst>
                <a:ext uri="{FF2B5EF4-FFF2-40B4-BE49-F238E27FC236}">
                  <a16:creationId xmlns:a16="http://schemas.microsoft.com/office/drawing/2014/main" id="{15DE32EE-8126-4765-AFDE-AE671A93483E}"/>
                </a:ext>
              </a:extLst>
            </p:cNvPr>
            <p:cNvSpPr>
              <a:spLocks noChangeArrowheads="1"/>
            </p:cNvSpPr>
            <p:nvPr/>
          </p:nvSpPr>
          <p:spPr bwMode="auto">
            <a:xfrm>
              <a:off x="3888" y="1676"/>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46" name="Rectangle 44">
              <a:extLst>
                <a:ext uri="{FF2B5EF4-FFF2-40B4-BE49-F238E27FC236}">
                  <a16:creationId xmlns:a16="http://schemas.microsoft.com/office/drawing/2014/main" id="{0D63BB8E-F5C9-4A49-924B-1DFC87D78646}"/>
                </a:ext>
              </a:extLst>
            </p:cNvPr>
            <p:cNvSpPr>
              <a:spLocks noChangeArrowheads="1"/>
            </p:cNvSpPr>
            <p:nvPr/>
          </p:nvSpPr>
          <p:spPr bwMode="auto">
            <a:xfrm>
              <a:off x="1413" y="1844"/>
              <a:ext cx="400"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SEMOS</a:t>
              </a:r>
              <a:endParaRPr lang="fr-FR" altLang="fr-FR" sz="1800">
                <a:latin typeface="Arial" panose="020B0604020202020204" pitchFamily="34" charset="0"/>
              </a:endParaRPr>
            </a:p>
          </p:txBody>
        </p:sp>
        <p:sp>
          <p:nvSpPr>
            <p:cNvPr id="51247" name="Rectangle 45">
              <a:extLst>
                <a:ext uri="{FF2B5EF4-FFF2-40B4-BE49-F238E27FC236}">
                  <a16:creationId xmlns:a16="http://schemas.microsoft.com/office/drawing/2014/main" id="{622EB812-5993-4D78-A203-AC83E45EB015}"/>
                </a:ext>
              </a:extLst>
            </p:cNvPr>
            <p:cNvSpPr>
              <a:spLocks noChangeArrowheads="1"/>
            </p:cNvSpPr>
            <p:nvPr/>
          </p:nvSpPr>
          <p:spPr bwMode="auto">
            <a:xfrm>
              <a:off x="1761" y="1844"/>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48" name="Rectangle 46">
              <a:extLst>
                <a:ext uri="{FF2B5EF4-FFF2-40B4-BE49-F238E27FC236}">
                  <a16:creationId xmlns:a16="http://schemas.microsoft.com/office/drawing/2014/main" id="{9DF8305E-4F80-4A12-AD28-19823BB9408D}"/>
                </a:ext>
              </a:extLst>
            </p:cNvPr>
            <p:cNvSpPr>
              <a:spLocks noChangeArrowheads="1"/>
            </p:cNvSpPr>
            <p:nvPr/>
          </p:nvSpPr>
          <p:spPr bwMode="auto">
            <a:xfrm>
              <a:off x="3468" y="1844"/>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05</a:t>
              </a:r>
              <a:endParaRPr lang="fr-FR" altLang="fr-FR" sz="1800">
                <a:latin typeface="Arial" panose="020B0604020202020204" pitchFamily="34" charset="0"/>
              </a:endParaRPr>
            </a:p>
          </p:txBody>
        </p:sp>
        <p:sp>
          <p:nvSpPr>
            <p:cNvPr id="51249" name="Rectangle 47">
              <a:extLst>
                <a:ext uri="{FF2B5EF4-FFF2-40B4-BE49-F238E27FC236}">
                  <a16:creationId xmlns:a16="http://schemas.microsoft.com/office/drawing/2014/main" id="{7D25B24E-324E-4B84-923F-E5C47820F2B7}"/>
                </a:ext>
              </a:extLst>
            </p:cNvPr>
            <p:cNvSpPr>
              <a:spLocks noChangeArrowheads="1"/>
            </p:cNvSpPr>
            <p:nvPr/>
          </p:nvSpPr>
          <p:spPr bwMode="auto">
            <a:xfrm>
              <a:off x="3575" y="1844"/>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50" name="Rectangle 48">
              <a:extLst>
                <a:ext uri="{FF2B5EF4-FFF2-40B4-BE49-F238E27FC236}">
                  <a16:creationId xmlns:a16="http://schemas.microsoft.com/office/drawing/2014/main" id="{FEB75486-AE10-49E7-A9CF-FBDAB9D1D193}"/>
                </a:ext>
              </a:extLst>
            </p:cNvPr>
            <p:cNvSpPr>
              <a:spLocks noChangeArrowheads="1"/>
            </p:cNvSpPr>
            <p:nvPr/>
          </p:nvSpPr>
          <p:spPr bwMode="auto">
            <a:xfrm>
              <a:off x="3607" y="1844"/>
              <a:ext cx="180"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avr</a:t>
              </a:r>
              <a:endParaRPr lang="fr-FR" altLang="fr-FR" sz="1800">
                <a:latin typeface="Arial" panose="020B0604020202020204" pitchFamily="34" charset="0"/>
              </a:endParaRPr>
            </a:p>
          </p:txBody>
        </p:sp>
        <p:sp>
          <p:nvSpPr>
            <p:cNvPr id="51251" name="Rectangle 49">
              <a:extLst>
                <a:ext uri="{FF2B5EF4-FFF2-40B4-BE49-F238E27FC236}">
                  <a16:creationId xmlns:a16="http://schemas.microsoft.com/office/drawing/2014/main" id="{D98156FE-CCE8-4003-A8AB-3A4681165F63}"/>
                </a:ext>
              </a:extLst>
            </p:cNvPr>
            <p:cNvSpPr>
              <a:spLocks noChangeArrowheads="1"/>
            </p:cNvSpPr>
            <p:nvPr/>
          </p:nvSpPr>
          <p:spPr bwMode="auto">
            <a:xfrm>
              <a:off x="3739" y="1844"/>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52" name="Rectangle 50">
              <a:extLst>
                <a:ext uri="{FF2B5EF4-FFF2-40B4-BE49-F238E27FC236}">
                  <a16:creationId xmlns:a16="http://schemas.microsoft.com/office/drawing/2014/main" id="{A87668D3-C6BB-4AAF-BD92-65F7533C69E1}"/>
                </a:ext>
              </a:extLst>
            </p:cNvPr>
            <p:cNvSpPr>
              <a:spLocks noChangeArrowheads="1"/>
            </p:cNvSpPr>
            <p:nvPr/>
          </p:nvSpPr>
          <p:spPr bwMode="auto">
            <a:xfrm>
              <a:off x="3771" y="1844"/>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90</a:t>
              </a:r>
              <a:endParaRPr lang="fr-FR" altLang="fr-FR" sz="1800">
                <a:latin typeface="Arial" panose="020B0604020202020204" pitchFamily="34" charset="0"/>
              </a:endParaRPr>
            </a:p>
          </p:txBody>
        </p:sp>
        <p:sp>
          <p:nvSpPr>
            <p:cNvPr id="51253" name="Rectangle 51">
              <a:extLst>
                <a:ext uri="{FF2B5EF4-FFF2-40B4-BE49-F238E27FC236}">
                  <a16:creationId xmlns:a16="http://schemas.microsoft.com/office/drawing/2014/main" id="{07088A57-FCBA-4B6E-B4BA-3BFB22E03DCD}"/>
                </a:ext>
              </a:extLst>
            </p:cNvPr>
            <p:cNvSpPr>
              <a:spLocks noChangeArrowheads="1"/>
            </p:cNvSpPr>
            <p:nvPr/>
          </p:nvSpPr>
          <p:spPr bwMode="auto">
            <a:xfrm>
              <a:off x="3879" y="1844"/>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54" name="Rectangle 52">
              <a:extLst>
                <a:ext uri="{FF2B5EF4-FFF2-40B4-BE49-F238E27FC236}">
                  <a16:creationId xmlns:a16="http://schemas.microsoft.com/office/drawing/2014/main" id="{073DAA55-B6C0-4662-B32C-F4363E8FFD26}"/>
                </a:ext>
              </a:extLst>
            </p:cNvPr>
            <p:cNvSpPr>
              <a:spLocks noChangeArrowheads="1"/>
            </p:cNvSpPr>
            <p:nvPr/>
          </p:nvSpPr>
          <p:spPr bwMode="auto">
            <a:xfrm>
              <a:off x="1371" y="1992"/>
              <a:ext cx="1792" cy="167"/>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55" name="Rectangle 53">
              <a:extLst>
                <a:ext uri="{FF2B5EF4-FFF2-40B4-BE49-F238E27FC236}">
                  <a16:creationId xmlns:a16="http://schemas.microsoft.com/office/drawing/2014/main" id="{6D895FE3-A594-4D9F-A990-4C3480029377}"/>
                </a:ext>
              </a:extLst>
            </p:cNvPr>
            <p:cNvSpPr>
              <a:spLocks noChangeArrowheads="1"/>
            </p:cNvSpPr>
            <p:nvPr/>
          </p:nvSpPr>
          <p:spPr bwMode="auto">
            <a:xfrm>
              <a:off x="1413" y="2008"/>
              <a:ext cx="1709" cy="135"/>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56" name="Rectangle 54">
              <a:extLst>
                <a:ext uri="{FF2B5EF4-FFF2-40B4-BE49-F238E27FC236}">
                  <a16:creationId xmlns:a16="http://schemas.microsoft.com/office/drawing/2014/main" id="{1474CC67-2CC6-4D5F-A686-ED48DDD40346}"/>
                </a:ext>
              </a:extLst>
            </p:cNvPr>
            <p:cNvSpPr>
              <a:spLocks noChangeArrowheads="1"/>
            </p:cNvSpPr>
            <p:nvPr/>
          </p:nvSpPr>
          <p:spPr bwMode="auto">
            <a:xfrm>
              <a:off x="1413" y="2009"/>
              <a:ext cx="42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SOMIKA</a:t>
              </a:r>
              <a:endParaRPr lang="fr-FR" altLang="fr-FR" sz="1800">
                <a:latin typeface="Arial" panose="020B0604020202020204" pitchFamily="34" charset="0"/>
              </a:endParaRPr>
            </a:p>
          </p:txBody>
        </p:sp>
        <p:sp>
          <p:nvSpPr>
            <p:cNvPr id="51257" name="Rectangle 55">
              <a:extLst>
                <a:ext uri="{FF2B5EF4-FFF2-40B4-BE49-F238E27FC236}">
                  <a16:creationId xmlns:a16="http://schemas.microsoft.com/office/drawing/2014/main" id="{FF0351B7-22AB-4150-9E02-86783A3E10C8}"/>
                </a:ext>
              </a:extLst>
            </p:cNvPr>
            <p:cNvSpPr>
              <a:spLocks noChangeArrowheads="1"/>
            </p:cNvSpPr>
            <p:nvPr/>
          </p:nvSpPr>
          <p:spPr bwMode="auto">
            <a:xfrm>
              <a:off x="1787" y="2009"/>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58" name="Rectangle 56">
              <a:extLst>
                <a:ext uri="{FF2B5EF4-FFF2-40B4-BE49-F238E27FC236}">
                  <a16:creationId xmlns:a16="http://schemas.microsoft.com/office/drawing/2014/main" id="{555C61F5-A849-42BB-AFB2-51F015B17EAE}"/>
                </a:ext>
              </a:extLst>
            </p:cNvPr>
            <p:cNvSpPr>
              <a:spLocks noChangeArrowheads="1"/>
            </p:cNvSpPr>
            <p:nvPr/>
          </p:nvSpPr>
          <p:spPr bwMode="auto">
            <a:xfrm>
              <a:off x="3163" y="1992"/>
              <a:ext cx="1021" cy="167"/>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59" name="Rectangle 57">
              <a:extLst>
                <a:ext uri="{FF2B5EF4-FFF2-40B4-BE49-F238E27FC236}">
                  <a16:creationId xmlns:a16="http://schemas.microsoft.com/office/drawing/2014/main" id="{B3C37D84-53CA-45B4-BABF-BB61ABE42B58}"/>
                </a:ext>
              </a:extLst>
            </p:cNvPr>
            <p:cNvSpPr>
              <a:spLocks noChangeArrowheads="1"/>
            </p:cNvSpPr>
            <p:nvPr/>
          </p:nvSpPr>
          <p:spPr bwMode="auto">
            <a:xfrm>
              <a:off x="3205" y="2008"/>
              <a:ext cx="937" cy="135"/>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60" name="Rectangle 58">
              <a:extLst>
                <a:ext uri="{FF2B5EF4-FFF2-40B4-BE49-F238E27FC236}">
                  <a16:creationId xmlns:a16="http://schemas.microsoft.com/office/drawing/2014/main" id="{C823B3D7-A9EA-44C3-94C3-58ACA8AE7392}"/>
                </a:ext>
              </a:extLst>
            </p:cNvPr>
            <p:cNvSpPr>
              <a:spLocks noChangeArrowheads="1"/>
            </p:cNvSpPr>
            <p:nvPr/>
          </p:nvSpPr>
          <p:spPr bwMode="auto">
            <a:xfrm>
              <a:off x="3454" y="2009"/>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14</a:t>
              </a:r>
              <a:endParaRPr lang="fr-FR" altLang="fr-FR" sz="1800">
                <a:latin typeface="Arial" panose="020B0604020202020204" pitchFamily="34" charset="0"/>
              </a:endParaRPr>
            </a:p>
          </p:txBody>
        </p:sp>
        <p:sp>
          <p:nvSpPr>
            <p:cNvPr id="51261" name="Rectangle 59">
              <a:extLst>
                <a:ext uri="{FF2B5EF4-FFF2-40B4-BE49-F238E27FC236}">
                  <a16:creationId xmlns:a16="http://schemas.microsoft.com/office/drawing/2014/main" id="{1C5B6D22-5ABE-48B5-B5C2-98EEC5FF2D01}"/>
                </a:ext>
              </a:extLst>
            </p:cNvPr>
            <p:cNvSpPr>
              <a:spLocks noChangeArrowheads="1"/>
            </p:cNvSpPr>
            <p:nvPr/>
          </p:nvSpPr>
          <p:spPr bwMode="auto">
            <a:xfrm>
              <a:off x="3560" y="2009"/>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62" name="Rectangle 60">
              <a:extLst>
                <a:ext uri="{FF2B5EF4-FFF2-40B4-BE49-F238E27FC236}">
                  <a16:creationId xmlns:a16="http://schemas.microsoft.com/office/drawing/2014/main" id="{E47C5F33-0635-4A0A-8592-51396C0DC6ED}"/>
                </a:ext>
              </a:extLst>
            </p:cNvPr>
            <p:cNvSpPr>
              <a:spLocks noChangeArrowheads="1"/>
            </p:cNvSpPr>
            <p:nvPr/>
          </p:nvSpPr>
          <p:spPr bwMode="auto">
            <a:xfrm>
              <a:off x="3592" y="2009"/>
              <a:ext cx="20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févr</a:t>
              </a:r>
              <a:endParaRPr lang="fr-FR" altLang="fr-FR" sz="1800">
                <a:latin typeface="Arial" panose="020B0604020202020204" pitchFamily="34" charset="0"/>
              </a:endParaRPr>
            </a:p>
          </p:txBody>
        </p:sp>
        <p:sp>
          <p:nvSpPr>
            <p:cNvPr id="51263" name="Rectangle 61">
              <a:extLst>
                <a:ext uri="{FF2B5EF4-FFF2-40B4-BE49-F238E27FC236}">
                  <a16:creationId xmlns:a16="http://schemas.microsoft.com/office/drawing/2014/main" id="{72F92610-9D06-4C53-84CF-2C8F448E1B3C}"/>
                </a:ext>
              </a:extLst>
            </p:cNvPr>
            <p:cNvSpPr>
              <a:spLocks noChangeArrowheads="1"/>
            </p:cNvSpPr>
            <p:nvPr/>
          </p:nvSpPr>
          <p:spPr bwMode="auto">
            <a:xfrm>
              <a:off x="3752" y="2009"/>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64" name="Rectangle 62">
              <a:extLst>
                <a:ext uri="{FF2B5EF4-FFF2-40B4-BE49-F238E27FC236}">
                  <a16:creationId xmlns:a16="http://schemas.microsoft.com/office/drawing/2014/main" id="{9EA31212-3A05-4E5B-96DF-719E27E4F320}"/>
                </a:ext>
              </a:extLst>
            </p:cNvPr>
            <p:cNvSpPr>
              <a:spLocks noChangeArrowheads="1"/>
            </p:cNvSpPr>
            <p:nvPr/>
          </p:nvSpPr>
          <p:spPr bwMode="auto">
            <a:xfrm>
              <a:off x="3784" y="2009"/>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03</a:t>
              </a:r>
              <a:endParaRPr lang="fr-FR" altLang="fr-FR" sz="1800">
                <a:latin typeface="Arial" panose="020B0604020202020204" pitchFamily="34" charset="0"/>
              </a:endParaRPr>
            </a:p>
          </p:txBody>
        </p:sp>
        <p:sp>
          <p:nvSpPr>
            <p:cNvPr id="51265" name="Rectangle 63">
              <a:extLst>
                <a:ext uri="{FF2B5EF4-FFF2-40B4-BE49-F238E27FC236}">
                  <a16:creationId xmlns:a16="http://schemas.microsoft.com/office/drawing/2014/main" id="{A977C458-AFB7-4F98-9FBD-7DCAD4924FE0}"/>
                </a:ext>
              </a:extLst>
            </p:cNvPr>
            <p:cNvSpPr>
              <a:spLocks noChangeArrowheads="1"/>
            </p:cNvSpPr>
            <p:nvPr/>
          </p:nvSpPr>
          <p:spPr bwMode="auto">
            <a:xfrm>
              <a:off x="3892" y="2009"/>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66" name="Rectangle 64">
              <a:extLst>
                <a:ext uri="{FF2B5EF4-FFF2-40B4-BE49-F238E27FC236}">
                  <a16:creationId xmlns:a16="http://schemas.microsoft.com/office/drawing/2014/main" id="{CC3EB294-8D92-470A-8474-83C3D7919044}"/>
                </a:ext>
              </a:extLst>
            </p:cNvPr>
            <p:cNvSpPr>
              <a:spLocks noChangeArrowheads="1"/>
            </p:cNvSpPr>
            <p:nvPr/>
          </p:nvSpPr>
          <p:spPr bwMode="auto">
            <a:xfrm>
              <a:off x="1413" y="2177"/>
              <a:ext cx="42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SOMILO</a:t>
              </a:r>
              <a:endParaRPr lang="fr-FR" altLang="fr-FR" sz="1800">
                <a:latin typeface="Arial" panose="020B0604020202020204" pitchFamily="34" charset="0"/>
              </a:endParaRPr>
            </a:p>
          </p:txBody>
        </p:sp>
        <p:sp>
          <p:nvSpPr>
            <p:cNvPr id="51267" name="Rectangle 65">
              <a:extLst>
                <a:ext uri="{FF2B5EF4-FFF2-40B4-BE49-F238E27FC236}">
                  <a16:creationId xmlns:a16="http://schemas.microsoft.com/office/drawing/2014/main" id="{A83BAB6D-8682-4363-B4E7-1C7B475533BF}"/>
                </a:ext>
              </a:extLst>
            </p:cNvPr>
            <p:cNvSpPr>
              <a:spLocks noChangeArrowheads="1"/>
            </p:cNvSpPr>
            <p:nvPr/>
          </p:nvSpPr>
          <p:spPr bwMode="auto">
            <a:xfrm>
              <a:off x="1787" y="2177"/>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68" name="Rectangle 66">
              <a:extLst>
                <a:ext uri="{FF2B5EF4-FFF2-40B4-BE49-F238E27FC236}">
                  <a16:creationId xmlns:a16="http://schemas.microsoft.com/office/drawing/2014/main" id="{4C2F95B3-7194-4AFB-B1C3-F07E8F1BABDA}"/>
                </a:ext>
              </a:extLst>
            </p:cNvPr>
            <p:cNvSpPr>
              <a:spLocks noChangeArrowheads="1"/>
            </p:cNvSpPr>
            <p:nvPr/>
          </p:nvSpPr>
          <p:spPr bwMode="auto">
            <a:xfrm>
              <a:off x="3468" y="2177"/>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02</a:t>
              </a:r>
              <a:endParaRPr lang="fr-FR" altLang="fr-FR" sz="1800">
                <a:latin typeface="Arial" panose="020B0604020202020204" pitchFamily="34" charset="0"/>
              </a:endParaRPr>
            </a:p>
          </p:txBody>
        </p:sp>
        <p:sp>
          <p:nvSpPr>
            <p:cNvPr id="51269" name="Rectangle 67">
              <a:extLst>
                <a:ext uri="{FF2B5EF4-FFF2-40B4-BE49-F238E27FC236}">
                  <a16:creationId xmlns:a16="http://schemas.microsoft.com/office/drawing/2014/main" id="{1CF9E39E-F8FB-439A-90A7-6703F39ABAEF}"/>
                </a:ext>
              </a:extLst>
            </p:cNvPr>
            <p:cNvSpPr>
              <a:spLocks noChangeArrowheads="1"/>
            </p:cNvSpPr>
            <p:nvPr/>
          </p:nvSpPr>
          <p:spPr bwMode="auto">
            <a:xfrm>
              <a:off x="3575" y="2177"/>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70" name="Rectangle 68">
              <a:extLst>
                <a:ext uri="{FF2B5EF4-FFF2-40B4-BE49-F238E27FC236}">
                  <a16:creationId xmlns:a16="http://schemas.microsoft.com/office/drawing/2014/main" id="{675F3446-498C-48DC-91CF-42830E8F6875}"/>
                </a:ext>
              </a:extLst>
            </p:cNvPr>
            <p:cNvSpPr>
              <a:spLocks noChangeArrowheads="1"/>
            </p:cNvSpPr>
            <p:nvPr/>
          </p:nvSpPr>
          <p:spPr bwMode="auto">
            <a:xfrm>
              <a:off x="3607" y="2177"/>
              <a:ext cx="180"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avr</a:t>
              </a:r>
              <a:endParaRPr lang="fr-FR" altLang="fr-FR" sz="1800">
                <a:latin typeface="Arial" panose="020B0604020202020204" pitchFamily="34" charset="0"/>
              </a:endParaRPr>
            </a:p>
          </p:txBody>
        </p:sp>
        <p:sp>
          <p:nvSpPr>
            <p:cNvPr id="51271" name="Rectangle 69">
              <a:extLst>
                <a:ext uri="{FF2B5EF4-FFF2-40B4-BE49-F238E27FC236}">
                  <a16:creationId xmlns:a16="http://schemas.microsoft.com/office/drawing/2014/main" id="{AC9FE88A-9249-4472-A2D4-E30C8E5FB3CB}"/>
                </a:ext>
              </a:extLst>
            </p:cNvPr>
            <p:cNvSpPr>
              <a:spLocks noChangeArrowheads="1"/>
            </p:cNvSpPr>
            <p:nvPr/>
          </p:nvSpPr>
          <p:spPr bwMode="auto">
            <a:xfrm>
              <a:off x="3739" y="2177"/>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72" name="Rectangle 70">
              <a:extLst>
                <a:ext uri="{FF2B5EF4-FFF2-40B4-BE49-F238E27FC236}">
                  <a16:creationId xmlns:a16="http://schemas.microsoft.com/office/drawing/2014/main" id="{D625B5F7-A8A1-4AEF-99CB-A736A27B66B8}"/>
                </a:ext>
              </a:extLst>
            </p:cNvPr>
            <p:cNvSpPr>
              <a:spLocks noChangeArrowheads="1"/>
            </p:cNvSpPr>
            <p:nvPr/>
          </p:nvSpPr>
          <p:spPr bwMode="auto">
            <a:xfrm>
              <a:off x="3771" y="2177"/>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93</a:t>
              </a:r>
              <a:endParaRPr lang="fr-FR" altLang="fr-FR" sz="1800">
                <a:latin typeface="Arial" panose="020B0604020202020204" pitchFamily="34" charset="0"/>
              </a:endParaRPr>
            </a:p>
          </p:txBody>
        </p:sp>
        <p:sp>
          <p:nvSpPr>
            <p:cNvPr id="51273" name="Rectangle 71">
              <a:extLst>
                <a:ext uri="{FF2B5EF4-FFF2-40B4-BE49-F238E27FC236}">
                  <a16:creationId xmlns:a16="http://schemas.microsoft.com/office/drawing/2014/main" id="{CC6C4A3E-5729-491D-8F30-4F8513630895}"/>
                </a:ext>
              </a:extLst>
            </p:cNvPr>
            <p:cNvSpPr>
              <a:spLocks noChangeArrowheads="1"/>
            </p:cNvSpPr>
            <p:nvPr/>
          </p:nvSpPr>
          <p:spPr bwMode="auto">
            <a:xfrm>
              <a:off x="3879" y="2177"/>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74" name="Rectangle 72">
              <a:extLst>
                <a:ext uri="{FF2B5EF4-FFF2-40B4-BE49-F238E27FC236}">
                  <a16:creationId xmlns:a16="http://schemas.microsoft.com/office/drawing/2014/main" id="{56C105CA-E45B-4FE5-A80E-9A12B4CAE89D}"/>
                </a:ext>
              </a:extLst>
            </p:cNvPr>
            <p:cNvSpPr>
              <a:spLocks noChangeArrowheads="1"/>
            </p:cNvSpPr>
            <p:nvPr/>
          </p:nvSpPr>
          <p:spPr bwMode="auto">
            <a:xfrm>
              <a:off x="1371" y="2327"/>
              <a:ext cx="1792" cy="165"/>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75" name="Rectangle 73">
              <a:extLst>
                <a:ext uri="{FF2B5EF4-FFF2-40B4-BE49-F238E27FC236}">
                  <a16:creationId xmlns:a16="http://schemas.microsoft.com/office/drawing/2014/main" id="{C95FF3CC-ADA9-4F9B-A1D8-54D930B4F365}"/>
                </a:ext>
              </a:extLst>
            </p:cNvPr>
            <p:cNvSpPr>
              <a:spLocks noChangeArrowheads="1"/>
            </p:cNvSpPr>
            <p:nvPr/>
          </p:nvSpPr>
          <p:spPr bwMode="auto">
            <a:xfrm>
              <a:off x="1413" y="2342"/>
              <a:ext cx="1709" cy="134"/>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76" name="Rectangle 74">
              <a:extLst>
                <a:ext uri="{FF2B5EF4-FFF2-40B4-BE49-F238E27FC236}">
                  <a16:creationId xmlns:a16="http://schemas.microsoft.com/office/drawing/2014/main" id="{EC0372F2-38CC-438F-94A8-50435AD5D0FD}"/>
                </a:ext>
              </a:extLst>
            </p:cNvPr>
            <p:cNvSpPr>
              <a:spLocks noChangeArrowheads="1"/>
            </p:cNvSpPr>
            <p:nvPr/>
          </p:nvSpPr>
          <p:spPr bwMode="auto">
            <a:xfrm>
              <a:off x="1413" y="2344"/>
              <a:ext cx="42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SOMISY</a:t>
              </a:r>
              <a:endParaRPr lang="fr-FR" altLang="fr-FR" sz="1800">
                <a:latin typeface="Arial" panose="020B0604020202020204" pitchFamily="34" charset="0"/>
              </a:endParaRPr>
            </a:p>
          </p:txBody>
        </p:sp>
        <p:sp>
          <p:nvSpPr>
            <p:cNvPr id="51277" name="Rectangle 75">
              <a:extLst>
                <a:ext uri="{FF2B5EF4-FFF2-40B4-BE49-F238E27FC236}">
                  <a16:creationId xmlns:a16="http://schemas.microsoft.com/office/drawing/2014/main" id="{B042318B-5EC9-44F5-BC6A-B29B3F355344}"/>
                </a:ext>
              </a:extLst>
            </p:cNvPr>
            <p:cNvSpPr>
              <a:spLocks noChangeArrowheads="1"/>
            </p:cNvSpPr>
            <p:nvPr/>
          </p:nvSpPr>
          <p:spPr bwMode="auto">
            <a:xfrm>
              <a:off x="1787" y="2344"/>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78" name="Rectangle 76">
              <a:extLst>
                <a:ext uri="{FF2B5EF4-FFF2-40B4-BE49-F238E27FC236}">
                  <a16:creationId xmlns:a16="http://schemas.microsoft.com/office/drawing/2014/main" id="{50A226D3-289D-486B-8B38-5C93A1B75E2E}"/>
                </a:ext>
              </a:extLst>
            </p:cNvPr>
            <p:cNvSpPr>
              <a:spLocks noChangeArrowheads="1"/>
            </p:cNvSpPr>
            <p:nvPr/>
          </p:nvSpPr>
          <p:spPr bwMode="auto">
            <a:xfrm>
              <a:off x="3163" y="2327"/>
              <a:ext cx="1021" cy="165"/>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79" name="Rectangle 77">
              <a:extLst>
                <a:ext uri="{FF2B5EF4-FFF2-40B4-BE49-F238E27FC236}">
                  <a16:creationId xmlns:a16="http://schemas.microsoft.com/office/drawing/2014/main" id="{2EEDC769-9951-47A4-B34D-98ED2EAA6879}"/>
                </a:ext>
              </a:extLst>
            </p:cNvPr>
            <p:cNvSpPr>
              <a:spLocks noChangeArrowheads="1"/>
            </p:cNvSpPr>
            <p:nvPr/>
          </p:nvSpPr>
          <p:spPr bwMode="auto">
            <a:xfrm>
              <a:off x="3205" y="2342"/>
              <a:ext cx="937" cy="134"/>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80" name="Rectangle 78">
              <a:extLst>
                <a:ext uri="{FF2B5EF4-FFF2-40B4-BE49-F238E27FC236}">
                  <a16:creationId xmlns:a16="http://schemas.microsoft.com/office/drawing/2014/main" id="{B7CAADB8-974F-4F20-9526-DE78B12CB257}"/>
                </a:ext>
              </a:extLst>
            </p:cNvPr>
            <p:cNvSpPr>
              <a:spLocks noChangeArrowheads="1"/>
            </p:cNvSpPr>
            <p:nvPr/>
          </p:nvSpPr>
          <p:spPr bwMode="auto">
            <a:xfrm>
              <a:off x="3468" y="2344"/>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14</a:t>
              </a:r>
              <a:endParaRPr lang="fr-FR" altLang="fr-FR" sz="1800">
                <a:latin typeface="Arial" panose="020B0604020202020204" pitchFamily="34" charset="0"/>
              </a:endParaRPr>
            </a:p>
          </p:txBody>
        </p:sp>
        <p:sp>
          <p:nvSpPr>
            <p:cNvPr id="51281" name="Rectangle 79">
              <a:extLst>
                <a:ext uri="{FF2B5EF4-FFF2-40B4-BE49-F238E27FC236}">
                  <a16:creationId xmlns:a16="http://schemas.microsoft.com/office/drawing/2014/main" id="{B9C37E34-3F0B-4E18-BC91-B8E9138A39A5}"/>
                </a:ext>
              </a:extLst>
            </p:cNvPr>
            <p:cNvSpPr>
              <a:spLocks noChangeArrowheads="1"/>
            </p:cNvSpPr>
            <p:nvPr/>
          </p:nvSpPr>
          <p:spPr bwMode="auto">
            <a:xfrm>
              <a:off x="3575" y="2344"/>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82" name="Rectangle 80">
              <a:extLst>
                <a:ext uri="{FF2B5EF4-FFF2-40B4-BE49-F238E27FC236}">
                  <a16:creationId xmlns:a16="http://schemas.microsoft.com/office/drawing/2014/main" id="{90AFC321-DB78-451C-9D25-9C2FEE8AE838}"/>
                </a:ext>
              </a:extLst>
            </p:cNvPr>
            <p:cNvSpPr>
              <a:spLocks noChangeArrowheads="1"/>
            </p:cNvSpPr>
            <p:nvPr/>
          </p:nvSpPr>
          <p:spPr bwMode="auto">
            <a:xfrm>
              <a:off x="3607" y="2344"/>
              <a:ext cx="180"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avr</a:t>
              </a:r>
              <a:endParaRPr lang="fr-FR" altLang="fr-FR" sz="1800">
                <a:latin typeface="Arial" panose="020B0604020202020204" pitchFamily="34" charset="0"/>
              </a:endParaRPr>
            </a:p>
          </p:txBody>
        </p:sp>
        <p:sp>
          <p:nvSpPr>
            <p:cNvPr id="51283" name="Rectangle 81">
              <a:extLst>
                <a:ext uri="{FF2B5EF4-FFF2-40B4-BE49-F238E27FC236}">
                  <a16:creationId xmlns:a16="http://schemas.microsoft.com/office/drawing/2014/main" id="{934233FD-69D2-4DB8-899D-407888995264}"/>
                </a:ext>
              </a:extLst>
            </p:cNvPr>
            <p:cNvSpPr>
              <a:spLocks noChangeArrowheads="1"/>
            </p:cNvSpPr>
            <p:nvPr/>
          </p:nvSpPr>
          <p:spPr bwMode="auto">
            <a:xfrm>
              <a:off x="3739" y="2344"/>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84" name="Rectangle 82">
              <a:extLst>
                <a:ext uri="{FF2B5EF4-FFF2-40B4-BE49-F238E27FC236}">
                  <a16:creationId xmlns:a16="http://schemas.microsoft.com/office/drawing/2014/main" id="{417FA178-670E-486F-BFE3-0EEC319F0917}"/>
                </a:ext>
              </a:extLst>
            </p:cNvPr>
            <p:cNvSpPr>
              <a:spLocks noChangeArrowheads="1"/>
            </p:cNvSpPr>
            <p:nvPr/>
          </p:nvSpPr>
          <p:spPr bwMode="auto">
            <a:xfrm>
              <a:off x="3771" y="2344"/>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87</a:t>
              </a:r>
              <a:endParaRPr lang="fr-FR" altLang="fr-FR" sz="1800">
                <a:latin typeface="Arial" panose="020B0604020202020204" pitchFamily="34" charset="0"/>
              </a:endParaRPr>
            </a:p>
          </p:txBody>
        </p:sp>
        <p:sp>
          <p:nvSpPr>
            <p:cNvPr id="51285" name="Rectangle 83">
              <a:extLst>
                <a:ext uri="{FF2B5EF4-FFF2-40B4-BE49-F238E27FC236}">
                  <a16:creationId xmlns:a16="http://schemas.microsoft.com/office/drawing/2014/main" id="{03EFF95F-63E8-4C8F-A242-B418B44935D5}"/>
                </a:ext>
              </a:extLst>
            </p:cNvPr>
            <p:cNvSpPr>
              <a:spLocks noChangeArrowheads="1"/>
            </p:cNvSpPr>
            <p:nvPr/>
          </p:nvSpPr>
          <p:spPr bwMode="auto">
            <a:xfrm>
              <a:off x="3879" y="2344"/>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86" name="Rectangle 84">
              <a:extLst>
                <a:ext uri="{FF2B5EF4-FFF2-40B4-BE49-F238E27FC236}">
                  <a16:creationId xmlns:a16="http://schemas.microsoft.com/office/drawing/2014/main" id="{CDDF380F-6AC5-4722-BCA3-A8166F28333E}"/>
                </a:ext>
              </a:extLst>
            </p:cNvPr>
            <p:cNvSpPr>
              <a:spLocks noChangeArrowheads="1"/>
            </p:cNvSpPr>
            <p:nvPr/>
          </p:nvSpPr>
          <p:spPr bwMode="auto">
            <a:xfrm>
              <a:off x="1413" y="2509"/>
              <a:ext cx="615"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GOUNKOTO</a:t>
              </a:r>
              <a:endParaRPr lang="fr-FR" altLang="fr-FR" sz="1800">
                <a:latin typeface="Arial" panose="020B0604020202020204" pitchFamily="34" charset="0"/>
              </a:endParaRPr>
            </a:p>
          </p:txBody>
        </p:sp>
        <p:sp>
          <p:nvSpPr>
            <p:cNvPr id="51287" name="Rectangle 85">
              <a:extLst>
                <a:ext uri="{FF2B5EF4-FFF2-40B4-BE49-F238E27FC236}">
                  <a16:creationId xmlns:a16="http://schemas.microsoft.com/office/drawing/2014/main" id="{3BEFA0DC-552F-44A1-AD24-4076009A8E35}"/>
                </a:ext>
              </a:extLst>
            </p:cNvPr>
            <p:cNvSpPr>
              <a:spLocks noChangeArrowheads="1"/>
            </p:cNvSpPr>
            <p:nvPr/>
          </p:nvSpPr>
          <p:spPr bwMode="auto">
            <a:xfrm>
              <a:off x="1974" y="2509"/>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88" name="Rectangle 86">
              <a:extLst>
                <a:ext uri="{FF2B5EF4-FFF2-40B4-BE49-F238E27FC236}">
                  <a16:creationId xmlns:a16="http://schemas.microsoft.com/office/drawing/2014/main" id="{AF532545-3712-4E50-B832-4C1AC3D3BF03}"/>
                </a:ext>
              </a:extLst>
            </p:cNvPr>
            <p:cNvSpPr>
              <a:spLocks noChangeArrowheads="1"/>
            </p:cNvSpPr>
            <p:nvPr/>
          </p:nvSpPr>
          <p:spPr bwMode="auto">
            <a:xfrm>
              <a:off x="3451" y="2509"/>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21</a:t>
              </a:r>
              <a:endParaRPr lang="fr-FR" altLang="fr-FR" sz="1800">
                <a:latin typeface="Arial" panose="020B0604020202020204" pitchFamily="34" charset="0"/>
              </a:endParaRPr>
            </a:p>
          </p:txBody>
        </p:sp>
        <p:sp>
          <p:nvSpPr>
            <p:cNvPr id="51289" name="Rectangle 87">
              <a:extLst>
                <a:ext uri="{FF2B5EF4-FFF2-40B4-BE49-F238E27FC236}">
                  <a16:creationId xmlns:a16="http://schemas.microsoft.com/office/drawing/2014/main" id="{976A8DA5-A258-4818-BF52-DB44452FA42E}"/>
                </a:ext>
              </a:extLst>
            </p:cNvPr>
            <p:cNvSpPr>
              <a:spLocks noChangeArrowheads="1"/>
            </p:cNvSpPr>
            <p:nvPr/>
          </p:nvSpPr>
          <p:spPr bwMode="auto">
            <a:xfrm>
              <a:off x="3557" y="2509"/>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90" name="Rectangle 88">
              <a:extLst>
                <a:ext uri="{FF2B5EF4-FFF2-40B4-BE49-F238E27FC236}">
                  <a16:creationId xmlns:a16="http://schemas.microsoft.com/office/drawing/2014/main" id="{DDB61052-30C9-46BE-A4AB-251B06D220AF}"/>
                </a:ext>
              </a:extLst>
            </p:cNvPr>
            <p:cNvSpPr>
              <a:spLocks noChangeArrowheads="1"/>
            </p:cNvSpPr>
            <p:nvPr/>
          </p:nvSpPr>
          <p:spPr bwMode="auto">
            <a:xfrm>
              <a:off x="3589" y="2509"/>
              <a:ext cx="214"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mar</a:t>
              </a:r>
              <a:endParaRPr lang="fr-FR" altLang="fr-FR" sz="1800">
                <a:latin typeface="Arial" panose="020B0604020202020204" pitchFamily="34" charset="0"/>
              </a:endParaRPr>
            </a:p>
          </p:txBody>
        </p:sp>
        <p:sp>
          <p:nvSpPr>
            <p:cNvPr id="51291" name="Rectangle 89">
              <a:extLst>
                <a:ext uri="{FF2B5EF4-FFF2-40B4-BE49-F238E27FC236}">
                  <a16:creationId xmlns:a16="http://schemas.microsoft.com/office/drawing/2014/main" id="{EB46DF5D-86D9-4524-BAE9-27779475DD5B}"/>
                </a:ext>
              </a:extLst>
            </p:cNvPr>
            <p:cNvSpPr>
              <a:spLocks noChangeArrowheads="1"/>
            </p:cNvSpPr>
            <p:nvPr/>
          </p:nvSpPr>
          <p:spPr bwMode="auto">
            <a:xfrm>
              <a:off x="3757" y="2509"/>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292" name="Rectangle 90">
              <a:extLst>
                <a:ext uri="{FF2B5EF4-FFF2-40B4-BE49-F238E27FC236}">
                  <a16:creationId xmlns:a16="http://schemas.microsoft.com/office/drawing/2014/main" id="{5C9D9ED0-46DF-4947-95D3-639768CF03A5}"/>
                </a:ext>
              </a:extLst>
            </p:cNvPr>
            <p:cNvSpPr>
              <a:spLocks noChangeArrowheads="1"/>
            </p:cNvSpPr>
            <p:nvPr/>
          </p:nvSpPr>
          <p:spPr bwMode="auto">
            <a:xfrm>
              <a:off x="3788" y="2509"/>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12</a:t>
              </a:r>
              <a:endParaRPr lang="fr-FR" altLang="fr-FR" sz="1800">
                <a:latin typeface="Arial" panose="020B0604020202020204" pitchFamily="34" charset="0"/>
              </a:endParaRPr>
            </a:p>
          </p:txBody>
        </p:sp>
        <p:sp>
          <p:nvSpPr>
            <p:cNvPr id="51293" name="Rectangle 91">
              <a:extLst>
                <a:ext uri="{FF2B5EF4-FFF2-40B4-BE49-F238E27FC236}">
                  <a16:creationId xmlns:a16="http://schemas.microsoft.com/office/drawing/2014/main" id="{F3CA5F02-F084-46CB-BD35-9DFB883263B2}"/>
                </a:ext>
              </a:extLst>
            </p:cNvPr>
            <p:cNvSpPr>
              <a:spLocks noChangeArrowheads="1"/>
            </p:cNvSpPr>
            <p:nvPr/>
          </p:nvSpPr>
          <p:spPr bwMode="auto">
            <a:xfrm>
              <a:off x="3895" y="2509"/>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94" name="Rectangle 92">
              <a:extLst>
                <a:ext uri="{FF2B5EF4-FFF2-40B4-BE49-F238E27FC236}">
                  <a16:creationId xmlns:a16="http://schemas.microsoft.com/office/drawing/2014/main" id="{F11903EE-CBA2-4DA4-8C16-54AC6B2530A8}"/>
                </a:ext>
              </a:extLst>
            </p:cNvPr>
            <p:cNvSpPr>
              <a:spLocks noChangeArrowheads="1"/>
            </p:cNvSpPr>
            <p:nvPr/>
          </p:nvSpPr>
          <p:spPr bwMode="auto">
            <a:xfrm>
              <a:off x="1371" y="2659"/>
              <a:ext cx="1792" cy="166"/>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95" name="Rectangle 93">
              <a:extLst>
                <a:ext uri="{FF2B5EF4-FFF2-40B4-BE49-F238E27FC236}">
                  <a16:creationId xmlns:a16="http://schemas.microsoft.com/office/drawing/2014/main" id="{022186CC-4242-4CF1-BC24-3F361FBE9836}"/>
                </a:ext>
              </a:extLst>
            </p:cNvPr>
            <p:cNvSpPr>
              <a:spLocks noChangeArrowheads="1"/>
            </p:cNvSpPr>
            <p:nvPr/>
          </p:nvSpPr>
          <p:spPr bwMode="auto">
            <a:xfrm>
              <a:off x="1413" y="2675"/>
              <a:ext cx="1709" cy="134"/>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96" name="Rectangle 94">
              <a:extLst>
                <a:ext uri="{FF2B5EF4-FFF2-40B4-BE49-F238E27FC236}">
                  <a16:creationId xmlns:a16="http://schemas.microsoft.com/office/drawing/2014/main" id="{586D444D-C6AE-4E73-8FD1-9F56E9DE1465}"/>
                </a:ext>
              </a:extLst>
            </p:cNvPr>
            <p:cNvSpPr>
              <a:spLocks noChangeArrowheads="1"/>
            </p:cNvSpPr>
            <p:nvPr/>
          </p:nvSpPr>
          <p:spPr bwMode="auto">
            <a:xfrm>
              <a:off x="1413" y="2677"/>
              <a:ext cx="42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YATELA</a:t>
              </a:r>
              <a:endParaRPr lang="fr-FR" altLang="fr-FR" sz="1800">
                <a:latin typeface="Arial" panose="020B0604020202020204" pitchFamily="34" charset="0"/>
              </a:endParaRPr>
            </a:p>
          </p:txBody>
        </p:sp>
        <p:sp>
          <p:nvSpPr>
            <p:cNvPr id="51297" name="Rectangle 95">
              <a:extLst>
                <a:ext uri="{FF2B5EF4-FFF2-40B4-BE49-F238E27FC236}">
                  <a16:creationId xmlns:a16="http://schemas.microsoft.com/office/drawing/2014/main" id="{275A6F27-C0FA-4303-BF69-935C155ED0A7}"/>
                </a:ext>
              </a:extLst>
            </p:cNvPr>
            <p:cNvSpPr>
              <a:spLocks noChangeArrowheads="1"/>
            </p:cNvSpPr>
            <p:nvPr/>
          </p:nvSpPr>
          <p:spPr bwMode="auto">
            <a:xfrm>
              <a:off x="1782" y="2677"/>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298" name="Rectangle 96">
              <a:extLst>
                <a:ext uri="{FF2B5EF4-FFF2-40B4-BE49-F238E27FC236}">
                  <a16:creationId xmlns:a16="http://schemas.microsoft.com/office/drawing/2014/main" id="{BA97A81D-0862-4E8C-A4F3-7D622EAD10D5}"/>
                </a:ext>
              </a:extLst>
            </p:cNvPr>
            <p:cNvSpPr>
              <a:spLocks noChangeArrowheads="1"/>
            </p:cNvSpPr>
            <p:nvPr/>
          </p:nvSpPr>
          <p:spPr bwMode="auto">
            <a:xfrm>
              <a:off x="3163" y="2659"/>
              <a:ext cx="1021" cy="166"/>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299" name="Rectangle 97">
              <a:extLst>
                <a:ext uri="{FF2B5EF4-FFF2-40B4-BE49-F238E27FC236}">
                  <a16:creationId xmlns:a16="http://schemas.microsoft.com/office/drawing/2014/main" id="{9F76F9EA-32D0-47D7-8905-A2FFCF83A12B}"/>
                </a:ext>
              </a:extLst>
            </p:cNvPr>
            <p:cNvSpPr>
              <a:spLocks noChangeArrowheads="1"/>
            </p:cNvSpPr>
            <p:nvPr/>
          </p:nvSpPr>
          <p:spPr bwMode="auto">
            <a:xfrm>
              <a:off x="3205" y="2675"/>
              <a:ext cx="937" cy="134"/>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300" name="Rectangle 98">
              <a:extLst>
                <a:ext uri="{FF2B5EF4-FFF2-40B4-BE49-F238E27FC236}">
                  <a16:creationId xmlns:a16="http://schemas.microsoft.com/office/drawing/2014/main" id="{ACA82EC9-6F13-47EA-8984-F7F7CFD57B95}"/>
                </a:ext>
              </a:extLst>
            </p:cNvPr>
            <p:cNvSpPr>
              <a:spLocks noChangeArrowheads="1"/>
            </p:cNvSpPr>
            <p:nvPr/>
          </p:nvSpPr>
          <p:spPr bwMode="auto">
            <a:xfrm>
              <a:off x="3456" y="2677"/>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20</a:t>
              </a:r>
              <a:endParaRPr lang="fr-FR" altLang="fr-FR" sz="1800">
                <a:latin typeface="Arial" panose="020B0604020202020204" pitchFamily="34" charset="0"/>
              </a:endParaRPr>
            </a:p>
          </p:txBody>
        </p:sp>
        <p:sp>
          <p:nvSpPr>
            <p:cNvPr id="51301" name="Rectangle 99">
              <a:extLst>
                <a:ext uri="{FF2B5EF4-FFF2-40B4-BE49-F238E27FC236}">
                  <a16:creationId xmlns:a16="http://schemas.microsoft.com/office/drawing/2014/main" id="{50E3FFAB-78C6-4896-806E-A23001249207}"/>
                </a:ext>
              </a:extLst>
            </p:cNvPr>
            <p:cNvSpPr>
              <a:spLocks noChangeArrowheads="1"/>
            </p:cNvSpPr>
            <p:nvPr/>
          </p:nvSpPr>
          <p:spPr bwMode="auto">
            <a:xfrm>
              <a:off x="3563" y="2677"/>
              <a:ext cx="10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02" name="Rectangle 100">
              <a:extLst>
                <a:ext uri="{FF2B5EF4-FFF2-40B4-BE49-F238E27FC236}">
                  <a16:creationId xmlns:a16="http://schemas.microsoft.com/office/drawing/2014/main" id="{4FBFBA78-59BB-4627-88C8-5CCC0039C83B}"/>
                </a:ext>
              </a:extLst>
            </p:cNvPr>
            <p:cNvSpPr>
              <a:spLocks noChangeArrowheads="1"/>
            </p:cNvSpPr>
            <p:nvPr/>
          </p:nvSpPr>
          <p:spPr bwMode="auto">
            <a:xfrm>
              <a:off x="3595" y="2677"/>
              <a:ext cx="202"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mai</a:t>
              </a:r>
              <a:endParaRPr lang="fr-FR" altLang="fr-FR" sz="1800">
                <a:latin typeface="Arial" panose="020B0604020202020204" pitchFamily="34" charset="0"/>
              </a:endParaRPr>
            </a:p>
          </p:txBody>
        </p:sp>
        <p:sp>
          <p:nvSpPr>
            <p:cNvPr id="51303" name="Rectangle 101">
              <a:extLst>
                <a:ext uri="{FF2B5EF4-FFF2-40B4-BE49-F238E27FC236}">
                  <a16:creationId xmlns:a16="http://schemas.microsoft.com/office/drawing/2014/main" id="{4AA47A4D-27FA-438E-9159-3381388AECAF}"/>
                </a:ext>
              </a:extLst>
            </p:cNvPr>
            <p:cNvSpPr>
              <a:spLocks noChangeArrowheads="1"/>
            </p:cNvSpPr>
            <p:nvPr/>
          </p:nvSpPr>
          <p:spPr bwMode="auto">
            <a:xfrm>
              <a:off x="3752" y="2677"/>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04" name="Rectangle 102">
              <a:extLst>
                <a:ext uri="{FF2B5EF4-FFF2-40B4-BE49-F238E27FC236}">
                  <a16:creationId xmlns:a16="http://schemas.microsoft.com/office/drawing/2014/main" id="{5507D213-58E2-46D9-9A23-7F6BA112D82F}"/>
                </a:ext>
              </a:extLst>
            </p:cNvPr>
            <p:cNvSpPr>
              <a:spLocks noChangeArrowheads="1"/>
            </p:cNvSpPr>
            <p:nvPr/>
          </p:nvSpPr>
          <p:spPr bwMode="auto">
            <a:xfrm>
              <a:off x="3784" y="2677"/>
              <a:ext cx="20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94</a:t>
              </a:r>
              <a:endParaRPr lang="fr-FR" altLang="fr-FR" sz="1800">
                <a:latin typeface="Arial" panose="020B0604020202020204" pitchFamily="34" charset="0"/>
              </a:endParaRPr>
            </a:p>
          </p:txBody>
        </p:sp>
        <p:sp>
          <p:nvSpPr>
            <p:cNvPr id="51305" name="Rectangle 103">
              <a:extLst>
                <a:ext uri="{FF2B5EF4-FFF2-40B4-BE49-F238E27FC236}">
                  <a16:creationId xmlns:a16="http://schemas.microsoft.com/office/drawing/2014/main" id="{85B948E6-EAD9-4CC7-8505-5C631A746D14}"/>
                </a:ext>
              </a:extLst>
            </p:cNvPr>
            <p:cNvSpPr>
              <a:spLocks noChangeArrowheads="1"/>
            </p:cNvSpPr>
            <p:nvPr/>
          </p:nvSpPr>
          <p:spPr bwMode="auto">
            <a:xfrm>
              <a:off x="3889" y="2677"/>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06" name="Rectangle 104">
              <a:extLst>
                <a:ext uri="{FF2B5EF4-FFF2-40B4-BE49-F238E27FC236}">
                  <a16:creationId xmlns:a16="http://schemas.microsoft.com/office/drawing/2014/main" id="{A396FCCE-A38B-421F-BBA7-403E61ED1E07}"/>
                </a:ext>
              </a:extLst>
            </p:cNvPr>
            <p:cNvSpPr>
              <a:spLocks noChangeArrowheads="1"/>
            </p:cNvSpPr>
            <p:nvPr/>
          </p:nvSpPr>
          <p:spPr bwMode="auto">
            <a:xfrm>
              <a:off x="1413" y="2842"/>
              <a:ext cx="449"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SAHARA</a:t>
              </a:r>
              <a:endParaRPr lang="fr-FR" altLang="fr-FR" sz="1800">
                <a:latin typeface="Arial" panose="020B0604020202020204" pitchFamily="34" charset="0"/>
              </a:endParaRPr>
            </a:p>
          </p:txBody>
        </p:sp>
        <p:sp>
          <p:nvSpPr>
            <p:cNvPr id="51307" name="Rectangle 105">
              <a:extLst>
                <a:ext uri="{FF2B5EF4-FFF2-40B4-BE49-F238E27FC236}">
                  <a16:creationId xmlns:a16="http://schemas.microsoft.com/office/drawing/2014/main" id="{5D4821DE-1B5B-4A0E-AE94-2F77ADF9E518}"/>
                </a:ext>
              </a:extLst>
            </p:cNvPr>
            <p:cNvSpPr>
              <a:spLocks noChangeArrowheads="1"/>
            </p:cNvSpPr>
            <p:nvPr/>
          </p:nvSpPr>
          <p:spPr bwMode="auto">
            <a:xfrm>
              <a:off x="1810" y="2842"/>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08" name="Rectangle 106">
              <a:extLst>
                <a:ext uri="{FF2B5EF4-FFF2-40B4-BE49-F238E27FC236}">
                  <a16:creationId xmlns:a16="http://schemas.microsoft.com/office/drawing/2014/main" id="{64A1A072-0C32-4B46-9839-CDD55441723B}"/>
                </a:ext>
              </a:extLst>
            </p:cNvPr>
            <p:cNvSpPr>
              <a:spLocks noChangeArrowheads="1"/>
            </p:cNvSpPr>
            <p:nvPr/>
          </p:nvSpPr>
          <p:spPr bwMode="auto">
            <a:xfrm>
              <a:off x="1842" y="2842"/>
              <a:ext cx="397"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MINING</a:t>
              </a:r>
              <a:endParaRPr lang="fr-FR" altLang="fr-FR" sz="1800">
                <a:latin typeface="Arial" panose="020B0604020202020204" pitchFamily="34" charset="0"/>
              </a:endParaRPr>
            </a:p>
          </p:txBody>
        </p:sp>
        <p:sp>
          <p:nvSpPr>
            <p:cNvPr id="51309" name="Rectangle 107">
              <a:extLst>
                <a:ext uri="{FF2B5EF4-FFF2-40B4-BE49-F238E27FC236}">
                  <a16:creationId xmlns:a16="http://schemas.microsoft.com/office/drawing/2014/main" id="{374BB47B-80C9-4DB8-BBDA-B164B36E1D84}"/>
                </a:ext>
              </a:extLst>
            </p:cNvPr>
            <p:cNvSpPr>
              <a:spLocks noChangeArrowheads="1"/>
            </p:cNvSpPr>
            <p:nvPr/>
          </p:nvSpPr>
          <p:spPr bwMode="auto">
            <a:xfrm>
              <a:off x="2188" y="2842"/>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10" name="Rectangle 108">
              <a:extLst>
                <a:ext uri="{FF2B5EF4-FFF2-40B4-BE49-F238E27FC236}">
                  <a16:creationId xmlns:a16="http://schemas.microsoft.com/office/drawing/2014/main" id="{1A1F0EFF-A957-477A-9A7F-CD0AB6999847}"/>
                </a:ext>
              </a:extLst>
            </p:cNvPr>
            <p:cNvSpPr>
              <a:spLocks noChangeArrowheads="1"/>
            </p:cNvSpPr>
            <p:nvPr/>
          </p:nvSpPr>
          <p:spPr bwMode="auto">
            <a:xfrm>
              <a:off x="3454" y="2842"/>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19</a:t>
              </a:r>
              <a:endParaRPr lang="fr-FR" altLang="fr-FR" sz="1800">
                <a:latin typeface="Arial" panose="020B0604020202020204" pitchFamily="34" charset="0"/>
              </a:endParaRPr>
            </a:p>
          </p:txBody>
        </p:sp>
        <p:sp>
          <p:nvSpPr>
            <p:cNvPr id="51311" name="Rectangle 109">
              <a:extLst>
                <a:ext uri="{FF2B5EF4-FFF2-40B4-BE49-F238E27FC236}">
                  <a16:creationId xmlns:a16="http://schemas.microsoft.com/office/drawing/2014/main" id="{9130F8A7-7E56-4F94-BA09-FBAFB96755E0}"/>
                </a:ext>
              </a:extLst>
            </p:cNvPr>
            <p:cNvSpPr>
              <a:spLocks noChangeArrowheads="1"/>
            </p:cNvSpPr>
            <p:nvPr/>
          </p:nvSpPr>
          <p:spPr bwMode="auto">
            <a:xfrm>
              <a:off x="3560" y="2842"/>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12" name="Rectangle 110">
              <a:extLst>
                <a:ext uri="{FF2B5EF4-FFF2-40B4-BE49-F238E27FC236}">
                  <a16:creationId xmlns:a16="http://schemas.microsoft.com/office/drawing/2014/main" id="{77EF0003-6FED-49C9-AE36-6F4213255B0C}"/>
                </a:ext>
              </a:extLst>
            </p:cNvPr>
            <p:cNvSpPr>
              <a:spLocks noChangeArrowheads="1"/>
            </p:cNvSpPr>
            <p:nvPr/>
          </p:nvSpPr>
          <p:spPr bwMode="auto">
            <a:xfrm>
              <a:off x="3592" y="2842"/>
              <a:ext cx="20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févr</a:t>
              </a:r>
              <a:endParaRPr lang="fr-FR" altLang="fr-FR" sz="1800">
                <a:latin typeface="Arial" panose="020B0604020202020204" pitchFamily="34" charset="0"/>
              </a:endParaRPr>
            </a:p>
          </p:txBody>
        </p:sp>
        <p:sp>
          <p:nvSpPr>
            <p:cNvPr id="51313" name="Rectangle 111">
              <a:extLst>
                <a:ext uri="{FF2B5EF4-FFF2-40B4-BE49-F238E27FC236}">
                  <a16:creationId xmlns:a16="http://schemas.microsoft.com/office/drawing/2014/main" id="{F7ADB0C6-D253-4155-86D3-7BEC5ADD6174}"/>
                </a:ext>
              </a:extLst>
            </p:cNvPr>
            <p:cNvSpPr>
              <a:spLocks noChangeArrowheads="1"/>
            </p:cNvSpPr>
            <p:nvPr/>
          </p:nvSpPr>
          <p:spPr bwMode="auto">
            <a:xfrm>
              <a:off x="3752" y="2842"/>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14" name="Rectangle 112">
              <a:extLst>
                <a:ext uri="{FF2B5EF4-FFF2-40B4-BE49-F238E27FC236}">
                  <a16:creationId xmlns:a16="http://schemas.microsoft.com/office/drawing/2014/main" id="{C6E718E9-C540-4266-A724-AE0CF3D03E3A}"/>
                </a:ext>
              </a:extLst>
            </p:cNvPr>
            <p:cNvSpPr>
              <a:spLocks noChangeArrowheads="1"/>
            </p:cNvSpPr>
            <p:nvPr/>
          </p:nvSpPr>
          <p:spPr bwMode="auto">
            <a:xfrm>
              <a:off x="3784" y="2842"/>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09</a:t>
              </a:r>
              <a:endParaRPr lang="fr-FR" altLang="fr-FR" sz="1800">
                <a:latin typeface="Arial" panose="020B0604020202020204" pitchFamily="34" charset="0"/>
              </a:endParaRPr>
            </a:p>
          </p:txBody>
        </p:sp>
        <p:sp>
          <p:nvSpPr>
            <p:cNvPr id="51315" name="Rectangle 113">
              <a:extLst>
                <a:ext uri="{FF2B5EF4-FFF2-40B4-BE49-F238E27FC236}">
                  <a16:creationId xmlns:a16="http://schemas.microsoft.com/office/drawing/2014/main" id="{B3310F79-099F-4830-B969-A3D48D8AF1F3}"/>
                </a:ext>
              </a:extLst>
            </p:cNvPr>
            <p:cNvSpPr>
              <a:spLocks noChangeArrowheads="1"/>
            </p:cNvSpPr>
            <p:nvPr/>
          </p:nvSpPr>
          <p:spPr bwMode="auto">
            <a:xfrm>
              <a:off x="3892" y="2842"/>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16" name="Rectangle 114">
              <a:extLst>
                <a:ext uri="{FF2B5EF4-FFF2-40B4-BE49-F238E27FC236}">
                  <a16:creationId xmlns:a16="http://schemas.microsoft.com/office/drawing/2014/main" id="{91B04B8E-6C29-4556-9C0D-17EFEFE13752}"/>
                </a:ext>
              </a:extLst>
            </p:cNvPr>
            <p:cNvSpPr>
              <a:spLocks noChangeArrowheads="1"/>
            </p:cNvSpPr>
            <p:nvPr/>
          </p:nvSpPr>
          <p:spPr bwMode="auto">
            <a:xfrm>
              <a:off x="1371" y="2992"/>
              <a:ext cx="1792" cy="168"/>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317" name="Rectangle 115">
              <a:extLst>
                <a:ext uri="{FF2B5EF4-FFF2-40B4-BE49-F238E27FC236}">
                  <a16:creationId xmlns:a16="http://schemas.microsoft.com/office/drawing/2014/main" id="{123A9CA7-6812-41A0-8008-9B7CB836EFB4}"/>
                </a:ext>
              </a:extLst>
            </p:cNvPr>
            <p:cNvSpPr>
              <a:spLocks noChangeArrowheads="1"/>
            </p:cNvSpPr>
            <p:nvPr/>
          </p:nvSpPr>
          <p:spPr bwMode="auto">
            <a:xfrm>
              <a:off x="1413" y="3008"/>
              <a:ext cx="1709" cy="136"/>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318" name="Rectangle 116">
              <a:extLst>
                <a:ext uri="{FF2B5EF4-FFF2-40B4-BE49-F238E27FC236}">
                  <a16:creationId xmlns:a16="http://schemas.microsoft.com/office/drawing/2014/main" id="{DA51883C-3211-4D9B-9FB1-7E747840C9A7}"/>
                </a:ext>
              </a:extLst>
            </p:cNvPr>
            <p:cNvSpPr>
              <a:spLocks noChangeArrowheads="1"/>
            </p:cNvSpPr>
            <p:nvPr/>
          </p:nvSpPr>
          <p:spPr bwMode="auto">
            <a:xfrm>
              <a:off x="1413" y="3010"/>
              <a:ext cx="48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SODINAF</a:t>
              </a:r>
              <a:endParaRPr lang="fr-FR" altLang="fr-FR" sz="1800">
                <a:latin typeface="Arial" panose="020B0604020202020204" pitchFamily="34" charset="0"/>
              </a:endParaRPr>
            </a:p>
          </p:txBody>
        </p:sp>
        <p:sp>
          <p:nvSpPr>
            <p:cNvPr id="51319" name="Rectangle 117">
              <a:extLst>
                <a:ext uri="{FF2B5EF4-FFF2-40B4-BE49-F238E27FC236}">
                  <a16:creationId xmlns:a16="http://schemas.microsoft.com/office/drawing/2014/main" id="{C2F8B312-C8A7-40D6-94D0-9B765C3C8AF0}"/>
                </a:ext>
              </a:extLst>
            </p:cNvPr>
            <p:cNvSpPr>
              <a:spLocks noChangeArrowheads="1"/>
            </p:cNvSpPr>
            <p:nvPr/>
          </p:nvSpPr>
          <p:spPr bwMode="auto">
            <a:xfrm>
              <a:off x="1840" y="3010"/>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20" name="Rectangle 118">
              <a:extLst>
                <a:ext uri="{FF2B5EF4-FFF2-40B4-BE49-F238E27FC236}">
                  <a16:creationId xmlns:a16="http://schemas.microsoft.com/office/drawing/2014/main" id="{841422E5-DF4D-4CD9-957C-60088CAE58B7}"/>
                </a:ext>
              </a:extLst>
            </p:cNvPr>
            <p:cNvSpPr>
              <a:spLocks noChangeArrowheads="1"/>
            </p:cNvSpPr>
            <p:nvPr/>
          </p:nvSpPr>
          <p:spPr bwMode="auto">
            <a:xfrm>
              <a:off x="3163" y="2992"/>
              <a:ext cx="1021" cy="168"/>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321" name="Rectangle 119">
              <a:extLst>
                <a:ext uri="{FF2B5EF4-FFF2-40B4-BE49-F238E27FC236}">
                  <a16:creationId xmlns:a16="http://schemas.microsoft.com/office/drawing/2014/main" id="{DAC72D97-552E-4D9F-B364-7B843CC47FBE}"/>
                </a:ext>
              </a:extLst>
            </p:cNvPr>
            <p:cNvSpPr>
              <a:spLocks noChangeArrowheads="1"/>
            </p:cNvSpPr>
            <p:nvPr/>
          </p:nvSpPr>
          <p:spPr bwMode="auto">
            <a:xfrm>
              <a:off x="3205" y="3008"/>
              <a:ext cx="937" cy="136"/>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322" name="Rectangle 120">
              <a:extLst>
                <a:ext uri="{FF2B5EF4-FFF2-40B4-BE49-F238E27FC236}">
                  <a16:creationId xmlns:a16="http://schemas.microsoft.com/office/drawing/2014/main" id="{CF3B64BD-5AE7-4C37-AC35-7DCB8740F6DB}"/>
                </a:ext>
              </a:extLst>
            </p:cNvPr>
            <p:cNvSpPr>
              <a:spLocks noChangeArrowheads="1"/>
            </p:cNvSpPr>
            <p:nvPr/>
          </p:nvSpPr>
          <p:spPr bwMode="auto">
            <a:xfrm>
              <a:off x="3428" y="3010"/>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04</a:t>
              </a:r>
              <a:endParaRPr lang="fr-FR" altLang="fr-FR" sz="1800">
                <a:latin typeface="Arial" panose="020B0604020202020204" pitchFamily="34" charset="0"/>
              </a:endParaRPr>
            </a:p>
          </p:txBody>
        </p:sp>
        <p:sp>
          <p:nvSpPr>
            <p:cNvPr id="51323" name="Rectangle 121">
              <a:extLst>
                <a:ext uri="{FF2B5EF4-FFF2-40B4-BE49-F238E27FC236}">
                  <a16:creationId xmlns:a16="http://schemas.microsoft.com/office/drawing/2014/main" id="{4299AFA2-3C54-422A-AC69-488A53375707}"/>
                </a:ext>
              </a:extLst>
            </p:cNvPr>
            <p:cNvSpPr>
              <a:spLocks noChangeArrowheads="1"/>
            </p:cNvSpPr>
            <p:nvPr/>
          </p:nvSpPr>
          <p:spPr bwMode="auto">
            <a:xfrm>
              <a:off x="3534" y="3010"/>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24" name="Rectangle 122">
              <a:extLst>
                <a:ext uri="{FF2B5EF4-FFF2-40B4-BE49-F238E27FC236}">
                  <a16:creationId xmlns:a16="http://schemas.microsoft.com/office/drawing/2014/main" id="{C6A89945-51EB-49E2-8CA8-3503AAE03C94}"/>
                </a:ext>
              </a:extLst>
            </p:cNvPr>
            <p:cNvSpPr>
              <a:spLocks noChangeArrowheads="1"/>
            </p:cNvSpPr>
            <p:nvPr/>
          </p:nvSpPr>
          <p:spPr bwMode="auto">
            <a:xfrm>
              <a:off x="3566" y="3010"/>
              <a:ext cx="26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mars</a:t>
              </a:r>
              <a:endParaRPr lang="fr-FR" altLang="fr-FR" sz="1800">
                <a:latin typeface="Arial" panose="020B0604020202020204" pitchFamily="34" charset="0"/>
              </a:endParaRPr>
            </a:p>
          </p:txBody>
        </p:sp>
        <p:sp>
          <p:nvSpPr>
            <p:cNvPr id="51325" name="Rectangle 123">
              <a:extLst>
                <a:ext uri="{FF2B5EF4-FFF2-40B4-BE49-F238E27FC236}">
                  <a16:creationId xmlns:a16="http://schemas.microsoft.com/office/drawing/2014/main" id="{79DA2959-5216-4736-9308-3C068A1B7838}"/>
                </a:ext>
              </a:extLst>
            </p:cNvPr>
            <p:cNvSpPr>
              <a:spLocks noChangeArrowheads="1"/>
            </p:cNvSpPr>
            <p:nvPr/>
          </p:nvSpPr>
          <p:spPr bwMode="auto">
            <a:xfrm>
              <a:off x="3783" y="3010"/>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26" name="Rectangle 124">
              <a:extLst>
                <a:ext uri="{FF2B5EF4-FFF2-40B4-BE49-F238E27FC236}">
                  <a16:creationId xmlns:a16="http://schemas.microsoft.com/office/drawing/2014/main" id="{535146BC-2BF2-46CE-AA9E-3B91C9D98E70}"/>
                </a:ext>
              </a:extLst>
            </p:cNvPr>
            <p:cNvSpPr>
              <a:spLocks noChangeArrowheads="1"/>
            </p:cNvSpPr>
            <p:nvPr/>
          </p:nvSpPr>
          <p:spPr bwMode="auto">
            <a:xfrm>
              <a:off x="3814" y="3010"/>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92</a:t>
              </a:r>
              <a:endParaRPr lang="fr-FR" altLang="fr-FR" sz="1800">
                <a:latin typeface="Arial" panose="020B0604020202020204" pitchFamily="34" charset="0"/>
              </a:endParaRPr>
            </a:p>
          </p:txBody>
        </p:sp>
        <p:sp>
          <p:nvSpPr>
            <p:cNvPr id="51327" name="Rectangle 125">
              <a:extLst>
                <a:ext uri="{FF2B5EF4-FFF2-40B4-BE49-F238E27FC236}">
                  <a16:creationId xmlns:a16="http://schemas.microsoft.com/office/drawing/2014/main" id="{E1088416-4903-4BAE-AD1B-C0C3574450F7}"/>
                </a:ext>
              </a:extLst>
            </p:cNvPr>
            <p:cNvSpPr>
              <a:spLocks noChangeArrowheads="1"/>
            </p:cNvSpPr>
            <p:nvPr/>
          </p:nvSpPr>
          <p:spPr bwMode="auto">
            <a:xfrm>
              <a:off x="3920" y="3010"/>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28" name="Rectangle 126">
              <a:extLst>
                <a:ext uri="{FF2B5EF4-FFF2-40B4-BE49-F238E27FC236}">
                  <a16:creationId xmlns:a16="http://schemas.microsoft.com/office/drawing/2014/main" id="{8FD7B1BD-63D3-4C3D-8CF0-704B2A50C9BD}"/>
                </a:ext>
              </a:extLst>
            </p:cNvPr>
            <p:cNvSpPr>
              <a:spLocks noChangeArrowheads="1"/>
            </p:cNvSpPr>
            <p:nvPr/>
          </p:nvSpPr>
          <p:spPr bwMode="auto">
            <a:xfrm>
              <a:off x="1413" y="3177"/>
              <a:ext cx="38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ROBEX</a:t>
              </a:r>
              <a:endParaRPr lang="fr-FR" altLang="fr-FR" sz="1800">
                <a:latin typeface="Arial" panose="020B0604020202020204" pitchFamily="34" charset="0"/>
              </a:endParaRPr>
            </a:p>
          </p:txBody>
        </p:sp>
        <p:sp>
          <p:nvSpPr>
            <p:cNvPr id="51329" name="Rectangle 127">
              <a:extLst>
                <a:ext uri="{FF2B5EF4-FFF2-40B4-BE49-F238E27FC236}">
                  <a16:creationId xmlns:a16="http://schemas.microsoft.com/office/drawing/2014/main" id="{9590D596-A84F-4655-AB21-96F3A92D9178}"/>
                </a:ext>
              </a:extLst>
            </p:cNvPr>
            <p:cNvSpPr>
              <a:spLocks noChangeArrowheads="1"/>
            </p:cNvSpPr>
            <p:nvPr/>
          </p:nvSpPr>
          <p:spPr bwMode="auto">
            <a:xfrm>
              <a:off x="1749" y="3177"/>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30" name="Rectangle 128">
              <a:extLst>
                <a:ext uri="{FF2B5EF4-FFF2-40B4-BE49-F238E27FC236}">
                  <a16:creationId xmlns:a16="http://schemas.microsoft.com/office/drawing/2014/main" id="{A50ECC10-8DBB-4143-83D3-CCD3CFA3E50A}"/>
                </a:ext>
              </a:extLst>
            </p:cNvPr>
            <p:cNvSpPr>
              <a:spLocks noChangeArrowheads="1"/>
            </p:cNvSpPr>
            <p:nvPr/>
          </p:nvSpPr>
          <p:spPr bwMode="auto">
            <a:xfrm>
              <a:off x="3456" y="3177"/>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27</a:t>
              </a:r>
              <a:endParaRPr lang="fr-FR" altLang="fr-FR" sz="1800">
                <a:latin typeface="Arial" panose="020B0604020202020204" pitchFamily="34" charset="0"/>
              </a:endParaRPr>
            </a:p>
          </p:txBody>
        </p:sp>
        <p:sp>
          <p:nvSpPr>
            <p:cNvPr id="51331" name="Rectangle 129">
              <a:extLst>
                <a:ext uri="{FF2B5EF4-FFF2-40B4-BE49-F238E27FC236}">
                  <a16:creationId xmlns:a16="http://schemas.microsoft.com/office/drawing/2014/main" id="{8F7B1C9E-EC01-40C8-976F-14F453C3A939}"/>
                </a:ext>
              </a:extLst>
            </p:cNvPr>
            <p:cNvSpPr>
              <a:spLocks noChangeArrowheads="1"/>
            </p:cNvSpPr>
            <p:nvPr/>
          </p:nvSpPr>
          <p:spPr bwMode="auto">
            <a:xfrm>
              <a:off x="3563" y="3177"/>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32" name="Rectangle 130">
              <a:extLst>
                <a:ext uri="{FF2B5EF4-FFF2-40B4-BE49-F238E27FC236}">
                  <a16:creationId xmlns:a16="http://schemas.microsoft.com/office/drawing/2014/main" id="{0720DAD9-B497-481C-A1BC-04A23C399300}"/>
                </a:ext>
              </a:extLst>
            </p:cNvPr>
            <p:cNvSpPr>
              <a:spLocks noChangeArrowheads="1"/>
            </p:cNvSpPr>
            <p:nvPr/>
          </p:nvSpPr>
          <p:spPr bwMode="auto">
            <a:xfrm>
              <a:off x="3595" y="3177"/>
              <a:ext cx="202"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déc</a:t>
              </a:r>
              <a:endParaRPr lang="fr-FR" altLang="fr-FR" sz="1800">
                <a:latin typeface="Arial" panose="020B0604020202020204" pitchFamily="34" charset="0"/>
              </a:endParaRPr>
            </a:p>
          </p:txBody>
        </p:sp>
        <p:sp>
          <p:nvSpPr>
            <p:cNvPr id="51333" name="Rectangle 131">
              <a:extLst>
                <a:ext uri="{FF2B5EF4-FFF2-40B4-BE49-F238E27FC236}">
                  <a16:creationId xmlns:a16="http://schemas.microsoft.com/office/drawing/2014/main" id="{6AA2B702-CC3C-4B21-A9FB-C7207DF737A6}"/>
                </a:ext>
              </a:extLst>
            </p:cNvPr>
            <p:cNvSpPr>
              <a:spLocks noChangeArrowheads="1"/>
            </p:cNvSpPr>
            <p:nvPr/>
          </p:nvSpPr>
          <p:spPr bwMode="auto">
            <a:xfrm>
              <a:off x="3751" y="3177"/>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34" name="Rectangle 132">
              <a:extLst>
                <a:ext uri="{FF2B5EF4-FFF2-40B4-BE49-F238E27FC236}">
                  <a16:creationId xmlns:a16="http://schemas.microsoft.com/office/drawing/2014/main" id="{DB4F7B10-6596-495E-80DC-F945DE3C701F}"/>
                </a:ext>
              </a:extLst>
            </p:cNvPr>
            <p:cNvSpPr>
              <a:spLocks noChangeArrowheads="1"/>
            </p:cNvSpPr>
            <p:nvPr/>
          </p:nvSpPr>
          <p:spPr bwMode="auto">
            <a:xfrm>
              <a:off x="3783" y="3177"/>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11</a:t>
              </a:r>
              <a:endParaRPr lang="fr-FR" altLang="fr-FR" sz="1800">
                <a:latin typeface="Arial" panose="020B0604020202020204" pitchFamily="34" charset="0"/>
              </a:endParaRPr>
            </a:p>
          </p:txBody>
        </p:sp>
        <p:sp>
          <p:nvSpPr>
            <p:cNvPr id="51335" name="Rectangle 133">
              <a:extLst>
                <a:ext uri="{FF2B5EF4-FFF2-40B4-BE49-F238E27FC236}">
                  <a16:creationId xmlns:a16="http://schemas.microsoft.com/office/drawing/2014/main" id="{980AFECC-9706-4DE5-952C-9C7D857464F7}"/>
                </a:ext>
              </a:extLst>
            </p:cNvPr>
            <p:cNvSpPr>
              <a:spLocks noChangeArrowheads="1"/>
            </p:cNvSpPr>
            <p:nvPr/>
          </p:nvSpPr>
          <p:spPr bwMode="auto">
            <a:xfrm>
              <a:off x="3889" y="3177"/>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36" name="Rectangle 134">
              <a:extLst>
                <a:ext uri="{FF2B5EF4-FFF2-40B4-BE49-F238E27FC236}">
                  <a16:creationId xmlns:a16="http://schemas.microsoft.com/office/drawing/2014/main" id="{6350F444-4C97-4AA2-AD44-EA345EFC7450}"/>
                </a:ext>
              </a:extLst>
            </p:cNvPr>
            <p:cNvSpPr>
              <a:spLocks noChangeArrowheads="1"/>
            </p:cNvSpPr>
            <p:nvPr/>
          </p:nvSpPr>
          <p:spPr bwMode="auto">
            <a:xfrm>
              <a:off x="1371" y="3325"/>
              <a:ext cx="1792" cy="167"/>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337" name="Rectangle 135">
              <a:extLst>
                <a:ext uri="{FF2B5EF4-FFF2-40B4-BE49-F238E27FC236}">
                  <a16:creationId xmlns:a16="http://schemas.microsoft.com/office/drawing/2014/main" id="{13579864-0AF7-4382-8448-0FD81A0EB48B}"/>
                </a:ext>
              </a:extLst>
            </p:cNvPr>
            <p:cNvSpPr>
              <a:spLocks noChangeArrowheads="1"/>
            </p:cNvSpPr>
            <p:nvPr/>
          </p:nvSpPr>
          <p:spPr bwMode="auto">
            <a:xfrm>
              <a:off x="1413" y="3341"/>
              <a:ext cx="1709" cy="136"/>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338" name="Rectangle 136">
              <a:extLst>
                <a:ext uri="{FF2B5EF4-FFF2-40B4-BE49-F238E27FC236}">
                  <a16:creationId xmlns:a16="http://schemas.microsoft.com/office/drawing/2014/main" id="{341818E4-BDA2-4831-A785-899883E09B1D}"/>
                </a:ext>
              </a:extLst>
            </p:cNvPr>
            <p:cNvSpPr>
              <a:spLocks noChangeArrowheads="1"/>
            </p:cNvSpPr>
            <p:nvPr/>
          </p:nvSpPr>
          <p:spPr bwMode="auto">
            <a:xfrm>
              <a:off x="1413" y="3342"/>
              <a:ext cx="525"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PAPILLON</a:t>
              </a:r>
              <a:endParaRPr lang="fr-FR" altLang="fr-FR" sz="1800">
                <a:latin typeface="Arial" panose="020B0604020202020204" pitchFamily="34" charset="0"/>
              </a:endParaRPr>
            </a:p>
          </p:txBody>
        </p:sp>
        <p:sp>
          <p:nvSpPr>
            <p:cNvPr id="51339" name="Rectangle 137">
              <a:extLst>
                <a:ext uri="{FF2B5EF4-FFF2-40B4-BE49-F238E27FC236}">
                  <a16:creationId xmlns:a16="http://schemas.microsoft.com/office/drawing/2014/main" id="{360A3182-CC00-460D-9903-488DC0BD4940}"/>
                </a:ext>
              </a:extLst>
            </p:cNvPr>
            <p:cNvSpPr>
              <a:spLocks noChangeArrowheads="1"/>
            </p:cNvSpPr>
            <p:nvPr/>
          </p:nvSpPr>
          <p:spPr bwMode="auto">
            <a:xfrm>
              <a:off x="1883" y="3342"/>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40" name="Rectangle 138">
              <a:extLst>
                <a:ext uri="{FF2B5EF4-FFF2-40B4-BE49-F238E27FC236}">
                  <a16:creationId xmlns:a16="http://schemas.microsoft.com/office/drawing/2014/main" id="{5833A09D-9026-4817-ADDF-C5F57E2D52D9}"/>
                </a:ext>
              </a:extLst>
            </p:cNvPr>
            <p:cNvSpPr>
              <a:spLocks noChangeArrowheads="1"/>
            </p:cNvSpPr>
            <p:nvPr/>
          </p:nvSpPr>
          <p:spPr bwMode="auto">
            <a:xfrm>
              <a:off x="3163" y="3325"/>
              <a:ext cx="1021" cy="167"/>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341" name="Rectangle 139">
              <a:extLst>
                <a:ext uri="{FF2B5EF4-FFF2-40B4-BE49-F238E27FC236}">
                  <a16:creationId xmlns:a16="http://schemas.microsoft.com/office/drawing/2014/main" id="{FE189DFE-3E36-4517-8B57-82A56F27948E}"/>
                </a:ext>
              </a:extLst>
            </p:cNvPr>
            <p:cNvSpPr>
              <a:spLocks noChangeArrowheads="1"/>
            </p:cNvSpPr>
            <p:nvPr/>
          </p:nvSpPr>
          <p:spPr bwMode="auto">
            <a:xfrm>
              <a:off x="3205" y="3341"/>
              <a:ext cx="937" cy="136"/>
            </a:xfrm>
            <a:prstGeom prst="rect">
              <a:avLst/>
            </a:prstGeom>
            <a:solidFill>
              <a:srgbClr val="B8CC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1342" name="Rectangle 140">
              <a:extLst>
                <a:ext uri="{FF2B5EF4-FFF2-40B4-BE49-F238E27FC236}">
                  <a16:creationId xmlns:a16="http://schemas.microsoft.com/office/drawing/2014/main" id="{4E75618A-BE4F-4FDE-B35F-7522CA0D343A}"/>
                </a:ext>
              </a:extLst>
            </p:cNvPr>
            <p:cNvSpPr>
              <a:spLocks noChangeArrowheads="1"/>
            </p:cNvSpPr>
            <p:nvPr/>
          </p:nvSpPr>
          <p:spPr bwMode="auto">
            <a:xfrm>
              <a:off x="3475" y="3342"/>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15</a:t>
              </a:r>
              <a:endParaRPr lang="fr-FR" altLang="fr-FR" sz="1800">
                <a:latin typeface="Arial" panose="020B0604020202020204" pitchFamily="34" charset="0"/>
              </a:endParaRPr>
            </a:p>
          </p:txBody>
        </p:sp>
        <p:sp>
          <p:nvSpPr>
            <p:cNvPr id="51343" name="Rectangle 141">
              <a:extLst>
                <a:ext uri="{FF2B5EF4-FFF2-40B4-BE49-F238E27FC236}">
                  <a16:creationId xmlns:a16="http://schemas.microsoft.com/office/drawing/2014/main" id="{9D81ED0C-9A8A-4A61-AAAA-45A43D0DB3DA}"/>
                </a:ext>
              </a:extLst>
            </p:cNvPr>
            <p:cNvSpPr>
              <a:spLocks noChangeArrowheads="1"/>
            </p:cNvSpPr>
            <p:nvPr/>
          </p:nvSpPr>
          <p:spPr bwMode="auto">
            <a:xfrm>
              <a:off x="3582" y="3342"/>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44" name="Rectangle 142">
              <a:extLst>
                <a:ext uri="{FF2B5EF4-FFF2-40B4-BE49-F238E27FC236}">
                  <a16:creationId xmlns:a16="http://schemas.microsoft.com/office/drawing/2014/main" id="{CC9895BB-BF4C-495E-B233-64BBFC60CEAF}"/>
                </a:ext>
              </a:extLst>
            </p:cNvPr>
            <p:cNvSpPr>
              <a:spLocks noChangeArrowheads="1"/>
            </p:cNvSpPr>
            <p:nvPr/>
          </p:nvSpPr>
          <p:spPr bwMode="auto">
            <a:xfrm>
              <a:off x="3614" y="3342"/>
              <a:ext cx="165"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juil</a:t>
              </a:r>
              <a:endParaRPr lang="fr-FR" altLang="fr-FR" sz="1800">
                <a:latin typeface="Arial" panose="020B0604020202020204" pitchFamily="34" charset="0"/>
              </a:endParaRPr>
            </a:p>
          </p:txBody>
        </p:sp>
        <p:sp>
          <p:nvSpPr>
            <p:cNvPr id="51345" name="Rectangle 143">
              <a:extLst>
                <a:ext uri="{FF2B5EF4-FFF2-40B4-BE49-F238E27FC236}">
                  <a16:creationId xmlns:a16="http://schemas.microsoft.com/office/drawing/2014/main" id="{11D56E67-8719-4468-B913-7D6E99E94C2F}"/>
                </a:ext>
              </a:extLst>
            </p:cNvPr>
            <p:cNvSpPr>
              <a:spLocks noChangeArrowheads="1"/>
            </p:cNvSpPr>
            <p:nvPr/>
          </p:nvSpPr>
          <p:spPr bwMode="auto">
            <a:xfrm>
              <a:off x="3732" y="3342"/>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46" name="Rectangle 144">
              <a:extLst>
                <a:ext uri="{FF2B5EF4-FFF2-40B4-BE49-F238E27FC236}">
                  <a16:creationId xmlns:a16="http://schemas.microsoft.com/office/drawing/2014/main" id="{3F00B60A-4345-4E3A-AC92-F10A25C5032B}"/>
                </a:ext>
              </a:extLst>
            </p:cNvPr>
            <p:cNvSpPr>
              <a:spLocks noChangeArrowheads="1"/>
            </p:cNvSpPr>
            <p:nvPr/>
          </p:nvSpPr>
          <p:spPr bwMode="auto">
            <a:xfrm>
              <a:off x="3764" y="3342"/>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14</a:t>
              </a:r>
              <a:endParaRPr lang="fr-FR" altLang="fr-FR" sz="1800">
                <a:latin typeface="Arial" panose="020B0604020202020204" pitchFamily="34" charset="0"/>
              </a:endParaRPr>
            </a:p>
          </p:txBody>
        </p:sp>
        <p:sp>
          <p:nvSpPr>
            <p:cNvPr id="51347" name="Rectangle 145">
              <a:extLst>
                <a:ext uri="{FF2B5EF4-FFF2-40B4-BE49-F238E27FC236}">
                  <a16:creationId xmlns:a16="http://schemas.microsoft.com/office/drawing/2014/main" id="{15ED1AF8-68A4-4147-91D2-44DE03A4A2D7}"/>
                </a:ext>
              </a:extLst>
            </p:cNvPr>
            <p:cNvSpPr>
              <a:spLocks noChangeArrowheads="1"/>
            </p:cNvSpPr>
            <p:nvPr/>
          </p:nvSpPr>
          <p:spPr bwMode="auto">
            <a:xfrm>
              <a:off x="3871" y="3342"/>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48" name="Rectangle 146">
              <a:extLst>
                <a:ext uri="{FF2B5EF4-FFF2-40B4-BE49-F238E27FC236}">
                  <a16:creationId xmlns:a16="http://schemas.microsoft.com/office/drawing/2014/main" id="{D6E5B427-5E6C-4CEE-BE94-FAA37CC4FB62}"/>
                </a:ext>
              </a:extLst>
            </p:cNvPr>
            <p:cNvSpPr>
              <a:spLocks noChangeArrowheads="1"/>
            </p:cNvSpPr>
            <p:nvPr/>
          </p:nvSpPr>
          <p:spPr bwMode="auto">
            <a:xfrm>
              <a:off x="1413" y="3510"/>
              <a:ext cx="885"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AVNEL GOLD LTD</a:t>
              </a:r>
              <a:endParaRPr lang="fr-FR" altLang="fr-FR" sz="1800">
                <a:latin typeface="Arial" panose="020B0604020202020204" pitchFamily="34" charset="0"/>
              </a:endParaRPr>
            </a:p>
          </p:txBody>
        </p:sp>
        <p:sp>
          <p:nvSpPr>
            <p:cNvPr id="51349" name="Rectangle 147">
              <a:extLst>
                <a:ext uri="{FF2B5EF4-FFF2-40B4-BE49-F238E27FC236}">
                  <a16:creationId xmlns:a16="http://schemas.microsoft.com/office/drawing/2014/main" id="{BA976038-206E-46C8-B0C6-CD0D398BDEB6}"/>
                </a:ext>
              </a:extLst>
            </p:cNvPr>
            <p:cNvSpPr>
              <a:spLocks noChangeArrowheads="1"/>
            </p:cNvSpPr>
            <p:nvPr/>
          </p:nvSpPr>
          <p:spPr bwMode="auto">
            <a:xfrm>
              <a:off x="2237" y="3510"/>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50" name="Rectangle 148">
              <a:extLst>
                <a:ext uri="{FF2B5EF4-FFF2-40B4-BE49-F238E27FC236}">
                  <a16:creationId xmlns:a16="http://schemas.microsoft.com/office/drawing/2014/main" id="{AB66B35C-770C-4E4B-A176-4ADF7896986E}"/>
                </a:ext>
              </a:extLst>
            </p:cNvPr>
            <p:cNvSpPr>
              <a:spLocks noChangeArrowheads="1"/>
            </p:cNvSpPr>
            <p:nvPr/>
          </p:nvSpPr>
          <p:spPr bwMode="auto">
            <a:xfrm>
              <a:off x="3454" y="3510"/>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14</a:t>
              </a:r>
              <a:endParaRPr lang="fr-FR" altLang="fr-FR" sz="1800">
                <a:latin typeface="Arial" panose="020B0604020202020204" pitchFamily="34" charset="0"/>
              </a:endParaRPr>
            </a:p>
          </p:txBody>
        </p:sp>
        <p:sp>
          <p:nvSpPr>
            <p:cNvPr id="51351" name="Rectangle 149">
              <a:extLst>
                <a:ext uri="{FF2B5EF4-FFF2-40B4-BE49-F238E27FC236}">
                  <a16:creationId xmlns:a16="http://schemas.microsoft.com/office/drawing/2014/main" id="{ECCBF98C-7D11-45A4-A9B9-DF30F9878022}"/>
                </a:ext>
              </a:extLst>
            </p:cNvPr>
            <p:cNvSpPr>
              <a:spLocks noChangeArrowheads="1"/>
            </p:cNvSpPr>
            <p:nvPr/>
          </p:nvSpPr>
          <p:spPr bwMode="auto">
            <a:xfrm>
              <a:off x="3560" y="3510"/>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52" name="Rectangle 150">
              <a:extLst>
                <a:ext uri="{FF2B5EF4-FFF2-40B4-BE49-F238E27FC236}">
                  <a16:creationId xmlns:a16="http://schemas.microsoft.com/office/drawing/2014/main" id="{A09D224E-990F-4680-8853-3E63E1C4A50E}"/>
                </a:ext>
              </a:extLst>
            </p:cNvPr>
            <p:cNvSpPr>
              <a:spLocks noChangeArrowheads="1"/>
            </p:cNvSpPr>
            <p:nvPr/>
          </p:nvSpPr>
          <p:spPr bwMode="auto">
            <a:xfrm>
              <a:off x="3592" y="3510"/>
              <a:ext cx="20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Fév</a:t>
              </a:r>
              <a:endParaRPr lang="fr-FR" altLang="fr-FR" sz="1800">
                <a:latin typeface="Arial" panose="020B0604020202020204" pitchFamily="34" charset="0"/>
              </a:endParaRPr>
            </a:p>
          </p:txBody>
        </p:sp>
        <p:sp>
          <p:nvSpPr>
            <p:cNvPr id="51353" name="Rectangle 151">
              <a:extLst>
                <a:ext uri="{FF2B5EF4-FFF2-40B4-BE49-F238E27FC236}">
                  <a16:creationId xmlns:a16="http://schemas.microsoft.com/office/drawing/2014/main" id="{E366E314-F6D5-45EE-8CFD-E375309FE378}"/>
                </a:ext>
              </a:extLst>
            </p:cNvPr>
            <p:cNvSpPr>
              <a:spLocks noChangeArrowheads="1"/>
            </p:cNvSpPr>
            <p:nvPr/>
          </p:nvSpPr>
          <p:spPr bwMode="auto">
            <a:xfrm>
              <a:off x="3752" y="3510"/>
              <a:ext cx="7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a:t>
              </a:r>
              <a:endParaRPr lang="fr-FR" altLang="fr-FR" sz="1800">
                <a:latin typeface="Arial" panose="020B0604020202020204" pitchFamily="34" charset="0"/>
              </a:endParaRPr>
            </a:p>
          </p:txBody>
        </p:sp>
        <p:sp>
          <p:nvSpPr>
            <p:cNvPr id="51354" name="Rectangle 152">
              <a:extLst>
                <a:ext uri="{FF2B5EF4-FFF2-40B4-BE49-F238E27FC236}">
                  <a16:creationId xmlns:a16="http://schemas.microsoft.com/office/drawing/2014/main" id="{F8BAED1B-59AA-4A7E-B19C-983237E32CA2}"/>
                </a:ext>
              </a:extLst>
            </p:cNvPr>
            <p:cNvSpPr>
              <a:spLocks noChangeArrowheads="1"/>
            </p:cNvSpPr>
            <p:nvPr/>
          </p:nvSpPr>
          <p:spPr bwMode="auto">
            <a:xfrm>
              <a:off x="3784" y="3510"/>
              <a:ext cx="153"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03</a:t>
              </a:r>
              <a:endParaRPr lang="fr-FR" altLang="fr-FR" sz="1800">
                <a:latin typeface="Arial" panose="020B0604020202020204" pitchFamily="34" charset="0"/>
              </a:endParaRPr>
            </a:p>
          </p:txBody>
        </p:sp>
        <p:sp>
          <p:nvSpPr>
            <p:cNvPr id="51355" name="Rectangle 153">
              <a:extLst>
                <a:ext uri="{FF2B5EF4-FFF2-40B4-BE49-F238E27FC236}">
                  <a16:creationId xmlns:a16="http://schemas.microsoft.com/office/drawing/2014/main" id="{9067CD9C-1A34-4F1C-9058-EEA6CD76F968}"/>
                </a:ext>
              </a:extLst>
            </p:cNvPr>
            <p:cNvSpPr>
              <a:spLocks noChangeArrowheads="1"/>
            </p:cNvSpPr>
            <p:nvPr/>
          </p:nvSpPr>
          <p:spPr bwMode="auto">
            <a:xfrm>
              <a:off x="3892" y="3510"/>
              <a:ext cx="7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500">
                  <a:solidFill>
                    <a:srgbClr val="000000"/>
                  </a:solidFill>
                  <a:latin typeface="Arial" panose="020B0604020202020204" pitchFamily="34" charset="0"/>
                </a:rPr>
                <a:t> </a:t>
              </a:r>
              <a:endParaRPr lang="fr-FR" altLang="fr-FR" sz="1800">
                <a:latin typeface="Arial" panose="020B0604020202020204" pitchFamily="34" charset="0"/>
              </a:endParaRPr>
            </a:p>
          </p:txBody>
        </p:sp>
        <p:sp>
          <p:nvSpPr>
            <p:cNvPr id="51356" name="Rectangle 154">
              <a:extLst>
                <a:ext uri="{FF2B5EF4-FFF2-40B4-BE49-F238E27FC236}">
                  <a16:creationId xmlns:a16="http://schemas.microsoft.com/office/drawing/2014/main" id="{49491887-94C2-47D7-9677-79766FDA3E69}"/>
                </a:ext>
              </a:extLst>
            </p:cNvPr>
            <p:cNvSpPr>
              <a:spLocks noChangeArrowheads="1"/>
            </p:cNvSpPr>
            <p:nvPr/>
          </p:nvSpPr>
          <p:spPr bwMode="auto">
            <a:xfrm>
              <a:off x="0" y="3664"/>
              <a:ext cx="89"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800">
                  <a:solidFill>
                    <a:srgbClr val="000000"/>
                  </a:solidFill>
                  <a:latin typeface="Arial" panose="020B0604020202020204" pitchFamily="34" charset="0"/>
                </a:rPr>
                <a:t> </a:t>
              </a:r>
              <a:endParaRPr lang="fr-FR" altLang="fr-FR" sz="1800">
                <a:latin typeface="Arial" panose="020B0604020202020204" pitchFamily="34" charset="0"/>
              </a:endParaRPr>
            </a:p>
          </p:txBody>
        </p:sp>
      </p:grpSp>
      <p:pic>
        <p:nvPicPr>
          <p:cNvPr id="51206" name="Image 160">
            <a:extLst>
              <a:ext uri="{FF2B5EF4-FFF2-40B4-BE49-F238E27FC236}">
                <a16:creationId xmlns:a16="http://schemas.microsoft.com/office/drawing/2014/main" id="{A4C1A72C-4089-4304-8CA1-A118D0135BD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043D2DF-E0CE-4AC8-9E99-BFD2C5C96570}"/>
              </a:ext>
            </a:extLst>
          </p:cNvPr>
          <p:cNvSpPr>
            <a:spLocks noGrp="1"/>
          </p:cNvSpPr>
          <p:nvPr>
            <p:ph type="title"/>
          </p:nvPr>
        </p:nvSpPr>
        <p:spPr>
          <a:xfrm>
            <a:off x="323850" y="752475"/>
            <a:ext cx="8497888" cy="295275"/>
          </a:xfrm>
        </p:spPr>
        <p:txBody>
          <a:bodyPr rtlCol="0">
            <a:normAutofit fontScale="90000"/>
          </a:bodyPr>
          <a:lstStyle/>
          <a:p>
            <a:pPr algn="just" eaLnBrk="1" fontAlgn="auto" hangingPunct="1">
              <a:spcAft>
                <a:spcPts val="0"/>
              </a:spcAft>
              <a:defRPr/>
            </a:pPr>
            <a:r>
              <a:rPr lang="fr-FR" sz="2400" dirty="0"/>
              <a:t>Cadastre minier à jour  en 2017</a:t>
            </a:r>
            <a:endParaRPr lang="en-GB" sz="2400" dirty="0"/>
          </a:p>
        </p:txBody>
      </p:sp>
      <p:sp>
        <p:nvSpPr>
          <p:cNvPr id="6" name="Espace réservé du contenu 2">
            <a:extLst>
              <a:ext uri="{FF2B5EF4-FFF2-40B4-BE49-F238E27FC236}">
                <a16:creationId xmlns:a16="http://schemas.microsoft.com/office/drawing/2014/main" id="{5729E4BF-B640-4E77-BE23-58898B576F63}"/>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sp>
        <p:nvSpPr>
          <p:cNvPr id="8" name="ZoneTexte 7">
            <a:extLst>
              <a:ext uri="{FF2B5EF4-FFF2-40B4-BE49-F238E27FC236}">
                <a16:creationId xmlns:a16="http://schemas.microsoft.com/office/drawing/2014/main" id="{197182C2-9EA3-4815-8118-4973E4B73D7B}"/>
              </a:ext>
            </a:extLst>
          </p:cNvPr>
          <p:cNvSpPr txBox="1"/>
          <p:nvPr/>
        </p:nvSpPr>
        <p:spPr>
          <a:xfrm>
            <a:off x="466725" y="1270000"/>
            <a:ext cx="8355013" cy="982663"/>
          </a:xfrm>
          <a:prstGeom prst="rect">
            <a:avLst/>
          </a:prstGeom>
          <a:noFill/>
        </p:spPr>
        <p:txBody>
          <a:bodyPr>
            <a:spAutoFit/>
          </a:bodyPr>
          <a:lstStyle/>
          <a:p>
            <a:pPr algn="just" eaLnBrk="1" fontAlgn="auto" hangingPunct="1">
              <a:lnSpc>
                <a:spcPct val="110000"/>
              </a:lnSpc>
              <a:spcBef>
                <a:spcPts val="600"/>
              </a:spcBef>
              <a:spcAft>
                <a:spcPts val="600"/>
              </a:spcAft>
              <a:defRPr/>
            </a:pPr>
            <a:r>
              <a:rPr lang="fr-FR" kern="80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Sur la base du répertoire minier communiqué par la DNGM, le Mali comptait au 31 décembre 2017, 299 permis et autorisations, dont 78 octroyés au cours de l’année 2017. Ces permis et autorisations sont répartis comme suit:</a:t>
            </a:r>
            <a:endParaRPr lang="fr-FR" dirty="0">
              <a:solidFill>
                <a:srgbClr val="000000"/>
              </a:solidFill>
              <a:latin typeface="Trebuchet MS" panose="020B0603020202020204" pitchFamily="34" charset="0"/>
              <a:ea typeface="ヒラギノ角ゴ Pro W3"/>
              <a:cs typeface="Trebuchet MS" panose="020B0603020202020204" pitchFamily="34" charset="0"/>
            </a:endParaRPr>
          </a:p>
        </p:txBody>
      </p:sp>
      <p:graphicFrame>
        <p:nvGraphicFramePr>
          <p:cNvPr id="2" name="Tableau 1">
            <a:extLst>
              <a:ext uri="{FF2B5EF4-FFF2-40B4-BE49-F238E27FC236}">
                <a16:creationId xmlns:a16="http://schemas.microsoft.com/office/drawing/2014/main" id="{FF048F27-5A57-4E4A-B4E3-A7D1D6C0EC19}"/>
              </a:ext>
            </a:extLst>
          </p:cNvPr>
          <p:cNvGraphicFramePr>
            <a:graphicFrameLocks noGrp="1"/>
          </p:cNvGraphicFramePr>
          <p:nvPr/>
        </p:nvGraphicFramePr>
        <p:xfrm>
          <a:off x="322263" y="2565400"/>
          <a:ext cx="8499475" cy="3017838"/>
        </p:xfrm>
        <a:graphic>
          <a:graphicData uri="http://schemas.openxmlformats.org/drawingml/2006/table">
            <a:tbl>
              <a:tblPr firstRow="1" firstCol="1" bandRow="1"/>
              <a:tblGrid>
                <a:gridCol w="3595278">
                  <a:extLst>
                    <a:ext uri="{9D8B030D-6E8A-4147-A177-3AD203B41FA5}">
                      <a16:colId xmlns:a16="http://schemas.microsoft.com/office/drawing/2014/main" val="20000"/>
                    </a:ext>
                  </a:extLst>
                </a:gridCol>
                <a:gridCol w="1623400">
                  <a:extLst>
                    <a:ext uri="{9D8B030D-6E8A-4147-A177-3AD203B41FA5}">
                      <a16:colId xmlns:a16="http://schemas.microsoft.com/office/drawing/2014/main" val="20001"/>
                    </a:ext>
                  </a:extLst>
                </a:gridCol>
                <a:gridCol w="1648898">
                  <a:extLst>
                    <a:ext uri="{9D8B030D-6E8A-4147-A177-3AD203B41FA5}">
                      <a16:colId xmlns:a16="http://schemas.microsoft.com/office/drawing/2014/main" val="20002"/>
                    </a:ext>
                  </a:extLst>
                </a:gridCol>
                <a:gridCol w="1631899">
                  <a:extLst>
                    <a:ext uri="{9D8B030D-6E8A-4147-A177-3AD203B41FA5}">
                      <a16:colId xmlns:a16="http://schemas.microsoft.com/office/drawing/2014/main" val="20003"/>
                    </a:ext>
                  </a:extLst>
                </a:gridCol>
              </a:tblGrid>
              <a:tr h="754461">
                <a:tc>
                  <a:txBody>
                    <a:bodyPr/>
                    <a:lstStyle/>
                    <a:p>
                      <a:pPr>
                        <a:lnSpc>
                          <a:spcPct val="110000"/>
                        </a:lnSpc>
                        <a:spcAft>
                          <a:spcPts val="600"/>
                        </a:spcAft>
                      </a:pPr>
                      <a:r>
                        <a:rPr lang="en-GB" sz="1500" b="1" kern="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Titres miniers</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FF0000"/>
                      </a:solidFill>
                      <a:prstDash val="solid"/>
                      <a:round/>
                      <a:headEnd type="none" w="med" len="med"/>
                      <a:tailEnd type="none" w="med" len="med"/>
                    </a:lnB>
                    <a:solidFill>
                      <a:srgbClr val="730022"/>
                    </a:solidFill>
                  </a:tcPr>
                </a:tc>
                <a:tc>
                  <a:txBody>
                    <a:bodyPr/>
                    <a:lstStyle/>
                    <a:p>
                      <a:pPr algn="ctr">
                        <a:lnSpc>
                          <a:spcPct val="110000"/>
                        </a:lnSpc>
                        <a:spcAft>
                          <a:spcPts val="600"/>
                        </a:spcAft>
                      </a:pPr>
                      <a:r>
                        <a:rPr lang="en-GB" sz="1500" b="1" kern="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Nbre de titres au 31/12/2017</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FF0000"/>
                      </a:solidFill>
                      <a:prstDash val="solid"/>
                      <a:round/>
                      <a:headEnd type="none" w="med" len="med"/>
                      <a:tailEnd type="none" w="med" len="med"/>
                    </a:lnB>
                    <a:solidFill>
                      <a:srgbClr val="730022"/>
                    </a:solidFill>
                  </a:tcPr>
                </a:tc>
                <a:tc>
                  <a:txBody>
                    <a:bodyPr/>
                    <a:lstStyle/>
                    <a:p>
                      <a:pPr algn="ctr">
                        <a:lnSpc>
                          <a:spcPct val="110000"/>
                        </a:lnSpc>
                        <a:spcAft>
                          <a:spcPts val="600"/>
                        </a:spcAft>
                      </a:pPr>
                      <a:r>
                        <a:rPr lang="fr-FR" sz="1500" b="1" kern="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Nbre de titres octroyés en 2017</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FF0000"/>
                      </a:solidFill>
                      <a:prstDash val="solid"/>
                      <a:round/>
                      <a:headEnd type="none" w="med" len="med"/>
                      <a:tailEnd type="none" w="med" len="med"/>
                    </a:lnB>
                    <a:solidFill>
                      <a:srgbClr val="730022"/>
                    </a:solidFill>
                  </a:tcPr>
                </a:tc>
                <a:tc>
                  <a:txBody>
                    <a:bodyPr/>
                    <a:lstStyle/>
                    <a:p>
                      <a:pPr algn="ctr">
                        <a:lnSpc>
                          <a:spcPct val="110000"/>
                        </a:lnSpc>
                        <a:spcAft>
                          <a:spcPts val="600"/>
                        </a:spcAft>
                      </a:pPr>
                      <a:r>
                        <a:rPr lang="fr-FR" sz="1500" b="1" kern="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Nbre de titres transférés/cédés en 2017</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FF0000"/>
                      </a:solidFill>
                      <a:prstDash val="solid"/>
                      <a:round/>
                      <a:headEnd type="none" w="med" len="med"/>
                      <a:tailEnd type="none" w="med" len="med"/>
                    </a:lnB>
                    <a:solidFill>
                      <a:srgbClr val="730022"/>
                    </a:solidFill>
                  </a:tcPr>
                </a:tc>
                <a:extLst>
                  <a:ext uri="{0D108BD9-81ED-4DB2-BD59-A6C34878D82A}">
                    <a16:rowId xmlns:a16="http://schemas.microsoft.com/office/drawing/2014/main" val="10000"/>
                  </a:ext>
                </a:extLst>
              </a:tr>
              <a:tr h="251486">
                <a:tc>
                  <a:txBody>
                    <a:bodyPr/>
                    <a:lstStyle/>
                    <a:p>
                      <a:pP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Permis de Recherche</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189</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66</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251486">
                <a:tc>
                  <a:txBody>
                    <a:bodyPr/>
                    <a:lstStyle/>
                    <a:p>
                      <a:pP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d'Exploitation des Carrières</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53</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8</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extLst>
                  <a:ext uri="{0D108BD9-81ED-4DB2-BD59-A6C34878D82A}">
                    <a16:rowId xmlns:a16="http://schemas.microsoft.com/office/drawing/2014/main" val="10002"/>
                  </a:ext>
                </a:extLst>
              </a:tr>
              <a:tr h="251486">
                <a:tc>
                  <a:txBody>
                    <a:bodyPr/>
                    <a:lstStyle/>
                    <a:p>
                      <a:pP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Permis d'Exploitation</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20</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r h="502974">
                <a:tc>
                  <a:txBody>
                    <a:bodyPr/>
                    <a:lstStyle/>
                    <a:p>
                      <a:pPr>
                        <a:lnSpc>
                          <a:spcPct val="110000"/>
                        </a:lnSpc>
                        <a:spcAft>
                          <a:spcPts val="600"/>
                        </a:spcAft>
                      </a:pPr>
                      <a:r>
                        <a:rPr lang="fr-FR"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d'Exploitation de Petite Mine</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17</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4</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extLst>
                  <a:ext uri="{0D108BD9-81ED-4DB2-BD59-A6C34878D82A}">
                    <a16:rowId xmlns:a16="http://schemas.microsoft.com/office/drawing/2014/main" val="10004"/>
                  </a:ext>
                </a:extLst>
              </a:tr>
              <a:tr h="251486">
                <a:tc>
                  <a:txBody>
                    <a:bodyPr/>
                    <a:lstStyle/>
                    <a:p>
                      <a:pP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d'Exploitation des Dragues</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13</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extLst>
                  <a:ext uri="{0D108BD9-81ED-4DB2-BD59-A6C34878D82A}">
                    <a16:rowId xmlns:a16="http://schemas.microsoft.com/office/drawing/2014/main" val="10005"/>
                  </a:ext>
                </a:extLst>
              </a:tr>
              <a:tr h="251486">
                <a:tc>
                  <a:txBody>
                    <a:bodyPr/>
                    <a:lstStyle/>
                    <a:p>
                      <a:pP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 Prospection</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7</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extLst>
                  <a:ext uri="{0D108BD9-81ED-4DB2-BD59-A6C34878D82A}">
                    <a16:rowId xmlns:a16="http://schemas.microsoft.com/office/drawing/2014/main" val="10006"/>
                  </a:ext>
                </a:extLst>
              </a:tr>
              <a:tr h="251486">
                <a:tc>
                  <a:txBody>
                    <a:bodyPr/>
                    <a:lstStyle/>
                    <a:p>
                      <a:pP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d'Exploration</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9050" cap="flat" cmpd="sng" algn="ctr">
                      <a:solidFill>
                        <a:srgbClr val="FF0000"/>
                      </a:solidFill>
                      <a:prstDash val="solid"/>
                      <a:round/>
                      <a:headEnd type="none" w="med" len="med"/>
                      <a:tailEnd type="none" w="med" len="med"/>
                    </a:lnB>
                    <a:solidFill>
                      <a:srgbClr val="FFFFFF"/>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9050" cap="flat" cmpd="sng" algn="ctr">
                      <a:solidFill>
                        <a:srgbClr val="FF0000"/>
                      </a:solidFill>
                      <a:prstDash val="solid"/>
                      <a:round/>
                      <a:headEnd type="none" w="med" len="med"/>
                      <a:tailEnd type="none" w="med" len="med"/>
                    </a:lnB>
                    <a:solidFill>
                      <a:srgbClr val="FFFFFF"/>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9050" cap="flat" cmpd="sng" algn="ctr">
                      <a:solidFill>
                        <a:srgbClr val="FF0000"/>
                      </a:solidFill>
                      <a:prstDash val="solid"/>
                      <a:round/>
                      <a:headEnd type="none" w="med" len="med"/>
                      <a:tailEnd type="none" w="med" len="med"/>
                    </a:lnB>
                    <a:solidFill>
                      <a:srgbClr val="FFFFFF"/>
                    </a:solidFill>
                  </a:tcPr>
                </a:tc>
                <a:tc>
                  <a:txBody>
                    <a:bodyPr/>
                    <a:lstStyle/>
                    <a:p>
                      <a:pPr algn="r">
                        <a:lnSpc>
                          <a:spcPct val="110000"/>
                        </a:lnSpc>
                        <a:spcAft>
                          <a:spcPts val="600"/>
                        </a:spcAft>
                      </a:pPr>
                      <a:r>
                        <a:rPr lang="en-GB" sz="15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9050" cap="flat" cmpd="sng" algn="ctr">
                      <a:solidFill>
                        <a:srgbClr val="FF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51486">
                <a:tc>
                  <a:txBody>
                    <a:bodyPr/>
                    <a:lstStyle/>
                    <a:p>
                      <a:pPr>
                        <a:lnSpc>
                          <a:spcPct val="110000"/>
                        </a:lnSpc>
                        <a:spcAft>
                          <a:spcPts val="600"/>
                        </a:spcAft>
                      </a:pPr>
                      <a:r>
                        <a:rPr lang="en-GB" sz="15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Total </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A6A6A6"/>
                    </a:solidFill>
                  </a:tcPr>
                </a:tc>
                <a:tc>
                  <a:txBody>
                    <a:bodyPr/>
                    <a:lstStyle/>
                    <a:p>
                      <a:pPr algn="r">
                        <a:lnSpc>
                          <a:spcPct val="110000"/>
                        </a:lnSpc>
                        <a:spcAft>
                          <a:spcPts val="600"/>
                        </a:spcAft>
                      </a:pPr>
                      <a:r>
                        <a:rPr lang="en-GB" sz="15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299</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A6A6A6"/>
                    </a:solidFill>
                  </a:tcPr>
                </a:tc>
                <a:tc>
                  <a:txBody>
                    <a:bodyPr/>
                    <a:lstStyle/>
                    <a:p>
                      <a:pPr algn="r">
                        <a:lnSpc>
                          <a:spcPct val="110000"/>
                        </a:lnSpc>
                        <a:spcAft>
                          <a:spcPts val="600"/>
                        </a:spcAft>
                      </a:pPr>
                      <a:r>
                        <a:rPr lang="en-GB" sz="15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78</a:t>
                      </a:r>
                      <a:endParaRPr lang="en-GB" sz="15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A6A6A6"/>
                    </a:solidFill>
                  </a:tcPr>
                </a:tc>
                <a:tc>
                  <a:txBody>
                    <a:bodyPr/>
                    <a:lstStyle/>
                    <a:p>
                      <a:pPr algn="r">
                        <a:lnSpc>
                          <a:spcPct val="110000"/>
                        </a:lnSpc>
                        <a:spcAft>
                          <a:spcPts val="600"/>
                        </a:spcAft>
                      </a:pPr>
                      <a:r>
                        <a:rPr lang="en-GB" sz="1500" b="1"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5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A6A6A6"/>
                    </a:solidFill>
                  </a:tcPr>
                </a:tc>
                <a:extLst>
                  <a:ext uri="{0D108BD9-81ED-4DB2-BD59-A6C34878D82A}">
                    <a16:rowId xmlns:a16="http://schemas.microsoft.com/office/drawing/2014/main" val="10008"/>
                  </a:ext>
                </a:extLst>
              </a:tr>
            </a:tbl>
          </a:graphicData>
        </a:graphic>
      </p:graphicFrame>
      <p:pic>
        <p:nvPicPr>
          <p:cNvPr id="52268" name="Image 6">
            <a:extLst>
              <a:ext uri="{FF2B5EF4-FFF2-40B4-BE49-F238E27FC236}">
                <a16:creationId xmlns:a16="http://schemas.microsoft.com/office/drawing/2014/main" id="{4E7B7CF0-49DF-47F0-850B-4738DF5C57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re 1">
            <a:extLst>
              <a:ext uri="{FF2B5EF4-FFF2-40B4-BE49-F238E27FC236}">
                <a16:creationId xmlns:a16="http://schemas.microsoft.com/office/drawing/2014/main" id="{8361735A-8B06-46C4-96C5-C4088EB9E390}"/>
              </a:ext>
            </a:extLst>
          </p:cNvPr>
          <p:cNvSpPr>
            <a:spLocks noGrp="1"/>
          </p:cNvSpPr>
          <p:nvPr>
            <p:ph type="title"/>
          </p:nvPr>
        </p:nvSpPr>
        <p:spPr/>
        <p:txBody>
          <a:bodyPr/>
          <a:lstStyle/>
          <a:p>
            <a:pPr eaLnBrk="1" hangingPunct="1"/>
            <a:r>
              <a:rPr lang="fr-FR" altLang="fr-FR"/>
              <a:t>Cadastre minier valide en 2018</a:t>
            </a:r>
          </a:p>
        </p:txBody>
      </p:sp>
      <p:graphicFrame>
        <p:nvGraphicFramePr>
          <p:cNvPr id="6" name="Espace réservé du contenu 5">
            <a:extLst>
              <a:ext uri="{FF2B5EF4-FFF2-40B4-BE49-F238E27FC236}">
                <a16:creationId xmlns:a16="http://schemas.microsoft.com/office/drawing/2014/main" id="{5A637C7A-BF84-49FC-928C-586E0D97247D}"/>
              </a:ext>
            </a:extLst>
          </p:cNvPr>
          <p:cNvGraphicFramePr>
            <a:graphicFrameLocks noGrp="1"/>
          </p:cNvGraphicFramePr>
          <p:nvPr>
            <p:ph idx="1"/>
          </p:nvPr>
        </p:nvGraphicFramePr>
        <p:xfrm>
          <a:off x="457200" y="2832100"/>
          <a:ext cx="8229600" cy="4459288"/>
        </p:xfrm>
        <a:graphic>
          <a:graphicData uri="http://schemas.openxmlformats.org/drawingml/2006/table">
            <a:tbl>
              <a:tblPr firstRow="1" firstCol="1" bandRow="1"/>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704098">
                <a:tc>
                  <a:txBody>
                    <a:bodyPr/>
                    <a:lstStyle/>
                    <a:p>
                      <a:pPr>
                        <a:lnSpc>
                          <a:spcPct val="110000"/>
                        </a:lnSpc>
                        <a:spcAft>
                          <a:spcPts val="600"/>
                        </a:spcAft>
                      </a:pPr>
                      <a:r>
                        <a:rPr lang="en-GB" sz="1400" b="1" kern="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Titres </a:t>
                      </a:r>
                      <a:r>
                        <a:rPr lang="en-GB" sz="1400" b="1" kern="0" dirty="0" err="1">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miniers</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FF0000"/>
                      </a:solidFill>
                      <a:prstDash val="solid"/>
                      <a:round/>
                      <a:headEnd type="none" w="med" len="med"/>
                      <a:tailEnd type="none" w="med" len="med"/>
                    </a:lnB>
                    <a:solidFill>
                      <a:srgbClr val="730022"/>
                    </a:solidFill>
                  </a:tcPr>
                </a:tc>
                <a:tc>
                  <a:txBody>
                    <a:bodyPr/>
                    <a:lstStyle/>
                    <a:p>
                      <a:pPr algn="ctr">
                        <a:lnSpc>
                          <a:spcPct val="110000"/>
                        </a:lnSpc>
                        <a:spcAft>
                          <a:spcPts val="600"/>
                        </a:spcAft>
                      </a:pPr>
                      <a:r>
                        <a:rPr lang="en-GB" sz="1400" b="1" kern="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Nbre de titres au 31/12/2018</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FF0000"/>
                      </a:solidFill>
                      <a:prstDash val="solid"/>
                      <a:round/>
                      <a:headEnd type="none" w="med" len="med"/>
                      <a:tailEnd type="none" w="med" len="med"/>
                    </a:lnB>
                    <a:solidFill>
                      <a:srgbClr val="730022"/>
                    </a:solidFill>
                  </a:tcPr>
                </a:tc>
                <a:tc>
                  <a:txBody>
                    <a:bodyPr/>
                    <a:lstStyle/>
                    <a:p>
                      <a:pPr algn="ctr">
                        <a:lnSpc>
                          <a:spcPct val="110000"/>
                        </a:lnSpc>
                        <a:spcAft>
                          <a:spcPts val="600"/>
                        </a:spcAft>
                      </a:pPr>
                      <a:r>
                        <a:rPr lang="fr-FR" sz="1400" b="1" kern="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Nbre de titres octroyés en 2018</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FF0000"/>
                      </a:solidFill>
                      <a:prstDash val="solid"/>
                      <a:round/>
                      <a:headEnd type="none" w="med" len="med"/>
                      <a:tailEnd type="none" w="med" len="med"/>
                    </a:lnB>
                    <a:solidFill>
                      <a:srgbClr val="730022"/>
                    </a:solidFill>
                  </a:tcPr>
                </a:tc>
                <a:tc>
                  <a:txBody>
                    <a:bodyPr/>
                    <a:lstStyle/>
                    <a:p>
                      <a:pPr algn="ctr">
                        <a:lnSpc>
                          <a:spcPct val="110000"/>
                        </a:lnSpc>
                        <a:spcAft>
                          <a:spcPts val="600"/>
                        </a:spcAft>
                      </a:pPr>
                      <a:r>
                        <a:rPr lang="fr-FR" sz="1400" b="1" kern="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Nbre de titres transférés/cédés en 2018</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FF0000"/>
                      </a:solidFill>
                      <a:prstDash val="solid"/>
                      <a:round/>
                      <a:headEnd type="none" w="med" len="med"/>
                      <a:tailEnd type="none" w="med" len="med"/>
                    </a:lnB>
                    <a:solidFill>
                      <a:srgbClr val="730022"/>
                    </a:solidFill>
                  </a:tcPr>
                </a:tc>
                <a:extLst>
                  <a:ext uri="{0D108BD9-81ED-4DB2-BD59-A6C34878D82A}">
                    <a16:rowId xmlns:a16="http://schemas.microsoft.com/office/drawing/2014/main" val="10000"/>
                  </a:ext>
                </a:extLst>
              </a:tr>
              <a:tr h="234699">
                <a:tc>
                  <a:txBody>
                    <a:bodyPr/>
                    <a:lstStyle/>
                    <a:p>
                      <a:pP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Permis de Recherche</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r">
                        <a:lnSpc>
                          <a:spcPct val="110000"/>
                        </a:lnSpc>
                        <a:spcAft>
                          <a:spcPts val="600"/>
                        </a:spcAft>
                      </a:pPr>
                      <a:r>
                        <a:rPr lang="en-GB" sz="14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502</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100</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704098">
                <a:tc>
                  <a:txBody>
                    <a:bodyPr/>
                    <a:lstStyle/>
                    <a:p>
                      <a:pP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d'Exploitation des Carrières</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4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72</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10</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extLst>
                  <a:ext uri="{0D108BD9-81ED-4DB2-BD59-A6C34878D82A}">
                    <a16:rowId xmlns:a16="http://schemas.microsoft.com/office/drawing/2014/main" val="10002"/>
                  </a:ext>
                </a:extLst>
              </a:tr>
              <a:tr h="234699">
                <a:tc>
                  <a:txBody>
                    <a:bodyPr/>
                    <a:lstStyle/>
                    <a:p>
                      <a:pP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Permis d'Exploitation</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21</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a:lnSpc>
                          <a:spcPct val="110000"/>
                        </a:lnSpc>
                        <a:spcAft>
                          <a:spcPts val="600"/>
                        </a:spcAft>
                      </a:pPr>
                      <a:r>
                        <a:rPr lang="en-GB" sz="14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0</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r h="704098">
                <a:tc>
                  <a:txBody>
                    <a:bodyPr/>
                    <a:lstStyle/>
                    <a:p>
                      <a:pPr>
                        <a:lnSpc>
                          <a:spcPct val="110000"/>
                        </a:lnSpc>
                        <a:spcAft>
                          <a:spcPts val="600"/>
                        </a:spcAft>
                      </a:pPr>
                      <a:r>
                        <a:rPr lang="fr-FR"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d'Exploitation de Petite Mine</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4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29</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4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8</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extLst>
                  <a:ext uri="{0D108BD9-81ED-4DB2-BD59-A6C34878D82A}">
                    <a16:rowId xmlns:a16="http://schemas.microsoft.com/office/drawing/2014/main" val="10004"/>
                  </a:ext>
                </a:extLst>
              </a:tr>
              <a:tr h="704098">
                <a:tc>
                  <a:txBody>
                    <a:bodyPr/>
                    <a:lstStyle/>
                    <a:p>
                      <a:pP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d'Exploitation des Dragues</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16</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a:lnSpc>
                          <a:spcPct val="110000"/>
                        </a:lnSpc>
                        <a:spcAft>
                          <a:spcPts val="600"/>
                        </a:spcAft>
                      </a:pPr>
                      <a:r>
                        <a:rPr lang="en-GB" sz="14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0</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a:lnSpc>
                          <a:spcPct val="110000"/>
                        </a:lnSpc>
                        <a:spcAft>
                          <a:spcPts val="600"/>
                        </a:spcAft>
                      </a:pPr>
                      <a:r>
                        <a:rPr lang="en-GB" sz="14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extLst>
                  <a:ext uri="{0D108BD9-81ED-4DB2-BD59-A6C34878D82A}">
                    <a16:rowId xmlns:a16="http://schemas.microsoft.com/office/drawing/2014/main" val="10005"/>
                  </a:ext>
                </a:extLst>
              </a:tr>
              <a:tr h="469399">
                <a:tc>
                  <a:txBody>
                    <a:bodyPr/>
                    <a:lstStyle/>
                    <a:p>
                      <a:pP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 Prospection</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17</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6</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tc>
                  <a:txBody>
                    <a:bodyPr/>
                    <a:lstStyle/>
                    <a:p>
                      <a:pPr algn="r">
                        <a:lnSpc>
                          <a:spcPct val="110000"/>
                        </a:lnSpc>
                        <a:spcAft>
                          <a:spcPts val="600"/>
                        </a:spcAft>
                      </a:pPr>
                      <a:r>
                        <a:rPr lang="en-GB" sz="14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7A3B0"/>
                    </a:solidFill>
                  </a:tcPr>
                </a:tc>
                <a:extLst>
                  <a:ext uri="{0D108BD9-81ED-4DB2-BD59-A6C34878D82A}">
                    <a16:rowId xmlns:a16="http://schemas.microsoft.com/office/drawing/2014/main" val="10006"/>
                  </a:ext>
                </a:extLst>
              </a:tr>
              <a:tr h="469399">
                <a:tc>
                  <a:txBody>
                    <a:bodyPr/>
                    <a:lstStyle/>
                    <a:p>
                      <a:pP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Autorisation d'Exploration</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9050" cap="flat" cmpd="sng" algn="ctr">
                      <a:solidFill>
                        <a:srgbClr val="FF0000"/>
                      </a:solidFill>
                      <a:prstDash val="solid"/>
                      <a:round/>
                      <a:headEnd type="none" w="med" len="med"/>
                      <a:tailEnd type="none" w="med" len="med"/>
                    </a:lnB>
                    <a:solidFill>
                      <a:srgbClr val="FFFFFF"/>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187</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9050" cap="flat" cmpd="sng" algn="ctr">
                      <a:solidFill>
                        <a:srgbClr val="FF0000"/>
                      </a:solidFill>
                      <a:prstDash val="solid"/>
                      <a:round/>
                      <a:headEnd type="none" w="med" len="med"/>
                      <a:tailEnd type="none" w="med" len="med"/>
                    </a:lnB>
                    <a:solidFill>
                      <a:srgbClr val="FFFFFF"/>
                    </a:solidFill>
                  </a:tcPr>
                </a:tc>
                <a:tc>
                  <a:txBody>
                    <a:bodyPr/>
                    <a:lstStyle/>
                    <a:p>
                      <a:pPr algn="r">
                        <a:lnSpc>
                          <a:spcPct val="110000"/>
                        </a:lnSpc>
                        <a:spcAft>
                          <a:spcPts val="600"/>
                        </a:spcAft>
                      </a:pPr>
                      <a:r>
                        <a:rPr lang="en-GB" sz="1400"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139</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9050" cap="flat" cmpd="sng" algn="ctr">
                      <a:solidFill>
                        <a:srgbClr val="FF0000"/>
                      </a:solidFill>
                      <a:prstDash val="solid"/>
                      <a:round/>
                      <a:headEnd type="none" w="med" len="med"/>
                      <a:tailEnd type="none" w="med" len="med"/>
                    </a:lnB>
                    <a:solidFill>
                      <a:srgbClr val="FFFFFF"/>
                    </a:solidFill>
                  </a:tcPr>
                </a:tc>
                <a:tc>
                  <a:txBody>
                    <a:bodyPr/>
                    <a:lstStyle/>
                    <a:p>
                      <a:pPr algn="r">
                        <a:lnSpc>
                          <a:spcPct val="110000"/>
                        </a:lnSpc>
                        <a:spcAft>
                          <a:spcPts val="600"/>
                        </a:spcAft>
                      </a:pPr>
                      <a:r>
                        <a:rPr lang="en-GB" sz="14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9050" cap="flat" cmpd="sng" algn="ctr">
                      <a:solidFill>
                        <a:srgbClr val="FF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34699">
                <a:tc>
                  <a:txBody>
                    <a:bodyPr/>
                    <a:lstStyle/>
                    <a:p>
                      <a:pP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Total </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A6A6A6"/>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844</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A6A6A6"/>
                    </a:solidFill>
                  </a:tcPr>
                </a:tc>
                <a:tc>
                  <a:txBody>
                    <a:bodyPr/>
                    <a:lstStyle/>
                    <a:p>
                      <a:pPr algn="r">
                        <a:lnSpc>
                          <a:spcPct val="110000"/>
                        </a:lnSpc>
                        <a:spcAft>
                          <a:spcPts val="600"/>
                        </a:spcAft>
                      </a:pPr>
                      <a:r>
                        <a:rPr lang="en-GB" sz="1400" b="1" kern="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263</a:t>
                      </a:r>
                      <a:endParaRPr lang="fr-FR" sz="14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A6A6A6"/>
                    </a:solidFill>
                  </a:tcPr>
                </a:tc>
                <a:tc>
                  <a:txBody>
                    <a:bodyPr/>
                    <a:lstStyle/>
                    <a:p>
                      <a:pPr algn="r">
                        <a:lnSpc>
                          <a:spcPct val="110000"/>
                        </a:lnSpc>
                        <a:spcAft>
                          <a:spcPts val="600"/>
                        </a:spcAft>
                      </a:pPr>
                      <a:r>
                        <a:rPr lang="en-GB" sz="1400" b="1"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0</a:t>
                      </a:r>
                      <a:endParaRPr lang="fr-FR" sz="14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FF0000"/>
                      </a:solidFill>
                      <a:prstDash val="solid"/>
                      <a:round/>
                      <a:headEnd type="none" w="med" len="med"/>
                      <a:tailEnd type="none" w="med" len="med"/>
                    </a:lnT>
                    <a:lnB>
                      <a:noFill/>
                    </a:lnB>
                    <a:solidFill>
                      <a:srgbClr val="A6A6A6"/>
                    </a:solidFill>
                  </a:tcPr>
                </a:tc>
                <a:extLst>
                  <a:ext uri="{0D108BD9-81ED-4DB2-BD59-A6C34878D82A}">
                    <a16:rowId xmlns:a16="http://schemas.microsoft.com/office/drawing/2014/main" val="10008"/>
                  </a:ext>
                </a:extLst>
              </a:tr>
            </a:tbl>
          </a:graphicData>
        </a:graphic>
      </p:graphicFrame>
      <p:sp>
        <p:nvSpPr>
          <p:cNvPr id="4" name="Espace réservé de la date 3">
            <a:extLst>
              <a:ext uri="{FF2B5EF4-FFF2-40B4-BE49-F238E27FC236}">
                <a16:creationId xmlns:a16="http://schemas.microsoft.com/office/drawing/2014/main" id="{9C3DC619-3B4F-4CE3-BE5A-7AC4E6EB627F}"/>
              </a:ext>
            </a:extLst>
          </p:cNvPr>
          <p:cNvSpPr>
            <a:spLocks noGrp="1"/>
          </p:cNvSpPr>
          <p:nvPr>
            <p:ph type="dt" sz="quarter" idx="10"/>
          </p:nvPr>
        </p:nvSpPr>
        <p:spPr/>
        <p:txBody>
          <a:bodyPr/>
          <a:lstStyle/>
          <a:p>
            <a:pPr>
              <a:defRPr/>
            </a:pPr>
            <a:fld id="{88C8585B-5221-4C61-9F1D-C508B85F2711}" type="datetime1">
              <a:rPr lang="en-US"/>
              <a:pPr>
                <a:defRPr/>
              </a:pPr>
              <a:t>3/4/2022</a:t>
            </a:fld>
            <a:endParaRPr lang="en-US"/>
          </a:p>
        </p:txBody>
      </p:sp>
      <p:sp>
        <p:nvSpPr>
          <p:cNvPr id="53291" name="Espace réservé du numéro de diapositive 4">
            <a:extLst>
              <a:ext uri="{FF2B5EF4-FFF2-40B4-BE49-F238E27FC236}">
                <a16:creationId xmlns:a16="http://schemas.microsoft.com/office/drawing/2014/main" id="{7B38A30F-2E82-49D6-B06A-345536CA637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D4A6B9D-A543-4ABB-8D1F-0B070943C0C6}" type="slidenum">
              <a:rPr lang="en-US" altLang="fr-FR" sz="1200">
                <a:solidFill>
                  <a:srgbClr val="898989"/>
                </a:solidFill>
              </a:rPr>
              <a:pPr>
                <a:spcBef>
                  <a:spcPct val="0"/>
                </a:spcBef>
                <a:buFontTx/>
                <a:buNone/>
              </a:pPr>
              <a:t>36</a:t>
            </a:fld>
            <a:endParaRPr lang="en-US" altLang="fr-FR" sz="1200">
              <a:solidFill>
                <a:srgbClr val="898989"/>
              </a:solidFill>
            </a:endParaRPr>
          </a:p>
        </p:txBody>
      </p:sp>
      <p:sp>
        <p:nvSpPr>
          <p:cNvPr id="8" name="ZoneTexte 7">
            <a:extLst>
              <a:ext uri="{FF2B5EF4-FFF2-40B4-BE49-F238E27FC236}">
                <a16:creationId xmlns:a16="http://schemas.microsoft.com/office/drawing/2014/main" id="{24E72644-96C3-4B54-A291-6789E05F8A0A}"/>
              </a:ext>
            </a:extLst>
          </p:cNvPr>
          <p:cNvSpPr txBox="1"/>
          <p:nvPr/>
        </p:nvSpPr>
        <p:spPr>
          <a:xfrm>
            <a:off x="304800" y="1370013"/>
            <a:ext cx="8610600" cy="982662"/>
          </a:xfrm>
          <a:prstGeom prst="rect">
            <a:avLst/>
          </a:prstGeom>
          <a:noFill/>
        </p:spPr>
        <p:txBody>
          <a:bodyPr>
            <a:spAutoFit/>
          </a:bodyPr>
          <a:lstStyle/>
          <a:p>
            <a:pPr algn="just" eaLnBrk="1" fontAlgn="auto" hangingPunct="1">
              <a:lnSpc>
                <a:spcPct val="110000"/>
              </a:lnSpc>
              <a:spcBef>
                <a:spcPts val="600"/>
              </a:spcBef>
              <a:spcAft>
                <a:spcPts val="600"/>
              </a:spcAft>
              <a:defRPr/>
            </a:pPr>
            <a:r>
              <a:rPr lang="fr-FR" kern="80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Sur la base du répertoire minier communiqué par la DNGM, le Mali comptait au 31 décembre 2018, 844 permis et autorisations, dont 263 octroyés au cours de l’année 2018. Ces permis et autorisations sont répartis comme suit:</a:t>
            </a:r>
            <a:endParaRPr lang="fr-FR" dirty="0">
              <a:solidFill>
                <a:srgbClr val="000000"/>
              </a:solidFill>
              <a:latin typeface="Trebuchet MS" panose="020B0603020202020204" pitchFamily="34" charset="0"/>
              <a:ea typeface="ヒラギノ角ゴ Pro W3"/>
              <a:cs typeface="Trebuchet MS" panose="020B0603020202020204" pitchFamily="34" charset="0"/>
            </a:endParaRPr>
          </a:p>
        </p:txBody>
      </p:sp>
      <p:pic>
        <p:nvPicPr>
          <p:cNvPr id="53293" name="Image 8">
            <a:extLst>
              <a:ext uri="{FF2B5EF4-FFF2-40B4-BE49-F238E27FC236}">
                <a16:creationId xmlns:a16="http://schemas.microsoft.com/office/drawing/2014/main" id="{6557851C-25A6-4456-B5E7-B68710BDE8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581F7B6-BEB5-4E9D-B5E8-2415A17FFC1D}"/>
              </a:ext>
            </a:extLst>
          </p:cNvPr>
          <p:cNvSpPr>
            <a:spLocks noGrp="1"/>
          </p:cNvSpPr>
          <p:nvPr>
            <p:ph type="dt" sz="quarter" idx="10"/>
          </p:nvPr>
        </p:nvSpPr>
        <p:spPr/>
        <p:txBody>
          <a:bodyPr/>
          <a:lstStyle/>
          <a:p>
            <a:pPr>
              <a:defRPr/>
            </a:pPr>
            <a:fld id="{ED458DFE-B849-45E1-92BA-7ED9E0529D7A}" type="datetime1">
              <a:rPr lang="en-US"/>
              <a:pPr>
                <a:defRPr/>
              </a:pPr>
              <a:t>3/4/2022</a:t>
            </a:fld>
            <a:endParaRPr lang="en-US"/>
          </a:p>
        </p:txBody>
      </p:sp>
      <p:sp>
        <p:nvSpPr>
          <p:cNvPr id="54275" name="Espace réservé du numéro de diapositive 2">
            <a:extLst>
              <a:ext uri="{FF2B5EF4-FFF2-40B4-BE49-F238E27FC236}">
                <a16:creationId xmlns:a16="http://schemas.microsoft.com/office/drawing/2014/main" id="{AF036E9D-40F6-4DA9-BA88-5697A1B17FF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BD5D83A-6B95-47D0-A6A8-6F15E3F5AAD3}" type="slidenum">
              <a:rPr lang="en-US" altLang="fr-FR" sz="1200">
                <a:solidFill>
                  <a:srgbClr val="898989"/>
                </a:solidFill>
              </a:rPr>
              <a:pPr>
                <a:spcBef>
                  <a:spcPct val="0"/>
                </a:spcBef>
                <a:buFontTx/>
                <a:buNone/>
              </a:pPr>
              <a:t>37</a:t>
            </a:fld>
            <a:endParaRPr lang="en-US" altLang="fr-FR" sz="1200">
              <a:solidFill>
                <a:srgbClr val="898989"/>
              </a:solidFill>
            </a:endParaRPr>
          </a:p>
        </p:txBody>
      </p:sp>
      <p:sp>
        <p:nvSpPr>
          <p:cNvPr id="54276" name="Rectangle 5">
            <a:extLst>
              <a:ext uri="{FF2B5EF4-FFF2-40B4-BE49-F238E27FC236}">
                <a16:creationId xmlns:a16="http://schemas.microsoft.com/office/drawing/2014/main" id="{86A30332-D9AC-4146-A1A2-B6CC1834BE93}"/>
              </a:ext>
            </a:extLst>
          </p:cNvPr>
          <p:cNvSpPr>
            <a:spLocks noChangeArrowheads="1"/>
          </p:cNvSpPr>
          <p:nvPr/>
        </p:nvSpPr>
        <p:spPr bwMode="auto">
          <a:xfrm>
            <a:off x="0" y="310515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800" b="1">
                <a:latin typeface="Times New Roman" panose="02020603050405020304" pitchFamily="18" charset="0"/>
                <a:cs typeface="Times New Roman" panose="02020603050405020304" pitchFamily="18" charset="0"/>
              </a:rPr>
              <a:t>               </a:t>
            </a:r>
            <a:r>
              <a:rPr lang="fr-FR" altLang="fr-FR" sz="2400" b="1">
                <a:latin typeface="Times New Roman" panose="02020603050405020304" pitchFamily="18" charset="0"/>
                <a:cs typeface="Times New Roman" panose="02020603050405020304" pitchFamily="18" charset="0"/>
              </a:rPr>
              <a:t>Périmètre du Rapport et Résultats des travaux de conciliation</a:t>
            </a:r>
          </a:p>
        </p:txBody>
      </p:sp>
      <p:pic>
        <p:nvPicPr>
          <p:cNvPr id="54277" name="Image 4">
            <a:extLst>
              <a:ext uri="{FF2B5EF4-FFF2-40B4-BE49-F238E27FC236}">
                <a16:creationId xmlns:a16="http://schemas.microsoft.com/office/drawing/2014/main" id="{884C9C33-F806-4386-A132-34C83AFBCC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6A55-D834-4A18-8E4A-A4A19CFCE0B8}"/>
              </a:ext>
            </a:extLst>
          </p:cNvPr>
          <p:cNvSpPr>
            <a:spLocks noGrp="1"/>
          </p:cNvSpPr>
          <p:nvPr>
            <p:ph type="title"/>
          </p:nvPr>
        </p:nvSpPr>
        <p:spPr>
          <a:xfrm>
            <a:off x="323850" y="358775"/>
            <a:ext cx="8497888" cy="935038"/>
          </a:xfrm>
        </p:spPr>
        <p:txBody>
          <a:bodyPr rtlCol="0">
            <a:normAutofit fontScale="90000"/>
          </a:bodyPr>
          <a:lstStyle/>
          <a:p>
            <a:pPr eaLnBrk="1" fontAlgn="auto" hangingPunct="1">
              <a:spcAft>
                <a:spcPts val="0"/>
              </a:spcAft>
              <a:defRPr/>
            </a:pPr>
            <a:br>
              <a:rPr lang="fr-FR" sz="2800" dirty="0">
                <a:solidFill>
                  <a:srgbClr val="C00000"/>
                </a:solidFill>
              </a:rPr>
            </a:br>
            <a:r>
              <a:rPr lang="fr-FR" sz="2800" dirty="0">
                <a:solidFill>
                  <a:srgbClr val="C00000"/>
                </a:solidFill>
              </a:rPr>
              <a:t>Périmètre des rapports</a:t>
            </a:r>
            <a:br>
              <a:rPr lang="fr-FR" sz="2800" dirty="0">
                <a:solidFill>
                  <a:srgbClr val="2E2E6E"/>
                </a:solidFill>
              </a:rPr>
            </a:br>
            <a:r>
              <a:rPr lang="fr-FR" sz="2000" dirty="0">
                <a:solidFill>
                  <a:srgbClr val="685040"/>
                </a:solidFill>
              </a:rPr>
              <a:t>Couverture</a:t>
            </a:r>
            <a:endParaRPr lang="en-GB" sz="2000" dirty="0">
              <a:solidFill>
                <a:srgbClr val="685040"/>
              </a:solidFill>
            </a:endParaRPr>
          </a:p>
        </p:txBody>
      </p:sp>
      <p:graphicFrame>
        <p:nvGraphicFramePr>
          <p:cNvPr id="4" name="Tableau 3">
            <a:extLst>
              <a:ext uri="{FF2B5EF4-FFF2-40B4-BE49-F238E27FC236}">
                <a16:creationId xmlns:a16="http://schemas.microsoft.com/office/drawing/2014/main" id="{CC4A121F-068D-43E8-B57F-776F8DAA8BDE}"/>
              </a:ext>
            </a:extLst>
          </p:cNvPr>
          <p:cNvGraphicFramePr>
            <a:graphicFrameLocks noGrp="1"/>
          </p:cNvGraphicFramePr>
          <p:nvPr/>
        </p:nvGraphicFramePr>
        <p:xfrm>
          <a:off x="322263" y="1406525"/>
          <a:ext cx="8531225" cy="4032250"/>
        </p:xfrm>
        <a:graphic>
          <a:graphicData uri="http://schemas.openxmlformats.org/drawingml/2006/table">
            <a:tbl>
              <a:tblPr/>
              <a:tblGrid>
                <a:gridCol w="2761543">
                  <a:extLst>
                    <a:ext uri="{9D8B030D-6E8A-4147-A177-3AD203B41FA5}">
                      <a16:colId xmlns:a16="http://schemas.microsoft.com/office/drawing/2014/main" val="20000"/>
                    </a:ext>
                  </a:extLst>
                </a:gridCol>
                <a:gridCol w="1788528">
                  <a:extLst>
                    <a:ext uri="{9D8B030D-6E8A-4147-A177-3AD203B41FA5}">
                      <a16:colId xmlns:a16="http://schemas.microsoft.com/office/drawing/2014/main" val="20001"/>
                    </a:ext>
                  </a:extLst>
                </a:gridCol>
                <a:gridCol w="831911">
                  <a:extLst>
                    <a:ext uri="{9D8B030D-6E8A-4147-A177-3AD203B41FA5}">
                      <a16:colId xmlns:a16="http://schemas.microsoft.com/office/drawing/2014/main" val="20002"/>
                    </a:ext>
                  </a:extLst>
                </a:gridCol>
                <a:gridCol w="33725">
                  <a:extLst>
                    <a:ext uri="{9D8B030D-6E8A-4147-A177-3AD203B41FA5}">
                      <a16:colId xmlns:a16="http://schemas.microsoft.com/office/drawing/2014/main" val="20003"/>
                    </a:ext>
                  </a:extLst>
                </a:gridCol>
                <a:gridCol w="275078">
                  <a:extLst>
                    <a:ext uri="{9D8B030D-6E8A-4147-A177-3AD203B41FA5}">
                      <a16:colId xmlns:a16="http://schemas.microsoft.com/office/drawing/2014/main" val="20004"/>
                    </a:ext>
                  </a:extLst>
                </a:gridCol>
                <a:gridCol w="1802609">
                  <a:extLst>
                    <a:ext uri="{9D8B030D-6E8A-4147-A177-3AD203B41FA5}">
                      <a16:colId xmlns:a16="http://schemas.microsoft.com/office/drawing/2014/main" val="20005"/>
                    </a:ext>
                  </a:extLst>
                </a:gridCol>
                <a:gridCol w="1037831">
                  <a:extLst>
                    <a:ext uri="{9D8B030D-6E8A-4147-A177-3AD203B41FA5}">
                      <a16:colId xmlns:a16="http://schemas.microsoft.com/office/drawing/2014/main" val="20006"/>
                    </a:ext>
                  </a:extLst>
                </a:gridCol>
              </a:tblGrid>
              <a:tr h="378903">
                <a:tc>
                  <a:txBody>
                    <a:bodyPr/>
                    <a:lstStyle/>
                    <a:p>
                      <a:pPr algn="just" rtl="0" fontAlgn="ctr"/>
                      <a:r>
                        <a:rPr lang="en-US" sz="1900" b="1" i="0" u="none" strike="noStrike" dirty="0" err="1">
                          <a:solidFill>
                            <a:srgbClr val="FFFFFF"/>
                          </a:solidFill>
                          <a:effectLst/>
                          <a:latin typeface="Trebuchet MS" panose="020B0603020202020204" pitchFamily="34" charset="0"/>
                        </a:rPr>
                        <a:t>Désignation</a:t>
                      </a:r>
                      <a:endParaRPr lang="en-US" sz="1900" b="1" i="0" u="none" strike="noStrike" dirty="0">
                        <a:solidFill>
                          <a:srgbClr val="FFFFFF"/>
                        </a:solidFill>
                        <a:effectLst/>
                        <a:latin typeface="Trebuchet MS" panose="020B0603020202020204" pitchFamily="34" charset="0"/>
                      </a:endParaRPr>
                    </a:p>
                  </a:txBody>
                  <a:tcPr marL="8288" marR="8288" marT="8290" marB="0" anchor="ctr">
                    <a:lnL>
                      <a:noFill/>
                    </a:lnL>
                    <a:lnR>
                      <a:noFill/>
                    </a:lnR>
                    <a:lnT>
                      <a:noFill/>
                    </a:lnT>
                    <a:lnB>
                      <a:noFill/>
                    </a:lnB>
                    <a:solidFill>
                      <a:srgbClr val="7A091A"/>
                    </a:solidFill>
                  </a:tcPr>
                </a:tc>
                <a:tc gridSpan="6">
                  <a:txBody>
                    <a:bodyPr/>
                    <a:lstStyle/>
                    <a:p>
                      <a:pPr algn="ctr" rtl="0" fontAlgn="ctr"/>
                      <a:r>
                        <a:rPr lang="en-US" sz="1900" b="1" i="0" u="none" strike="noStrike">
                          <a:solidFill>
                            <a:srgbClr val="FFFFFF"/>
                          </a:solidFill>
                          <a:effectLst/>
                          <a:latin typeface="Trebuchet MS" panose="020B0603020202020204" pitchFamily="34" charset="0"/>
                        </a:rPr>
                        <a:t>Couverture</a:t>
                      </a:r>
                    </a:p>
                  </a:txBody>
                  <a:tcPr marL="8288" marR="8288" marT="8290" marB="0" anchor="ctr">
                    <a:lnL>
                      <a:noFill/>
                    </a:lnL>
                    <a:lnR>
                      <a:noFill/>
                    </a:lnR>
                    <a:lnT>
                      <a:noFill/>
                    </a:lnT>
                    <a:lnB>
                      <a:noFill/>
                    </a:lnB>
                    <a:solidFill>
                      <a:srgbClr val="7A091A"/>
                    </a:solidFill>
                  </a:tcPr>
                </a:tc>
                <a:tc hMerge="1">
                  <a:txBody>
                    <a:bodyPr/>
                    <a:lstStyle/>
                    <a:p>
                      <a:endParaRPr lang="x-none"/>
                    </a:p>
                  </a:txBody>
                  <a:tcPr/>
                </a:tc>
                <a:tc hMerge="1">
                  <a:txBody>
                    <a:bodyPr/>
                    <a:lstStyle/>
                    <a:p>
                      <a:endParaRPr lang="x-none"/>
                    </a:p>
                  </a:txBody>
                  <a:tcPr/>
                </a:tc>
                <a:tc hMerge="1">
                  <a:txBody>
                    <a:bodyPr/>
                    <a:lstStyle/>
                    <a:p>
                      <a:endParaRPr lang="x-none"/>
                    </a:p>
                  </a:txBody>
                  <a:tcPr/>
                </a:tc>
                <a:tc hMerge="1">
                  <a:txBody>
                    <a:bodyPr/>
                    <a:lstStyle/>
                    <a:p>
                      <a:endParaRPr lang="fr-FR"/>
                    </a:p>
                  </a:txBody>
                  <a:tcPr/>
                </a:tc>
                <a:tc hMerge="1">
                  <a:txBody>
                    <a:bodyPr/>
                    <a:lstStyle/>
                    <a:p>
                      <a:endParaRPr lang="x-none"/>
                    </a:p>
                  </a:txBody>
                  <a:tcPr/>
                </a:tc>
                <a:extLst>
                  <a:ext uri="{0D108BD9-81ED-4DB2-BD59-A6C34878D82A}">
                    <a16:rowId xmlns:a16="http://schemas.microsoft.com/office/drawing/2014/main" val="10000"/>
                  </a:ext>
                </a:extLst>
              </a:tr>
              <a:tr h="378903">
                <a:tc>
                  <a:txBody>
                    <a:bodyPr/>
                    <a:lstStyle/>
                    <a:p>
                      <a:pPr algn="just" rtl="0" fontAlgn="ctr"/>
                      <a:r>
                        <a:rPr lang="en-US" sz="1900" b="1" i="0" u="none" strike="noStrike" dirty="0" err="1">
                          <a:solidFill>
                            <a:srgbClr val="FFFFFF"/>
                          </a:solidFill>
                          <a:effectLst/>
                          <a:latin typeface="Trebuchet MS" panose="020B0603020202020204" pitchFamily="34" charset="0"/>
                        </a:rPr>
                        <a:t>Année</a:t>
                      </a:r>
                      <a:r>
                        <a:rPr lang="en-US" sz="1900" b="1" i="0" u="none" strike="noStrike" dirty="0">
                          <a:solidFill>
                            <a:srgbClr val="FFFFFF"/>
                          </a:solidFill>
                          <a:effectLst/>
                          <a:latin typeface="Trebuchet MS" panose="020B0603020202020204" pitchFamily="34" charset="0"/>
                        </a:rPr>
                        <a:t> </a:t>
                      </a:r>
                      <a:r>
                        <a:rPr lang="en-US" sz="1900" b="1" i="0" u="none" strike="noStrike" dirty="0" err="1">
                          <a:solidFill>
                            <a:srgbClr val="FFFFFF"/>
                          </a:solidFill>
                          <a:effectLst/>
                          <a:latin typeface="Trebuchet MS" panose="020B0603020202020204" pitchFamily="34" charset="0"/>
                        </a:rPr>
                        <a:t>fiscale</a:t>
                      </a:r>
                      <a:r>
                        <a:rPr lang="en-US" sz="1900" b="1" i="0" u="none" strike="noStrike" dirty="0">
                          <a:solidFill>
                            <a:srgbClr val="FFFFFF"/>
                          </a:solidFill>
                          <a:effectLst/>
                          <a:latin typeface="Trebuchet MS" panose="020B0603020202020204" pitchFamily="34" charset="0"/>
                        </a:rPr>
                        <a:t> </a:t>
                      </a:r>
                    </a:p>
                  </a:txBody>
                  <a:tcPr marL="8288" marR="8288" marT="8290" marB="0" anchor="ctr">
                    <a:lnL>
                      <a:noFill/>
                    </a:lnL>
                    <a:lnR>
                      <a:noFill/>
                    </a:lnR>
                    <a:lnT>
                      <a:noFill/>
                    </a:lnT>
                    <a:lnB>
                      <a:noFill/>
                    </a:lnB>
                    <a:solidFill>
                      <a:srgbClr val="333E48"/>
                    </a:solidFill>
                  </a:tcPr>
                </a:tc>
                <a:tc gridSpan="4">
                  <a:txBody>
                    <a:bodyPr/>
                    <a:lstStyle/>
                    <a:p>
                      <a:pPr algn="ctr" rtl="0" fontAlgn="ctr"/>
                      <a:r>
                        <a:rPr lang="x-none" sz="1900" b="1" i="0" u="none" strike="noStrike" dirty="0">
                          <a:solidFill>
                            <a:srgbClr val="FFFFFF"/>
                          </a:solidFill>
                          <a:effectLst/>
                          <a:latin typeface="Trebuchet MS" panose="020B0603020202020204" pitchFamily="34" charset="0"/>
                        </a:rPr>
                        <a:t>2017</a:t>
                      </a:r>
                    </a:p>
                  </a:txBody>
                  <a:tcPr marL="8288" marR="8288" marT="8290" marB="0" anchor="ctr">
                    <a:lnL>
                      <a:noFill/>
                    </a:lnL>
                    <a:lnR>
                      <a:noFill/>
                    </a:lnR>
                    <a:lnT>
                      <a:noFill/>
                    </a:lnT>
                    <a:lnB>
                      <a:noFill/>
                    </a:lnB>
                    <a:solidFill>
                      <a:srgbClr val="333E48"/>
                    </a:solidFill>
                  </a:tcPr>
                </a:tc>
                <a:tc hMerge="1">
                  <a:txBody>
                    <a:bodyPr/>
                    <a:lstStyle/>
                    <a:p>
                      <a:endParaRPr lang="x-none"/>
                    </a:p>
                  </a:txBody>
                  <a:tcPr/>
                </a:tc>
                <a:tc hMerge="1">
                  <a:txBody>
                    <a:bodyPr/>
                    <a:lstStyle/>
                    <a:p>
                      <a:pPr algn="ctr" rtl="0" fontAlgn="ctr"/>
                      <a:r>
                        <a:rPr lang="x-none" sz="1900" b="1" i="0" u="none" strike="noStrike">
                          <a:solidFill>
                            <a:srgbClr val="FFFFFF"/>
                          </a:solidFill>
                          <a:effectLst/>
                          <a:latin typeface="Trebuchet MS" panose="020B0603020202020204" pitchFamily="34" charset="0"/>
                        </a:rPr>
                        <a:t>2018</a:t>
                      </a:r>
                    </a:p>
                  </a:txBody>
                  <a:tcPr marL="8289" marR="8289" marT="8289" marB="0" anchor="ctr">
                    <a:lnL>
                      <a:noFill/>
                    </a:lnL>
                    <a:lnR>
                      <a:noFill/>
                    </a:lnR>
                    <a:lnT>
                      <a:noFill/>
                    </a:lnT>
                    <a:lnB>
                      <a:noFill/>
                    </a:lnB>
                    <a:solidFill>
                      <a:srgbClr val="333E48"/>
                    </a:solidFill>
                  </a:tcPr>
                </a:tc>
                <a:tc hMerge="1">
                  <a:txBody>
                    <a:bodyPr/>
                    <a:lstStyle/>
                    <a:p>
                      <a:endParaRPr lang="x-none"/>
                    </a:p>
                  </a:txBody>
                  <a:tcPr/>
                </a:tc>
                <a:tc gridSpan="2">
                  <a:txBody>
                    <a:bodyPr/>
                    <a:lstStyle/>
                    <a:p>
                      <a:r>
                        <a:rPr lang="x-none" sz="1900" b="1" i="0" u="none" strike="noStrike">
                          <a:solidFill>
                            <a:srgbClr val="FFFFFF"/>
                          </a:solidFill>
                          <a:effectLst/>
                          <a:latin typeface="Trebuchet MS" panose="020B0603020202020204" pitchFamily="34" charset="0"/>
                        </a:rPr>
                        <a:t>2018</a:t>
                      </a:r>
                      <a:endParaRPr lang="fr-FR" sz="1800"/>
                    </a:p>
                  </a:txBody>
                  <a:tcPr marL="8288" marR="8288" marT="8290" marB="0" anchor="ctr">
                    <a:lnL>
                      <a:noFill/>
                    </a:lnL>
                    <a:lnR>
                      <a:noFill/>
                    </a:lnR>
                    <a:lnT>
                      <a:noFill/>
                    </a:lnT>
                    <a:lnB>
                      <a:noFill/>
                    </a:lnB>
                    <a:solidFill>
                      <a:srgbClr val="333E48"/>
                    </a:solidFill>
                  </a:tcPr>
                </a:tc>
                <a:tc hMerge="1">
                  <a:txBody>
                    <a:bodyPr/>
                    <a:lstStyle/>
                    <a:p>
                      <a:endParaRPr lang="x-none"/>
                    </a:p>
                  </a:txBody>
                  <a:tcPr/>
                </a:tc>
                <a:extLst>
                  <a:ext uri="{0D108BD9-81ED-4DB2-BD59-A6C34878D82A}">
                    <a16:rowId xmlns:a16="http://schemas.microsoft.com/office/drawing/2014/main" val="10001"/>
                  </a:ext>
                </a:extLst>
              </a:tr>
              <a:tr h="653797">
                <a:tc>
                  <a:txBody>
                    <a:bodyPr/>
                    <a:lstStyle/>
                    <a:p>
                      <a:pPr algn="just" rtl="0" fontAlgn="ctr"/>
                      <a:r>
                        <a:rPr lang="en-US" sz="1900" b="1" i="0" u="none" strike="noStrike" dirty="0" err="1">
                          <a:solidFill>
                            <a:srgbClr val="FFFFFF"/>
                          </a:solidFill>
                          <a:effectLst/>
                          <a:latin typeface="Trebuchet MS" panose="020B0603020202020204" pitchFamily="34" charset="0"/>
                        </a:rPr>
                        <a:t>Secteurs</a:t>
                      </a:r>
                      <a:r>
                        <a:rPr lang="en-US" sz="1900" b="1" i="0" u="none" strike="noStrike" dirty="0">
                          <a:solidFill>
                            <a:srgbClr val="FFFFFF"/>
                          </a:solidFill>
                          <a:effectLst/>
                          <a:latin typeface="Trebuchet MS" panose="020B0603020202020204" pitchFamily="34" charset="0"/>
                        </a:rPr>
                        <a:t> </a:t>
                      </a:r>
                      <a:r>
                        <a:rPr lang="en-US" sz="1900" b="1" i="0" u="none" strike="noStrike" dirty="0" err="1">
                          <a:solidFill>
                            <a:srgbClr val="FFFFFF"/>
                          </a:solidFill>
                          <a:effectLst/>
                          <a:latin typeface="Trebuchet MS" panose="020B0603020202020204" pitchFamily="34" charset="0"/>
                        </a:rPr>
                        <a:t>couverts</a:t>
                      </a:r>
                      <a:endParaRPr lang="en-US" sz="1900" b="1" i="0" u="none" strike="noStrike" dirty="0">
                        <a:solidFill>
                          <a:srgbClr val="FFFFFF"/>
                        </a:solidFill>
                        <a:effectLst/>
                        <a:latin typeface="Trebuchet MS" panose="020B0603020202020204" pitchFamily="34" charset="0"/>
                      </a:endParaRPr>
                    </a:p>
                  </a:txBody>
                  <a:tcPr marL="8288" marR="8288" marT="8290" marB="0" anchor="ctr">
                    <a:lnL>
                      <a:noFill/>
                    </a:lnL>
                    <a:lnR>
                      <a:noFill/>
                    </a:lnR>
                    <a:lnT>
                      <a:noFill/>
                    </a:lnT>
                    <a:lnB>
                      <a:noFill/>
                    </a:lnB>
                    <a:solidFill>
                      <a:srgbClr val="333E48"/>
                    </a:solidFill>
                  </a:tcPr>
                </a:tc>
                <a:tc>
                  <a:txBody>
                    <a:bodyPr/>
                    <a:lstStyle/>
                    <a:p>
                      <a:pPr algn="ctr" rtl="0" fontAlgn="ctr"/>
                      <a:r>
                        <a:rPr lang="en-US" sz="1900" b="1" i="0" u="none" strike="noStrike" dirty="0" err="1">
                          <a:solidFill>
                            <a:srgbClr val="FFFFFF"/>
                          </a:solidFill>
                          <a:effectLst/>
                          <a:latin typeface="Trebuchet MS" panose="020B0603020202020204" pitchFamily="34" charset="0"/>
                        </a:rPr>
                        <a:t>Hydrocarbures</a:t>
                      </a:r>
                      <a:endParaRPr lang="en-US" sz="1900" b="1" i="0" u="none" strike="noStrike" dirty="0">
                        <a:solidFill>
                          <a:srgbClr val="FFFFFF"/>
                        </a:solidFill>
                        <a:effectLst/>
                        <a:latin typeface="Trebuchet MS" panose="020B0603020202020204" pitchFamily="34" charset="0"/>
                      </a:endParaRPr>
                    </a:p>
                  </a:txBody>
                  <a:tcPr marL="8288" marR="8288" marT="8290" marB="0" anchor="ctr">
                    <a:lnL>
                      <a:noFill/>
                    </a:lnL>
                    <a:lnR>
                      <a:noFill/>
                    </a:lnR>
                    <a:lnT>
                      <a:noFill/>
                    </a:lnT>
                    <a:lnB>
                      <a:noFill/>
                    </a:lnB>
                    <a:solidFill>
                      <a:srgbClr val="333E48"/>
                    </a:solidFill>
                  </a:tcPr>
                </a:tc>
                <a:tc gridSpan="3">
                  <a:txBody>
                    <a:bodyPr/>
                    <a:lstStyle/>
                    <a:p>
                      <a:pPr algn="ctr" rtl="0" fontAlgn="ctr"/>
                      <a:r>
                        <a:rPr lang="en-US" sz="1900" b="1" i="0" u="none" strike="noStrike" dirty="0" err="1">
                          <a:solidFill>
                            <a:srgbClr val="FFFFFF"/>
                          </a:solidFill>
                          <a:effectLst/>
                          <a:latin typeface="Trebuchet MS" panose="020B0603020202020204" pitchFamily="34" charset="0"/>
                        </a:rPr>
                        <a:t>Minier</a:t>
                      </a:r>
                      <a:endParaRPr lang="en-US" sz="1900" b="1" i="0" u="none" strike="noStrike" dirty="0">
                        <a:solidFill>
                          <a:srgbClr val="FFFFFF"/>
                        </a:solidFill>
                        <a:effectLst/>
                        <a:latin typeface="Trebuchet MS" panose="020B0603020202020204" pitchFamily="34" charset="0"/>
                      </a:endParaRPr>
                    </a:p>
                  </a:txBody>
                  <a:tcPr marL="8288" marR="8288" marT="8290" marB="0" anchor="ctr">
                    <a:lnL>
                      <a:noFill/>
                    </a:lnL>
                    <a:lnR>
                      <a:noFill/>
                    </a:lnR>
                    <a:lnT>
                      <a:noFill/>
                    </a:lnT>
                    <a:lnB>
                      <a:noFill/>
                    </a:lnB>
                    <a:solidFill>
                      <a:srgbClr val="333E48"/>
                    </a:solidFill>
                  </a:tcPr>
                </a:tc>
                <a:tc hMerge="1">
                  <a:txBody>
                    <a:bodyPr/>
                    <a:lstStyle/>
                    <a:p>
                      <a:pPr algn="ctr" rtl="0" fontAlgn="ctr"/>
                      <a:r>
                        <a:rPr lang="en-US" sz="1900" b="1" i="0" u="none" strike="noStrike">
                          <a:solidFill>
                            <a:srgbClr val="FFFFFF"/>
                          </a:solidFill>
                          <a:effectLst/>
                          <a:latin typeface="Trebuchet MS" panose="020B0603020202020204" pitchFamily="34" charset="0"/>
                        </a:rPr>
                        <a:t>Hydrocarbures</a:t>
                      </a:r>
                    </a:p>
                  </a:txBody>
                  <a:tcPr marL="8289" marR="8289" marT="8289" marB="0" anchor="ctr">
                    <a:lnL>
                      <a:noFill/>
                    </a:lnL>
                    <a:lnR>
                      <a:noFill/>
                    </a:lnR>
                    <a:lnT>
                      <a:noFill/>
                    </a:lnT>
                    <a:lnB>
                      <a:noFill/>
                    </a:lnB>
                    <a:solidFill>
                      <a:srgbClr val="333E48"/>
                    </a:solidFill>
                  </a:tcPr>
                </a:tc>
                <a:tc hMerge="1">
                  <a:txBody>
                    <a:bodyPr/>
                    <a:lstStyle/>
                    <a:p>
                      <a:endParaRPr lang="x-none"/>
                    </a:p>
                  </a:txBody>
                  <a:tcPr/>
                </a:tc>
                <a:tc>
                  <a:txBody>
                    <a:bodyPr/>
                    <a:lstStyle/>
                    <a:p>
                      <a:pPr algn="ctr" rtl="0" fontAlgn="ctr"/>
                      <a:r>
                        <a:rPr lang="en-US" sz="1900" b="1" i="0" u="none" strike="noStrike" dirty="0" err="1">
                          <a:solidFill>
                            <a:srgbClr val="FFFFFF"/>
                          </a:solidFill>
                          <a:effectLst/>
                          <a:latin typeface="Trebuchet MS" panose="020B0603020202020204" pitchFamily="34" charset="0"/>
                        </a:rPr>
                        <a:t>Hydrocarbures</a:t>
                      </a:r>
                      <a:endParaRPr lang="en-US" sz="1900" b="1" i="0" u="none" strike="noStrike" dirty="0">
                        <a:solidFill>
                          <a:srgbClr val="FFFFFF"/>
                        </a:solidFill>
                        <a:effectLst/>
                        <a:latin typeface="Trebuchet MS" panose="020B0603020202020204" pitchFamily="34" charset="0"/>
                      </a:endParaRPr>
                    </a:p>
                  </a:txBody>
                  <a:tcPr marL="8288" marR="8288" marT="8290" marB="0" anchor="ctr">
                    <a:lnL>
                      <a:noFill/>
                    </a:lnL>
                    <a:lnR>
                      <a:noFill/>
                    </a:lnR>
                    <a:lnT>
                      <a:noFill/>
                    </a:lnT>
                    <a:lnB>
                      <a:noFill/>
                    </a:lnB>
                    <a:solidFill>
                      <a:srgbClr val="333E48"/>
                    </a:solidFill>
                  </a:tcPr>
                </a:tc>
                <a:tc>
                  <a:txBody>
                    <a:bodyPr/>
                    <a:lstStyle/>
                    <a:p>
                      <a:pPr algn="ctr" rtl="0" fontAlgn="ctr"/>
                      <a:r>
                        <a:rPr lang="en-US" sz="1900" b="1" i="0" u="none" strike="noStrike">
                          <a:solidFill>
                            <a:srgbClr val="FFFFFF"/>
                          </a:solidFill>
                          <a:effectLst/>
                          <a:latin typeface="Trebuchet MS" panose="020B0603020202020204" pitchFamily="34" charset="0"/>
                        </a:rPr>
                        <a:t>Minier</a:t>
                      </a:r>
                    </a:p>
                  </a:txBody>
                  <a:tcPr marL="8288" marR="8288" marT="8290" marB="0" anchor="ctr">
                    <a:lnL>
                      <a:noFill/>
                    </a:lnL>
                    <a:lnR>
                      <a:noFill/>
                    </a:lnR>
                    <a:lnT>
                      <a:noFill/>
                    </a:lnT>
                    <a:lnB>
                      <a:noFill/>
                    </a:lnB>
                    <a:solidFill>
                      <a:srgbClr val="333E48"/>
                    </a:solidFill>
                  </a:tcPr>
                </a:tc>
                <a:extLst>
                  <a:ext uri="{0D108BD9-81ED-4DB2-BD59-A6C34878D82A}">
                    <a16:rowId xmlns:a16="http://schemas.microsoft.com/office/drawing/2014/main" val="10002"/>
                  </a:ext>
                </a:extLst>
              </a:tr>
              <a:tr h="747248">
                <a:tc>
                  <a:txBody>
                    <a:bodyPr/>
                    <a:lstStyle/>
                    <a:p>
                      <a:pPr algn="l" rtl="0" fontAlgn="ctr"/>
                      <a:r>
                        <a:rPr lang="en-US" sz="1900" b="1" i="0" u="none" strike="noStrike" dirty="0">
                          <a:solidFill>
                            <a:srgbClr val="000000"/>
                          </a:solidFill>
                          <a:effectLst/>
                          <a:latin typeface="Trebuchet MS" panose="020B0603020202020204" pitchFamily="34" charset="0"/>
                        </a:rPr>
                        <a:t>Nb </a:t>
                      </a:r>
                      <a:r>
                        <a:rPr lang="en-US" sz="1900" b="1" i="0" u="none" strike="noStrike" dirty="0" err="1">
                          <a:solidFill>
                            <a:srgbClr val="000000"/>
                          </a:solidFill>
                          <a:effectLst/>
                          <a:latin typeface="Trebuchet MS" panose="020B0603020202020204" pitchFamily="34" charset="0"/>
                        </a:rPr>
                        <a:t>d’entreprises</a:t>
                      </a:r>
                      <a:r>
                        <a:rPr lang="en-US" sz="1900" b="1" i="0" u="none" strike="noStrike" dirty="0">
                          <a:solidFill>
                            <a:srgbClr val="000000"/>
                          </a:solidFill>
                          <a:effectLst/>
                          <a:latin typeface="Trebuchet MS" panose="020B0603020202020204" pitchFamily="34" charset="0"/>
                        </a:rPr>
                        <a:t> </a:t>
                      </a:r>
                      <a:r>
                        <a:rPr lang="en-US" sz="1900" b="1" i="0" u="none" strike="noStrike" dirty="0" err="1">
                          <a:solidFill>
                            <a:srgbClr val="000000"/>
                          </a:solidFill>
                          <a:effectLst/>
                          <a:latin typeface="Trebuchet MS" panose="020B0603020202020204" pitchFamily="34" charset="0"/>
                        </a:rPr>
                        <a:t>déclarantes</a:t>
                      </a:r>
                      <a:r>
                        <a:rPr lang="en-US" sz="1900" b="1" i="0" u="none" strike="noStrike" dirty="0">
                          <a:solidFill>
                            <a:srgbClr val="000000"/>
                          </a:solidFill>
                          <a:effectLst/>
                          <a:latin typeface="Trebuchet MS" panose="020B0603020202020204" pitchFamily="34" charset="0"/>
                        </a:rPr>
                        <a:t> </a:t>
                      </a:r>
                    </a:p>
                  </a:txBody>
                  <a:tcPr marL="8288" marR="8288" marT="8290" marB="0" anchor="ctr">
                    <a:lnL>
                      <a:noFill/>
                    </a:lnL>
                    <a:lnR>
                      <a:noFill/>
                    </a:lnR>
                    <a:lnT>
                      <a:noFill/>
                    </a:lnT>
                    <a:lnB>
                      <a:noFill/>
                    </a:lnB>
                    <a:solidFill>
                      <a:srgbClr val="F6A1A8"/>
                    </a:solidFill>
                  </a:tcPr>
                </a:tc>
                <a:tc>
                  <a:txBody>
                    <a:bodyPr/>
                    <a:lstStyle/>
                    <a:p>
                      <a:pPr algn="ctr" rtl="0" fontAlgn="ctr"/>
                      <a:r>
                        <a:rPr lang="x-none" sz="1900" b="0" i="0" u="none" strike="noStrike" dirty="0">
                          <a:solidFill>
                            <a:srgbClr val="404040"/>
                          </a:solidFill>
                          <a:effectLst/>
                          <a:latin typeface="Trebuchet MS" panose="020B0603020202020204" pitchFamily="34" charset="0"/>
                        </a:rPr>
                        <a:t>1</a:t>
                      </a:r>
                    </a:p>
                  </a:txBody>
                  <a:tcPr marL="8288" marR="8288" marT="8290" marB="0" anchor="ctr">
                    <a:lnL>
                      <a:noFill/>
                    </a:lnL>
                    <a:lnR>
                      <a:noFill/>
                    </a:lnR>
                    <a:lnT>
                      <a:noFill/>
                    </a:lnT>
                    <a:lnB>
                      <a:noFill/>
                    </a:lnB>
                    <a:solidFill>
                      <a:srgbClr val="F6A1A8"/>
                    </a:solidFill>
                  </a:tcPr>
                </a:tc>
                <a:tc gridSpan="3">
                  <a:txBody>
                    <a:bodyPr/>
                    <a:lstStyle/>
                    <a:p>
                      <a:pPr algn="ctr" rtl="0" fontAlgn="ctr"/>
                      <a:r>
                        <a:rPr lang="x-none" sz="1900" b="0" i="0" u="none" strike="noStrike" dirty="0">
                          <a:solidFill>
                            <a:srgbClr val="404040"/>
                          </a:solidFill>
                          <a:effectLst/>
                          <a:latin typeface="Trebuchet MS" panose="020B0603020202020204" pitchFamily="34" charset="0"/>
                        </a:rPr>
                        <a:t>24</a:t>
                      </a:r>
                    </a:p>
                  </a:txBody>
                  <a:tcPr marL="8288" marR="8288" marT="8290" marB="0" anchor="ctr">
                    <a:lnL>
                      <a:noFill/>
                    </a:lnL>
                    <a:lnR>
                      <a:noFill/>
                    </a:lnR>
                    <a:lnT>
                      <a:noFill/>
                    </a:lnT>
                    <a:lnB>
                      <a:noFill/>
                    </a:lnB>
                    <a:solidFill>
                      <a:srgbClr val="F6A1A8"/>
                    </a:solidFill>
                  </a:tcPr>
                </a:tc>
                <a:tc hMerge="1">
                  <a:txBody>
                    <a:bodyPr/>
                    <a:lstStyle/>
                    <a:p>
                      <a:pPr algn="ctr" rtl="0" fontAlgn="ctr"/>
                      <a:r>
                        <a:rPr lang="x-none" sz="1900" b="0" i="0" u="none" strike="noStrike" dirty="0">
                          <a:solidFill>
                            <a:srgbClr val="404040"/>
                          </a:solidFill>
                          <a:effectLst/>
                          <a:latin typeface="Trebuchet MS" panose="020B0603020202020204" pitchFamily="34" charset="0"/>
                        </a:rPr>
                        <a:t>1</a:t>
                      </a:r>
                    </a:p>
                  </a:txBody>
                  <a:tcPr marL="8289" marR="8289" marT="8289" marB="0" anchor="ctr">
                    <a:lnL>
                      <a:noFill/>
                    </a:lnL>
                    <a:lnR>
                      <a:noFill/>
                    </a:lnR>
                    <a:lnT>
                      <a:noFill/>
                    </a:lnT>
                    <a:lnB>
                      <a:noFill/>
                    </a:lnB>
                    <a:solidFill>
                      <a:srgbClr val="F6A1A8"/>
                    </a:solidFill>
                  </a:tcPr>
                </a:tc>
                <a:tc hMerge="1">
                  <a:txBody>
                    <a:bodyPr/>
                    <a:lstStyle/>
                    <a:p>
                      <a:endParaRPr lang="x-none" dirty="0"/>
                    </a:p>
                  </a:txBody>
                  <a:tcPr/>
                </a:tc>
                <a:tc>
                  <a:txBody>
                    <a:bodyPr/>
                    <a:lstStyle/>
                    <a:p>
                      <a:pPr algn="ctr" rtl="0" fontAlgn="ctr"/>
                      <a:r>
                        <a:rPr lang="x-none" sz="1900" b="0" i="0" u="none" strike="noStrike" dirty="0">
                          <a:solidFill>
                            <a:srgbClr val="404040"/>
                          </a:solidFill>
                          <a:effectLst/>
                          <a:latin typeface="Trebuchet MS" panose="020B0603020202020204" pitchFamily="34" charset="0"/>
                        </a:rPr>
                        <a:t>1</a:t>
                      </a:r>
                    </a:p>
                  </a:txBody>
                  <a:tcPr marL="8288" marR="8288" marT="8290" marB="0" anchor="ctr">
                    <a:lnL>
                      <a:noFill/>
                    </a:lnL>
                    <a:lnR>
                      <a:noFill/>
                    </a:lnR>
                    <a:lnT>
                      <a:noFill/>
                    </a:lnT>
                    <a:lnB>
                      <a:noFill/>
                    </a:lnB>
                    <a:solidFill>
                      <a:srgbClr val="F6A1A8"/>
                    </a:solidFill>
                  </a:tcPr>
                </a:tc>
                <a:tc>
                  <a:txBody>
                    <a:bodyPr/>
                    <a:lstStyle/>
                    <a:p>
                      <a:pPr algn="ctr" rtl="0" fontAlgn="ctr"/>
                      <a:r>
                        <a:rPr lang="x-none" sz="1900" b="0" i="0" u="none" strike="noStrike">
                          <a:solidFill>
                            <a:srgbClr val="404040"/>
                          </a:solidFill>
                          <a:effectLst/>
                          <a:latin typeface="Trebuchet MS" panose="020B0603020202020204" pitchFamily="34" charset="0"/>
                        </a:rPr>
                        <a:t>24</a:t>
                      </a:r>
                    </a:p>
                  </a:txBody>
                  <a:tcPr marL="8288" marR="8288" marT="8290" marB="0" anchor="ctr">
                    <a:lnL>
                      <a:noFill/>
                    </a:lnL>
                    <a:lnR>
                      <a:noFill/>
                    </a:lnR>
                    <a:lnT>
                      <a:noFill/>
                    </a:lnT>
                    <a:lnB>
                      <a:noFill/>
                    </a:lnB>
                    <a:solidFill>
                      <a:srgbClr val="F6A1A8"/>
                    </a:solidFill>
                  </a:tcPr>
                </a:tc>
                <a:extLst>
                  <a:ext uri="{0D108BD9-81ED-4DB2-BD59-A6C34878D82A}">
                    <a16:rowId xmlns:a16="http://schemas.microsoft.com/office/drawing/2014/main" val="10003"/>
                  </a:ext>
                </a:extLst>
              </a:tr>
              <a:tr h="747248">
                <a:tc>
                  <a:txBody>
                    <a:bodyPr/>
                    <a:lstStyle/>
                    <a:p>
                      <a:pPr algn="l" rtl="0" fontAlgn="ctr"/>
                      <a:r>
                        <a:rPr lang="en-US" sz="1900" b="1" i="0" u="none" strike="noStrike" kern="1200" dirty="0">
                          <a:solidFill>
                            <a:srgbClr val="000000"/>
                          </a:solidFill>
                          <a:effectLst/>
                          <a:latin typeface="Trebuchet MS" panose="020B0603020202020204" pitchFamily="34" charset="0"/>
                          <a:ea typeface="+mn-ea"/>
                          <a:cs typeface="+mn-cs"/>
                        </a:rPr>
                        <a:t>Nb </a:t>
                      </a:r>
                      <a:r>
                        <a:rPr lang="en-US" sz="1900" b="1" i="0" u="none" strike="noStrike" kern="1200" dirty="0" err="1">
                          <a:solidFill>
                            <a:srgbClr val="000000"/>
                          </a:solidFill>
                          <a:effectLst/>
                          <a:latin typeface="Trebuchet MS" panose="020B0603020202020204" pitchFamily="34" charset="0"/>
                          <a:ea typeface="+mn-ea"/>
                          <a:cs typeface="+mn-cs"/>
                        </a:rPr>
                        <a:t>d’entités</a:t>
                      </a:r>
                      <a:r>
                        <a:rPr lang="en-US" sz="1900" b="1" i="0" u="none" strike="noStrike" kern="1200" dirty="0">
                          <a:solidFill>
                            <a:srgbClr val="000000"/>
                          </a:solidFill>
                          <a:effectLst/>
                          <a:latin typeface="Trebuchet MS" panose="020B0603020202020204" pitchFamily="34" charset="0"/>
                          <a:ea typeface="+mn-ea"/>
                          <a:cs typeface="+mn-cs"/>
                        </a:rPr>
                        <a:t> </a:t>
                      </a:r>
                      <a:r>
                        <a:rPr lang="fr-FR" sz="1900" b="1" i="0" u="none" strike="noStrike" kern="1200" dirty="0">
                          <a:solidFill>
                            <a:srgbClr val="000000"/>
                          </a:solidFill>
                          <a:effectLst/>
                          <a:latin typeface="Trebuchet MS" panose="020B0603020202020204" pitchFamily="34" charset="0"/>
                          <a:ea typeface="+mn-ea"/>
                          <a:cs typeface="+mn-cs"/>
                        </a:rPr>
                        <a:t>publiques </a:t>
                      </a:r>
                      <a:r>
                        <a:rPr lang="en-US" sz="1900" b="1" i="0" u="none" strike="noStrike" kern="1200" dirty="0">
                          <a:solidFill>
                            <a:srgbClr val="000000"/>
                          </a:solidFill>
                          <a:effectLst/>
                          <a:latin typeface="Trebuchet MS" panose="020B0603020202020204" pitchFamily="34" charset="0"/>
                          <a:ea typeface="+mn-ea"/>
                          <a:cs typeface="+mn-cs"/>
                        </a:rPr>
                        <a:t> </a:t>
                      </a:r>
                      <a:r>
                        <a:rPr lang="en-US" sz="1900" b="1" i="0" u="none" strike="noStrike" kern="1200" dirty="0" err="1">
                          <a:solidFill>
                            <a:srgbClr val="000000"/>
                          </a:solidFill>
                          <a:effectLst/>
                          <a:latin typeface="Trebuchet MS" panose="020B0603020202020204" pitchFamily="34" charset="0"/>
                          <a:ea typeface="+mn-ea"/>
                          <a:cs typeface="+mn-cs"/>
                        </a:rPr>
                        <a:t>déclarantes</a:t>
                      </a:r>
                      <a:r>
                        <a:rPr lang="en-US" sz="1900" b="1" i="0" u="none" strike="noStrike" kern="1200" dirty="0">
                          <a:solidFill>
                            <a:srgbClr val="000000"/>
                          </a:solidFill>
                          <a:effectLst/>
                          <a:latin typeface="Trebuchet MS" panose="020B0603020202020204" pitchFamily="34" charset="0"/>
                          <a:ea typeface="+mn-ea"/>
                          <a:cs typeface="+mn-cs"/>
                        </a:rPr>
                        <a:t> </a:t>
                      </a:r>
                    </a:p>
                  </a:txBody>
                  <a:tcPr marL="8288" marR="8288" marT="8290" marB="0" anchor="ctr">
                    <a:lnL>
                      <a:noFill/>
                    </a:lnL>
                    <a:lnR>
                      <a:noFill/>
                    </a:lnR>
                    <a:lnT>
                      <a:noFill/>
                    </a:lnT>
                    <a:lnB>
                      <a:noFill/>
                    </a:lnB>
                  </a:tcPr>
                </a:tc>
                <a:tc gridSpan="3">
                  <a:txBody>
                    <a:bodyPr/>
                    <a:lstStyle/>
                    <a:p>
                      <a:pPr algn="ctr" rtl="0" fontAlgn="ctr"/>
                      <a:r>
                        <a:rPr lang="x-none" sz="1900" b="0" i="0" u="none" strike="noStrike" dirty="0">
                          <a:solidFill>
                            <a:srgbClr val="404040"/>
                          </a:solidFill>
                          <a:effectLst/>
                          <a:latin typeface="Trebuchet MS" panose="020B0603020202020204" pitchFamily="34" charset="0"/>
                        </a:rPr>
                        <a:t>9</a:t>
                      </a:r>
                    </a:p>
                  </a:txBody>
                  <a:tcPr marL="8288" marR="8288" marT="8290" marB="0" anchor="ctr">
                    <a:lnL>
                      <a:noFill/>
                    </a:lnL>
                    <a:lnR>
                      <a:noFill/>
                    </a:lnR>
                    <a:lnT>
                      <a:noFill/>
                    </a:lnT>
                    <a:lnB>
                      <a:noFill/>
                    </a:lnB>
                  </a:tcPr>
                </a:tc>
                <a:tc hMerge="1">
                  <a:txBody>
                    <a:bodyPr/>
                    <a:lstStyle/>
                    <a:p>
                      <a:endParaRPr lang="x-none"/>
                    </a:p>
                  </a:txBody>
                  <a:tcPr/>
                </a:tc>
                <a:tc hMerge="1">
                  <a:txBody>
                    <a:bodyPr/>
                    <a:lstStyle/>
                    <a:p>
                      <a:pPr algn="ctr" rtl="0" fontAlgn="ctr"/>
                      <a:endParaRPr lang="x-none" sz="1900" b="0" i="0" u="none" strike="noStrike" dirty="0">
                        <a:solidFill>
                          <a:srgbClr val="404040"/>
                        </a:solidFill>
                        <a:effectLst/>
                        <a:latin typeface="Trebuchet MS" panose="020B0603020202020204" pitchFamily="34" charset="0"/>
                      </a:endParaRPr>
                    </a:p>
                  </a:txBody>
                  <a:tcPr marL="8289" marR="8289" marT="8289" marB="0" anchor="ctr">
                    <a:lnL>
                      <a:noFill/>
                    </a:lnL>
                    <a:lnR>
                      <a:noFill/>
                    </a:lnR>
                    <a:lnT>
                      <a:noFill/>
                    </a:lnT>
                    <a:lnB>
                      <a:noFill/>
                    </a:lnB>
                  </a:tcPr>
                </a:tc>
                <a:tc gridSpan="3">
                  <a:txBody>
                    <a:bodyPr/>
                    <a:lstStyle/>
                    <a:p>
                      <a:pPr algn="ctr" rtl="0" fontAlgn="ctr"/>
                      <a:r>
                        <a:rPr lang="fr-FR" sz="1900" b="0" i="0" u="none" strike="noStrike" dirty="0">
                          <a:solidFill>
                            <a:srgbClr val="404040"/>
                          </a:solidFill>
                          <a:effectLst/>
                          <a:latin typeface="Trebuchet MS" panose="020B0603020202020204" pitchFamily="34" charset="0"/>
                        </a:rPr>
                        <a:t>9</a:t>
                      </a:r>
                      <a:endParaRPr lang="x-none" sz="1900" b="0" i="0" u="none" strike="noStrike" dirty="0">
                        <a:solidFill>
                          <a:srgbClr val="404040"/>
                        </a:solidFill>
                        <a:effectLst/>
                        <a:latin typeface="Trebuchet MS" panose="020B0603020202020204" pitchFamily="34" charset="0"/>
                      </a:endParaRPr>
                    </a:p>
                  </a:txBody>
                  <a:tcPr marL="8288" marR="8288" marT="8290" marB="0" anchor="ctr">
                    <a:lnL>
                      <a:noFill/>
                    </a:lnL>
                    <a:lnR>
                      <a:noFill/>
                    </a:lnR>
                    <a:lnT>
                      <a:noFill/>
                    </a:lnT>
                    <a:lnB>
                      <a:noFill/>
                    </a:lnB>
                  </a:tcPr>
                </a:tc>
                <a:tc hMerge="1">
                  <a:txBody>
                    <a:bodyPr/>
                    <a:lstStyle/>
                    <a:p>
                      <a:endParaRPr lang="fr-FR"/>
                    </a:p>
                  </a:txBody>
                  <a:tcPr/>
                </a:tc>
                <a:tc hMerge="1">
                  <a:txBody>
                    <a:bodyPr/>
                    <a:lstStyle/>
                    <a:p>
                      <a:endParaRPr lang="x-none"/>
                    </a:p>
                  </a:txBody>
                  <a:tcPr/>
                </a:tc>
                <a:extLst>
                  <a:ext uri="{0D108BD9-81ED-4DB2-BD59-A6C34878D82A}">
                    <a16:rowId xmlns:a16="http://schemas.microsoft.com/office/drawing/2014/main" val="10004"/>
                  </a:ext>
                </a:extLst>
              </a:tr>
              <a:tr h="747248">
                <a:tc>
                  <a:txBody>
                    <a:bodyPr/>
                    <a:lstStyle/>
                    <a:p>
                      <a:pPr algn="l" rtl="0" fontAlgn="ctr"/>
                      <a:r>
                        <a:rPr lang="fr-FR" sz="1900" b="1" i="0" u="none" strike="noStrike" dirty="0">
                          <a:solidFill>
                            <a:srgbClr val="000000"/>
                          </a:solidFill>
                          <a:effectLst/>
                          <a:latin typeface="Trebuchet MS" panose="020B0603020202020204" pitchFamily="34" charset="0"/>
                        </a:rPr>
                        <a:t>Nbre de flux de paiements</a:t>
                      </a:r>
                    </a:p>
                  </a:txBody>
                  <a:tcPr marL="8288" marR="8288" marT="8290" marB="0" anchor="ctr">
                    <a:lnL>
                      <a:noFill/>
                    </a:lnL>
                    <a:lnR>
                      <a:noFill/>
                    </a:lnR>
                    <a:lnT>
                      <a:noFill/>
                    </a:lnT>
                    <a:lnB>
                      <a:noFill/>
                    </a:lnB>
                    <a:solidFill>
                      <a:srgbClr val="F6A1A8"/>
                    </a:solidFill>
                  </a:tcPr>
                </a:tc>
                <a:tc gridSpan="2">
                  <a:txBody>
                    <a:bodyPr/>
                    <a:lstStyle/>
                    <a:p>
                      <a:pPr algn="ctr" rtl="0" fontAlgn="ctr"/>
                      <a:r>
                        <a:rPr lang="x-none" sz="1900" b="0" i="0" u="none" strike="noStrike">
                          <a:solidFill>
                            <a:srgbClr val="404040"/>
                          </a:solidFill>
                          <a:effectLst/>
                          <a:latin typeface="Trebuchet MS" panose="020B0603020202020204" pitchFamily="34" charset="0"/>
                        </a:rPr>
                        <a:t>37</a:t>
                      </a:r>
                    </a:p>
                  </a:txBody>
                  <a:tcPr marL="8288" marR="8288" marT="8290" marB="0" anchor="ctr">
                    <a:lnL>
                      <a:noFill/>
                    </a:lnL>
                    <a:lnR>
                      <a:noFill/>
                    </a:lnR>
                    <a:lnT>
                      <a:noFill/>
                    </a:lnT>
                    <a:lnB>
                      <a:noFill/>
                    </a:lnB>
                    <a:solidFill>
                      <a:srgbClr val="F6A1A8"/>
                    </a:solidFill>
                  </a:tcPr>
                </a:tc>
                <a:tc hMerge="1">
                  <a:txBody>
                    <a:bodyPr/>
                    <a:lstStyle/>
                    <a:p>
                      <a:endParaRPr lang="x-none"/>
                    </a:p>
                  </a:txBody>
                  <a:tcPr/>
                </a:tc>
                <a:tc gridSpan="4">
                  <a:txBody>
                    <a:bodyPr/>
                    <a:lstStyle/>
                    <a:p>
                      <a:pPr algn="ctr" rtl="0" fontAlgn="ctr"/>
                      <a:r>
                        <a:rPr lang="x-none" sz="1900" b="0" i="0" u="none" strike="noStrike" dirty="0">
                          <a:solidFill>
                            <a:srgbClr val="404040"/>
                          </a:solidFill>
                          <a:effectLst/>
                          <a:latin typeface="Trebuchet MS" panose="020B0603020202020204" pitchFamily="34" charset="0"/>
                        </a:rPr>
                        <a:t>37</a:t>
                      </a:r>
                    </a:p>
                  </a:txBody>
                  <a:tcPr marL="8288" marR="8288" marT="8290" marB="0" anchor="ctr">
                    <a:lnL>
                      <a:noFill/>
                    </a:lnL>
                    <a:lnR>
                      <a:noFill/>
                    </a:lnR>
                    <a:lnT>
                      <a:noFill/>
                    </a:lnT>
                    <a:lnB>
                      <a:noFill/>
                    </a:lnB>
                    <a:solidFill>
                      <a:srgbClr val="F6A1A8"/>
                    </a:solidFill>
                  </a:tcPr>
                </a:tc>
                <a:tc hMerge="1">
                  <a:txBody>
                    <a:bodyPr/>
                    <a:lstStyle/>
                    <a:p>
                      <a:endParaRPr lang="x-none"/>
                    </a:p>
                  </a:txBody>
                  <a:tcPr/>
                </a:tc>
                <a:tc hMerge="1">
                  <a:txBody>
                    <a:bodyPr/>
                    <a:lstStyle/>
                    <a:p>
                      <a:endParaRPr lang="fr-FR"/>
                    </a:p>
                  </a:txBody>
                  <a:tcPr/>
                </a:tc>
                <a:tc hMerge="1">
                  <a:txBody>
                    <a:bodyPr/>
                    <a:lstStyle/>
                    <a:p>
                      <a:endParaRPr lang="x-none"/>
                    </a:p>
                  </a:txBody>
                  <a:tcPr/>
                </a:tc>
                <a:extLst>
                  <a:ext uri="{0D108BD9-81ED-4DB2-BD59-A6C34878D82A}">
                    <a16:rowId xmlns:a16="http://schemas.microsoft.com/office/drawing/2014/main" val="10005"/>
                  </a:ext>
                </a:extLst>
              </a:tr>
              <a:tr h="378903">
                <a:tc>
                  <a:txBody>
                    <a:bodyPr/>
                    <a:lstStyle/>
                    <a:p>
                      <a:pPr algn="l" rtl="0" fontAlgn="ctr"/>
                      <a:r>
                        <a:rPr lang="en-US" sz="1900" b="1" i="0" u="none" strike="noStrike" dirty="0" err="1">
                          <a:solidFill>
                            <a:srgbClr val="000000"/>
                          </a:solidFill>
                          <a:effectLst/>
                          <a:latin typeface="Trebuchet MS" panose="020B0603020202020204" pitchFamily="34" charset="0"/>
                        </a:rPr>
                        <a:t>Taux</a:t>
                      </a:r>
                      <a:r>
                        <a:rPr lang="en-US" sz="1900" b="1" i="0" u="none" strike="noStrike" dirty="0">
                          <a:solidFill>
                            <a:srgbClr val="000000"/>
                          </a:solidFill>
                          <a:effectLst/>
                          <a:latin typeface="Trebuchet MS" panose="020B0603020202020204" pitchFamily="34" charset="0"/>
                        </a:rPr>
                        <a:t> de couverture</a:t>
                      </a:r>
                    </a:p>
                  </a:txBody>
                  <a:tcPr marL="8288" marR="8288" marT="8290" marB="0" anchor="ctr">
                    <a:lnL>
                      <a:noFill/>
                    </a:lnL>
                    <a:lnR>
                      <a:noFill/>
                    </a:lnR>
                    <a:lnT>
                      <a:noFill/>
                    </a:lnT>
                    <a:lnB>
                      <a:noFill/>
                    </a:lnB>
                  </a:tcPr>
                </a:tc>
                <a:tc gridSpan="2">
                  <a:txBody>
                    <a:bodyPr/>
                    <a:lstStyle/>
                    <a:p>
                      <a:pPr algn="ctr" rtl="0" fontAlgn="ctr"/>
                      <a:r>
                        <a:rPr lang="x-none" sz="1900" b="0" i="0" u="none" strike="noStrike" dirty="0">
                          <a:solidFill>
                            <a:srgbClr val="404040"/>
                          </a:solidFill>
                          <a:effectLst/>
                          <a:latin typeface="Trebuchet MS" panose="020B0603020202020204" pitchFamily="34" charset="0"/>
                        </a:rPr>
                        <a:t>93,47%</a:t>
                      </a:r>
                    </a:p>
                  </a:txBody>
                  <a:tcPr marL="8288" marR="8288" marT="8290" marB="0" anchor="ctr">
                    <a:lnL>
                      <a:noFill/>
                    </a:lnL>
                    <a:lnR>
                      <a:noFill/>
                    </a:lnR>
                    <a:lnT>
                      <a:noFill/>
                    </a:lnT>
                    <a:lnB>
                      <a:noFill/>
                    </a:lnB>
                  </a:tcPr>
                </a:tc>
                <a:tc hMerge="1">
                  <a:txBody>
                    <a:bodyPr/>
                    <a:lstStyle/>
                    <a:p>
                      <a:endParaRPr lang="x-none"/>
                    </a:p>
                  </a:txBody>
                  <a:tcPr/>
                </a:tc>
                <a:tc gridSpan="4">
                  <a:txBody>
                    <a:bodyPr/>
                    <a:lstStyle/>
                    <a:p>
                      <a:pPr algn="ctr" rtl="0" fontAlgn="ctr"/>
                      <a:r>
                        <a:rPr lang="x-none" sz="1900" b="0" i="0" u="none" strike="noStrike" dirty="0">
                          <a:solidFill>
                            <a:srgbClr val="404040"/>
                          </a:solidFill>
                          <a:effectLst/>
                          <a:latin typeface="Trebuchet MS" panose="020B0603020202020204" pitchFamily="34" charset="0"/>
                        </a:rPr>
                        <a:t>86,29%</a:t>
                      </a:r>
                    </a:p>
                  </a:txBody>
                  <a:tcPr marL="8288" marR="8288" marT="8290" marB="0" anchor="ctr">
                    <a:lnL>
                      <a:noFill/>
                    </a:lnL>
                    <a:lnR>
                      <a:noFill/>
                    </a:lnR>
                    <a:lnT>
                      <a:noFill/>
                    </a:lnT>
                    <a:lnB>
                      <a:noFill/>
                    </a:lnB>
                  </a:tcPr>
                </a:tc>
                <a:tc hMerge="1">
                  <a:txBody>
                    <a:bodyPr/>
                    <a:lstStyle/>
                    <a:p>
                      <a:endParaRPr lang="x-none"/>
                    </a:p>
                  </a:txBody>
                  <a:tcPr/>
                </a:tc>
                <a:tc hMerge="1">
                  <a:txBody>
                    <a:bodyPr/>
                    <a:lstStyle/>
                    <a:p>
                      <a:endParaRPr lang="fr-FR"/>
                    </a:p>
                  </a:txBody>
                  <a:tcPr/>
                </a:tc>
                <a:tc hMerge="1">
                  <a:txBody>
                    <a:bodyPr/>
                    <a:lstStyle/>
                    <a:p>
                      <a:endParaRPr lang="x-none"/>
                    </a:p>
                  </a:txBody>
                  <a:tcPr/>
                </a:tc>
                <a:extLst>
                  <a:ext uri="{0D108BD9-81ED-4DB2-BD59-A6C34878D82A}">
                    <a16:rowId xmlns:a16="http://schemas.microsoft.com/office/drawing/2014/main" val="10006"/>
                  </a:ext>
                </a:extLst>
              </a:tr>
            </a:tbl>
          </a:graphicData>
        </a:graphic>
      </p:graphicFrame>
      <p:pic>
        <p:nvPicPr>
          <p:cNvPr id="55324" name="Image 4">
            <a:extLst>
              <a:ext uri="{FF2B5EF4-FFF2-40B4-BE49-F238E27FC236}">
                <a16:creationId xmlns:a16="http://schemas.microsoft.com/office/drawing/2014/main" id="{64ADA10A-060D-41DE-A912-9F2CB7AB5D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B9BA7D1B-B821-4881-AB7C-D61C0D8EC95F}"/>
              </a:ext>
            </a:extLst>
          </p:cNvPr>
          <p:cNvSpPr>
            <a:spLocks noGrp="1"/>
          </p:cNvSpPr>
          <p:nvPr>
            <p:ph type="title"/>
          </p:nvPr>
        </p:nvSpPr>
        <p:spPr/>
        <p:txBody>
          <a:bodyPr/>
          <a:lstStyle/>
          <a:p>
            <a:pPr eaLnBrk="1" hangingPunct="1"/>
            <a:r>
              <a:rPr lang="fr-FR" altLang="fr-FR" sz="2400" b="1"/>
              <a:t>Entités Publiques concernées par les déclarations </a:t>
            </a:r>
            <a:br>
              <a:rPr lang="en-GB" altLang="fr-FR" sz="2400"/>
            </a:br>
            <a:endParaRPr lang="fr-FR" altLang="fr-FR" sz="2200" b="1">
              <a:solidFill>
                <a:srgbClr val="FF0000"/>
              </a:solidFill>
            </a:endParaRPr>
          </a:p>
        </p:txBody>
      </p:sp>
      <p:sp>
        <p:nvSpPr>
          <p:cNvPr id="56323" name="ZoneTexte 4">
            <a:extLst>
              <a:ext uri="{FF2B5EF4-FFF2-40B4-BE49-F238E27FC236}">
                <a16:creationId xmlns:a16="http://schemas.microsoft.com/office/drawing/2014/main" id="{E952DFC6-6D93-4577-BADC-A364BFA5A4E9}"/>
              </a:ext>
            </a:extLst>
          </p:cNvPr>
          <p:cNvSpPr txBox="1">
            <a:spLocks noChangeArrowheads="1"/>
          </p:cNvSpPr>
          <p:nvPr/>
        </p:nvSpPr>
        <p:spPr bwMode="auto">
          <a:xfrm>
            <a:off x="8332788" y="6283325"/>
            <a:ext cx="323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fld id="{57AD13AC-61EE-4934-A230-588A7614C19F}" type="slidenum">
              <a:rPr lang="fr-FR" altLang="fr-FR" sz="1000"/>
              <a:pPr eaLnBrk="1" hangingPunct="1">
                <a:spcBef>
                  <a:spcPct val="0"/>
                </a:spcBef>
                <a:buFontTx/>
                <a:buNone/>
              </a:pPr>
              <a:t>39</a:t>
            </a:fld>
            <a:endParaRPr lang="fr-FR" altLang="fr-FR" sz="1000"/>
          </a:p>
        </p:txBody>
      </p:sp>
      <p:sp>
        <p:nvSpPr>
          <p:cNvPr id="56324" name="Rectangle 23">
            <a:extLst>
              <a:ext uri="{FF2B5EF4-FFF2-40B4-BE49-F238E27FC236}">
                <a16:creationId xmlns:a16="http://schemas.microsoft.com/office/drawing/2014/main" id="{AF6722F2-45F9-45CD-9B4F-F62094570B78}"/>
              </a:ext>
            </a:extLst>
          </p:cNvPr>
          <p:cNvSpPr>
            <a:spLocks noChangeArrowheads="1"/>
          </p:cNvSpPr>
          <p:nvPr/>
        </p:nvSpPr>
        <p:spPr bwMode="auto">
          <a:xfrm>
            <a:off x="0" y="-158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56325" name="Rectangle 39">
            <a:extLst>
              <a:ext uri="{FF2B5EF4-FFF2-40B4-BE49-F238E27FC236}">
                <a16:creationId xmlns:a16="http://schemas.microsoft.com/office/drawing/2014/main" id="{5D4C83DD-ED53-42D4-B2C4-B20753F589D4}"/>
              </a:ext>
            </a:extLst>
          </p:cNvPr>
          <p:cNvSpPr>
            <a:spLocks noChangeArrowheads="1"/>
          </p:cNvSpPr>
          <p:nvPr/>
        </p:nvSpPr>
        <p:spPr bwMode="auto">
          <a:xfrm>
            <a:off x="0" y="2730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latin typeface="Arial" panose="020B0604020202020204" pitchFamily="34" charset="0"/>
            </a:endParaRPr>
          </a:p>
        </p:txBody>
      </p:sp>
      <p:sp>
        <p:nvSpPr>
          <p:cNvPr id="56326" name="Text Box 6">
            <a:extLst>
              <a:ext uri="{FF2B5EF4-FFF2-40B4-BE49-F238E27FC236}">
                <a16:creationId xmlns:a16="http://schemas.microsoft.com/office/drawing/2014/main" id="{A5ED920A-F320-4DF4-B841-943E9DB66BE5}"/>
              </a:ext>
            </a:extLst>
          </p:cNvPr>
          <p:cNvSpPr txBox="1">
            <a:spLocks noChangeArrowheads="1"/>
          </p:cNvSpPr>
          <p:nvPr/>
        </p:nvSpPr>
        <p:spPr bwMode="auto">
          <a:xfrm>
            <a:off x="0" y="1465263"/>
            <a:ext cx="17843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ts val="600"/>
              </a:spcBef>
              <a:spcAft>
                <a:spcPts val="600"/>
              </a:spcAft>
              <a:buFontTx/>
              <a:buNone/>
            </a:pPr>
            <a:r>
              <a:rPr lang="fr-FR" altLang="fr-FR" sz="1200" b="1">
                <a:solidFill>
                  <a:schemeClr val="bg1"/>
                </a:solidFill>
              </a:rPr>
              <a:t>ITIE Mali</a:t>
            </a:r>
          </a:p>
          <a:p>
            <a:pPr algn="ctr" eaLnBrk="1" hangingPunct="1">
              <a:spcBef>
                <a:spcPts val="600"/>
              </a:spcBef>
              <a:spcAft>
                <a:spcPts val="600"/>
              </a:spcAft>
              <a:buFontTx/>
              <a:buNone/>
            </a:pPr>
            <a:r>
              <a:rPr lang="fr-FR" altLang="fr-FR" sz="1200" b="1">
                <a:solidFill>
                  <a:schemeClr val="bg1"/>
                </a:solidFill>
              </a:rPr>
              <a:t>Rapport</a:t>
            </a:r>
          </a:p>
          <a:p>
            <a:pPr algn="ctr" eaLnBrk="1" hangingPunct="1">
              <a:spcBef>
                <a:spcPts val="600"/>
              </a:spcBef>
              <a:spcAft>
                <a:spcPts val="600"/>
              </a:spcAft>
              <a:buFontTx/>
              <a:buNone/>
            </a:pPr>
            <a:r>
              <a:rPr lang="fr-FR" altLang="fr-FR" sz="1200" b="1">
                <a:solidFill>
                  <a:schemeClr val="bg1"/>
                </a:solidFill>
              </a:rPr>
              <a:t>2016</a:t>
            </a:r>
          </a:p>
        </p:txBody>
      </p:sp>
      <p:graphicFrame>
        <p:nvGraphicFramePr>
          <p:cNvPr id="6" name="Tableau 5">
            <a:extLst>
              <a:ext uri="{FF2B5EF4-FFF2-40B4-BE49-F238E27FC236}">
                <a16:creationId xmlns:a16="http://schemas.microsoft.com/office/drawing/2014/main" id="{D947E609-A068-42FD-A8CD-4633401ECE4F}"/>
              </a:ext>
            </a:extLst>
          </p:cNvPr>
          <p:cNvGraphicFramePr>
            <a:graphicFrameLocks noGrp="1"/>
          </p:cNvGraphicFramePr>
          <p:nvPr/>
        </p:nvGraphicFramePr>
        <p:xfrm>
          <a:off x="76200" y="1741488"/>
          <a:ext cx="8991600" cy="5116512"/>
        </p:xfrm>
        <a:graphic>
          <a:graphicData uri="http://schemas.openxmlformats.org/drawingml/2006/table">
            <a:tbl>
              <a:tblPr/>
              <a:tblGrid>
                <a:gridCol w="8991600">
                  <a:extLst>
                    <a:ext uri="{9D8B030D-6E8A-4147-A177-3AD203B41FA5}">
                      <a16:colId xmlns:a16="http://schemas.microsoft.com/office/drawing/2014/main" val="20000"/>
                    </a:ext>
                  </a:extLst>
                </a:gridCol>
              </a:tblGrid>
              <a:tr h="426376">
                <a:tc>
                  <a:txBody>
                    <a:bodyPr/>
                    <a:lstStyle/>
                    <a:p>
                      <a:pPr algn="just" fontAlgn="ctr"/>
                      <a:r>
                        <a:rPr lang="en-GB" sz="1800" b="1" i="0" u="none" strike="noStrike" dirty="0">
                          <a:solidFill>
                            <a:srgbClr val="FFFFFF"/>
                          </a:solidFill>
                          <a:effectLst/>
                          <a:latin typeface="Arial" panose="020B0604020202020204" pitchFamily="34" charset="0"/>
                        </a:rPr>
                        <a:t>Entités Publiques</a:t>
                      </a:r>
                    </a:p>
                  </a:txBody>
                  <a:tcPr marL="9525" marR="9525" marT="9526" marB="0" anchor="ctr">
                    <a:lnL>
                      <a:noFill/>
                    </a:lnL>
                    <a:lnR>
                      <a:noFill/>
                    </a:lnR>
                    <a:lnT>
                      <a:noFill/>
                    </a:lnT>
                    <a:lnB w="19050" cap="flat" cmpd="sng" algn="ctr">
                      <a:solidFill>
                        <a:srgbClr val="4F81BD"/>
                      </a:solidFill>
                      <a:prstDash val="solid"/>
                      <a:round/>
                      <a:headEnd type="none" w="med" len="med"/>
                      <a:tailEnd type="none" w="med" len="med"/>
                    </a:lnB>
                    <a:solidFill>
                      <a:srgbClr val="17365D"/>
                    </a:solidFill>
                  </a:tcPr>
                </a:tc>
                <a:extLst>
                  <a:ext uri="{0D108BD9-81ED-4DB2-BD59-A6C34878D82A}">
                    <a16:rowId xmlns:a16="http://schemas.microsoft.com/office/drawing/2014/main" val="10000"/>
                  </a:ext>
                </a:extLst>
              </a:tr>
              <a:tr h="426376">
                <a:tc>
                  <a:txBody>
                    <a:bodyPr/>
                    <a:lstStyle/>
                    <a:p>
                      <a:pPr algn="l" fontAlgn="ctr"/>
                      <a:r>
                        <a:rPr lang="en-GB" sz="1800" b="0" i="0" u="none" strike="noStrike" dirty="0">
                          <a:solidFill>
                            <a:srgbClr val="000000"/>
                          </a:solidFill>
                          <a:effectLst/>
                          <a:latin typeface="Arial" panose="020B0604020202020204" pitchFamily="34" charset="0"/>
                        </a:rPr>
                        <a:t>Direction Grandes Entreprises (DGE)</a:t>
                      </a:r>
                    </a:p>
                  </a:txBody>
                  <a:tcPr marL="9525" marR="9525" marT="9526" marB="0" anchor="ctr">
                    <a:lnL>
                      <a:noFill/>
                    </a:lnL>
                    <a:lnR>
                      <a:noFill/>
                    </a:lnR>
                    <a:lnT w="19050" cap="flat" cmpd="sng" algn="ctr">
                      <a:solidFill>
                        <a:srgbClr val="4F81BD"/>
                      </a:solidFill>
                      <a:prstDash val="solid"/>
                      <a:round/>
                      <a:headEnd type="none" w="med" len="med"/>
                      <a:tailEnd type="none" w="med" len="med"/>
                    </a:lnT>
                    <a:lnB>
                      <a:noFill/>
                    </a:lnB>
                    <a:solidFill>
                      <a:srgbClr val="B8CCE4"/>
                    </a:solidFill>
                  </a:tcPr>
                </a:tc>
                <a:extLst>
                  <a:ext uri="{0D108BD9-81ED-4DB2-BD59-A6C34878D82A}">
                    <a16:rowId xmlns:a16="http://schemas.microsoft.com/office/drawing/2014/main" val="10001"/>
                  </a:ext>
                </a:extLst>
              </a:tr>
              <a:tr h="426376">
                <a:tc>
                  <a:txBody>
                    <a:bodyPr/>
                    <a:lstStyle/>
                    <a:p>
                      <a:pPr algn="l" fontAlgn="ctr"/>
                      <a:r>
                        <a:rPr lang="en-GB" sz="1800" b="0" i="0" u="none" strike="noStrike" dirty="0">
                          <a:solidFill>
                            <a:srgbClr val="000000"/>
                          </a:solidFill>
                          <a:effectLst/>
                          <a:latin typeface="Arial" panose="020B0604020202020204" pitchFamily="34" charset="0"/>
                        </a:rPr>
                        <a:t>Direction Régionale des impots  de </a:t>
                      </a:r>
                      <a:r>
                        <a:rPr lang="en-GB" sz="1800" b="0" i="0" u="none" strike="noStrike" dirty="0" err="1">
                          <a:solidFill>
                            <a:srgbClr val="000000"/>
                          </a:solidFill>
                          <a:effectLst/>
                          <a:latin typeface="Arial" panose="020B0604020202020204" pitchFamily="34" charset="0"/>
                        </a:rPr>
                        <a:t>Kayes</a:t>
                      </a:r>
                      <a:endParaRPr lang="en-GB" sz="1800" b="0" i="0" u="none" strike="noStrike" dirty="0">
                        <a:solidFill>
                          <a:srgbClr val="000000"/>
                        </a:solidFill>
                        <a:effectLst/>
                        <a:latin typeface="Arial" panose="020B0604020202020204" pitchFamily="34" charset="0"/>
                      </a:endParaRPr>
                    </a:p>
                  </a:txBody>
                  <a:tcPr marL="9525" marR="9525" marT="9526" marB="0" anchor="ctr">
                    <a:lnL>
                      <a:noFill/>
                    </a:lnL>
                    <a:lnR>
                      <a:noFill/>
                    </a:lnR>
                    <a:lnT>
                      <a:noFill/>
                    </a:lnT>
                    <a:lnB>
                      <a:noFill/>
                    </a:lnB>
                  </a:tcPr>
                </a:tc>
                <a:extLst>
                  <a:ext uri="{0D108BD9-81ED-4DB2-BD59-A6C34878D82A}">
                    <a16:rowId xmlns:a16="http://schemas.microsoft.com/office/drawing/2014/main" val="10002"/>
                  </a:ext>
                </a:extLst>
              </a:tr>
              <a:tr h="426376">
                <a:tc>
                  <a:txBody>
                    <a:bodyPr/>
                    <a:lstStyle/>
                    <a:p>
                      <a:pPr algn="l" fontAlgn="ctr"/>
                      <a:r>
                        <a:rPr lang="en-GB" sz="1800" b="0" i="0" u="none" strike="noStrike" dirty="0">
                          <a:solidFill>
                            <a:srgbClr val="000000"/>
                          </a:solidFill>
                          <a:effectLst/>
                          <a:latin typeface="Arial" panose="020B0604020202020204" pitchFamily="34" charset="0"/>
                        </a:rPr>
                        <a:t>Direction Régionale des impots de </a:t>
                      </a:r>
                      <a:r>
                        <a:rPr lang="en-GB" sz="1800" b="0" i="0" u="none" strike="noStrike" dirty="0" err="1">
                          <a:solidFill>
                            <a:srgbClr val="000000"/>
                          </a:solidFill>
                          <a:effectLst/>
                          <a:latin typeface="Arial" panose="020B0604020202020204" pitchFamily="34" charset="0"/>
                        </a:rPr>
                        <a:t>Sikasso</a:t>
                      </a:r>
                      <a:endParaRPr lang="en-GB" sz="1800" b="0" i="0" u="none" strike="noStrike" dirty="0">
                        <a:solidFill>
                          <a:srgbClr val="000000"/>
                        </a:solidFill>
                        <a:effectLst/>
                        <a:latin typeface="Arial" panose="020B0604020202020204" pitchFamily="34" charset="0"/>
                      </a:endParaRPr>
                    </a:p>
                  </a:txBody>
                  <a:tcPr marL="9525" marR="9525" marT="9526" marB="0" anchor="ctr">
                    <a:lnL>
                      <a:noFill/>
                    </a:lnL>
                    <a:lnR>
                      <a:noFill/>
                    </a:lnR>
                    <a:lnT>
                      <a:noFill/>
                    </a:lnT>
                    <a:lnB>
                      <a:noFill/>
                    </a:lnB>
                    <a:solidFill>
                      <a:srgbClr val="B8CCE4"/>
                    </a:solidFill>
                  </a:tcPr>
                </a:tc>
                <a:extLst>
                  <a:ext uri="{0D108BD9-81ED-4DB2-BD59-A6C34878D82A}">
                    <a16:rowId xmlns:a16="http://schemas.microsoft.com/office/drawing/2014/main" val="10003"/>
                  </a:ext>
                </a:extLst>
              </a:tr>
              <a:tr h="426376">
                <a:tc>
                  <a:txBody>
                    <a:bodyPr/>
                    <a:lstStyle/>
                    <a:p>
                      <a:pPr algn="l" fontAlgn="ctr"/>
                      <a:r>
                        <a:rPr lang="fr-FR" sz="1800" b="0" i="0" u="none" strike="noStrike">
                          <a:solidFill>
                            <a:srgbClr val="000000"/>
                          </a:solidFill>
                          <a:effectLst/>
                          <a:latin typeface="Arial" panose="020B0604020202020204" pitchFamily="34" charset="0"/>
                        </a:rPr>
                        <a:t>Direction Nationale du Trésor et de la Comptabilité Publique</a:t>
                      </a:r>
                    </a:p>
                  </a:txBody>
                  <a:tcPr marL="9525" marR="9525" marT="9526" marB="0" anchor="ctr">
                    <a:lnL>
                      <a:noFill/>
                    </a:lnL>
                    <a:lnR>
                      <a:noFill/>
                    </a:lnR>
                    <a:lnT>
                      <a:noFill/>
                    </a:lnT>
                    <a:lnB>
                      <a:noFill/>
                    </a:lnB>
                  </a:tcPr>
                </a:tc>
                <a:extLst>
                  <a:ext uri="{0D108BD9-81ED-4DB2-BD59-A6C34878D82A}">
                    <a16:rowId xmlns:a16="http://schemas.microsoft.com/office/drawing/2014/main" val="10004"/>
                  </a:ext>
                </a:extLst>
              </a:tr>
              <a:tr h="426376">
                <a:tc>
                  <a:txBody>
                    <a:bodyPr/>
                    <a:lstStyle/>
                    <a:p>
                      <a:pPr algn="l" fontAlgn="ctr"/>
                      <a:r>
                        <a:rPr lang="en-GB" sz="1800" b="0" i="0" u="none" strike="noStrike">
                          <a:solidFill>
                            <a:srgbClr val="000000"/>
                          </a:solidFill>
                          <a:effectLst/>
                          <a:latin typeface="Arial" panose="020B0604020202020204" pitchFamily="34" charset="0"/>
                        </a:rPr>
                        <a:t>-Receveur Général de Bamako</a:t>
                      </a:r>
                    </a:p>
                  </a:txBody>
                  <a:tcPr marL="9525" marR="9525" marT="9526" marB="0" anchor="ctr">
                    <a:lnL>
                      <a:noFill/>
                    </a:lnL>
                    <a:lnR>
                      <a:noFill/>
                    </a:lnR>
                    <a:lnT>
                      <a:noFill/>
                    </a:lnT>
                    <a:lnB>
                      <a:noFill/>
                    </a:lnB>
                  </a:tcPr>
                </a:tc>
                <a:extLst>
                  <a:ext uri="{0D108BD9-81ED-4DB2-BD59-A6C34878D82A}">
                    <a16:rowId xmlns:a16="http://schemas.microsoft.com/office/drawing/2014/main" val="10005"/>
                  </a:ext>
                </a:extLst>
              </a:tr>
              <a:tr h="426376">
                <a:tc>
                  <a:txBody>
                    <a:bodyPr/>
                    <a:lstStyle/>
                    <a:p>
                      <a:pPr algn="l" fontAlgn="ctr"/>
                      <a:r>
                        <a:rPr lang="en-GB" sz="1800" b="0" i="0" u="none" strike="noStrike" dirty="0">
                          <a:solidFill>
                            <a:srgbClr val="000000"/>
                          </a:solidFill>
                          <a:effectLst/>
                          <a:latin typeface="Arial" panose="020B0604020202020204" pitchFamily="34" charset="0"/>
                        </a:rPr>
                        <a:t>-Trésoreries</a:t>
                      </a:r>
                      <a:r>
                        <a:rPr lang="en-GB" sz="1800" b="0" i="0" u="none" strike="noStrike" baseline="0" dirty="0">
                          <a:solidFill>
                            <a:srgbClr val="000000"/>
                          </a:solidFill>
                          <a:effectLst/>
                          <a:latin typeface="Arial" panose="020B0604020202020204" pitchFamily="34" charset="0"/>
                        </a:rPr>
                        <a:t> </a:t>
                      </a:r>
                      <a:r>
                        <a:rPr lang="en-GB" sz="1800" b="0" i="0" u="none" strike="noStrike" dirty="0">
                          <a:solidFill>
                            <a:srgbClr val="000000"/>
                          </a:solidFill>
                          <a:effectLst/>
                          <a:latin typeface="Arial" panose="020B0604020202020204" pitchFamily="34" charset="0"/>
                        </a:rPr>
                        <a:t> </a:t>
                      </a:r>
                      <a:r>
                        <a:rPr lang="en-GB" sz="1800" b="0" i="0" u="none" strike="noStrike" dirty="0" err="1">
                          <a:solidFill>
                            <a:srgbClr val="000000"/>
                          </a:solidFill>
                          <a:effectLst/>
                          <a:latin typeface="Arial" panose="020B0604020202020204" pitchFamily="34" charset="0"/>
                        </a:rPr>
                        <a:t>Régionales</a:t>
                      </a:r>
                      <a:r>
                        <a:rPr lang="en-GB" sz="1800" b="0" i="0" u="none" strike="noStrike" dirty="0">
                          <a:solidFill>
                            <a:srgbClr val="000000"/>
                          </a:solidFill>
                          <a:effectLst/>
                          <a:latin typeface="Arial" panose="020B0604020202020204" pitchFamily="34" charset="0"/>
                        </a:rPr>
                        <a:t> de</a:t>
                      </a:r>
                      <a:r>
                        <a:rPr lang="en-GB" sz="1800" b="0" i="0" u="none" strike="noStrike" baseline="0" dirty="0">
                          <a:solidFill>
                            <a:srgbClr val="000000"/>
                          </a:solidFill>
                          <a:effectLst/>
                          <a:latin typeface="Arial" panose="020B0604020202020204" pitchFamily="34" charset="0"/>
                        </a:rPr>
                        <a:t> </a:t>
                      </a:r>
                      <a:r>
                        <a:rPr lang="en-GB" sz="1800" b="0" i="0" u="none" strike="noStrike" baseline="0" dirty="0" err="1">
                          <a:solidFill>
                            <a:srgbClr val="000000"/>
                          </a:solidFill>
                          <a:effectLst/>
                          <a:latin typeface="Arial" panose="020B0604020202020204" pitchFamily="34" charset="0"/>
                        </a:rPr>
                        <a:t>Kayes</a:t>
                      </a:r>
                      <a:r>
                        <a:rPr lang="en-GB" sz="1800" b="0" i="0" u="none" strike="noStrike" baseline="0" dirty="0">
                          <a:solidFill>
                            <a:srgbClr val="000000"/>
                          </a:solidFill>
                          <a:effectLst/>
                          <a:latin typeface="Arial" panose="020B0604020202020204" pitchFamily="34" charset="0"/>
                        </a:rPr>
                        <a:t> et </a:t>
                      </a:r>
                      <a:r>
                        <a:rPr lang="en-GB" sz="1800" b="0" i="0" u="none" strike="noStrike" baseline="0" dirty="0" err="1">
                          <a:solidFill>
                            <a:srgbClr val="000000"/>
                          </a:solidFill>
                          <a:effectLst/>
                          <a:latin typeface="Arial" panose="020B0604020202020204" pitchFamily="34" charset="0"/>
                        </a:rPr>
                        <a:t>Sikasso</a:t>
                      </a:r>
                      <a:r>
                        <a:rPr lang="en-GB" sz="1800" b="0" i="0" u="none" strike="noStrike" baseline="0" dirty="0">
                          <a:solidFill>
                            <a:srgbClr val="000000"/>
                          </a:solidFill>
                          <a:effectLst/>
                          <a:latin typeface="Arial" panose="020B0604020202020204" pitchFamily="34" charset="0"/>
                        </a:rPr>
                        <a:t> </a:t>
                      </a:r>
                      <a:endParaRPr lang="en-GB" sz="1800" b="0" i="0" u="none" strike="noStrike" dirty="0">
                        <a:solidFill>
                          <a:srgbClr val="000000"/>
                        </a:solidFill>
                        <a:effectLst/>
                        <a:latin typeface="Arial" panose="020B0604020202020204" pitchFamily="34" charset="0"/>
                      </a:endParaRPr>
                    </a:p>
                  </a:txBody>
                  <a:tcPr marL="9525" marR="9525" marT="9526" marB="0" anchor="ctr">
                    <a:lnL>
                      <a:noFill/>
                    </a:lnL>
                    <a:lnR>
                      <a:noFill/>
                    </a:lnR>
                    <a:lnT>
                      <a:noFill/>
                    </a:lnT>
                    <a:lnB>
                      <a:noFill/>
                    </a:lnB>
                  </a:tcPr>
                </a:tc>
                <a:extLst>
                  <a:ext uri="{0D108BD9-81ED-4DB2-BD59-A6C34878D82A}">
                    <a16:rowId xmlns:a16="http://schemas.microsoft.com/office/drawing/2014/main" val="10006"/>
                  </a:ext>
                </a:extLst>
              </a:tr>
              <a:tr h="426376">
                <a:tc>
                  <a:txBody>
                    <a:bodyPr/>
                    <a:lstStyle/>
                    <a:p>
                      <a:pPr algn="l" fontAlgn="ctr"/>
                      <a:r>
                        <a:rPr lang="fr-FR" sz="1800" b="0" i="0" u="none" strike="noStrike">
                          <a:solidFill>
                            <a:srgbClr val="000000"/>
                          </a:solidFill>
                          <a:effectLst/>
                          <a:latin typeface="Arial" panose="020B0604020202020204" pitchFamily="34" charset="0"/>
                        </a:rPr>
                        <a:t>Direction Nationale des Domaines et du Cadastre (DNDC)</a:t>
                      </a:r>
                    </a:p>
                  </a:txBody>
                  <a:tcPr marL="9525" marR="9525" marT="9526" marB="0" anchor="ctr">
                    <a:lnL>
                      <a:noFill/>
                    </a:lnL>
                    <a:lnR>
                      <a:noFill/>
                    </a:lnR>
                    <a:lnT>
                      <a:noFill/>
                    </a:lnT>
                    <a:lnB>
                      <a:noFill/>
                    </a:lnB>
                    <a:solidFill>
                      <a:srgbClr val="B8CCE4"/>
                    </a:solidFill>
                  </a:tcPr>
                </a:tc>
                <a:extLst>
                  <a:ext uri="{0D108BD9-81ED-4DB2-BD59-A6C34878D82A}">
                    <a16:rowId xmlns:a16="http://schemas.microsoft.com/office/drawing/2014/main" val="10007"/>
                  </a:ext>
                </a:extLst>
              </a:tr>
              <a:tr h="426376">
                <a:tc>
                  <a:txBody>
                    <a:bodyPr/>
                    <a:lstStyle/>
                    <a:p>
                      <a:pPr algn="l" fontAlgn="ctr"/>
                      <a:r>
                        <a:rPr lang="fr-FR" sz="1800" b="0" i="0" u="none" strike="noStrike">
                          <a:solidFill>
                            <a:srgbClr val="000000"/>
                          </a:solidFill>
                          <a:effectLst/>
                          <a:latin typeface="Arial" panose="020B0604020202020204" pitchFamily="34" charset="0"/>
                        </a:rPr>
                        <a:t>Direction Générale des Douanes (DGD)</a:t>
                      </a:r>
                    </a:p>
                  </a:txBody>
                  <a:tcPr marL="9525" marR="9525" marT="9526" marB="0" anchor="ctr">
                    <a:lnL>
                      <a:noFill/>
                    </a:lnL>
                    <a:lnR>
                      <a:noFill/>
                    </a:lnR>
                    <a:lnT>
                      <a:noFill/>
                    </a:lnT>
                    <a:lnB>
                      <a:noFill/>
                    </a:lnB>
                  </a:tcPr>
                </a:tc>
                <a:extLst>
                  <a:ext uri="{0D108BD9-81ED-4DB2-BD59-A6C34878D82A}">
                    <a16:rowId xmlns:a16="http://schemas.microsoft.com/office/drawing/2014/main" val="10008"/>
                  </a:ext>
                </a:extLst>
              </a:tr>
              <a:tr h="426376">
                <a:tc>
                  <a:txBody>
                    <a:bodyPr/>
                    <a:lstStyle/>
                    <a:p>
                      <a:pPr algn="l" fontAlgn="ctr"/>
                      <a:r>
                        <a:rPr lang="fr-FR" sz="1800" b="0" i="0" u="none" strike="noStrike">
                          <a:solidFill>
                            <a:srgbClr val="000000"/>
                          </a:solidFill>
                          <a:effectLst/>
                          <a:latin typeface="Arial" panose="020B0604020202020204" pitchFamily="34" charset="0"/>
                        </a:rPr>
                        <a:t>Direction Nationale de la Géologie et des Mines (DNGM)</a:t>
                      </a:r>
                    </a:p>
                  </a:txBody>
                  <a:tcPr marL="9525" marR="9525" marT="9526" marB="0" anchor="ctr">
                    <a:lnL>
                      <a:noFill/>
                    </a:lnL>
                    <a:lnR>
                      <a:noFill/>
                    </a:lnR>
                    <a:lnT>
                      <a:noFill/>
                    </a:lnT>
                    <a:lnB>
                      <a:noFill/>
                    </a:lnB>
                    <a:solidFill>
                      <a:srgbClr val="B8CCE4"/>
                    </a:solidFill>
                  </a:tcPr>
                </a:tc>
                <a:extLst>
                  <a:ext uri="{0D108BD9-81ED-4DB2-BD59-A6C34878D82A}">
                    <a16:rowId xmlns:a16="http://schemas.microsoft.com/office/drawing/2014/main" val="10009"/>
                  </a:ext>
                </a:extLst>
              </a:tr>
              <a:tr h="426376">
                <a:tc>
                  <a:txBody>
                    <a:bodyPr/>
                    <a:lstStyle/>
                    <a:p>
                      <a:pPr algn="l" fontAlgn="ctr"/>
                      <a:r>
                        <a:rPr lang="fr-FR" sz="1800" b="0" i="0" u="none" strike="noStrike">
                          <a:solidFill>
                            <a:srgbClr val="000000"/>
                          </a:solidFill>
                          <a:effectLst/>
                          <a:latin typeface="Arial" panose="020B0604020202020204" pitchFamily="34" charset="0"/>
                        </a:rPr>
                        <a:t>Autorité pour la Promotion de la Recherche Pétrolière (AUREP)</a:t>
                      </a:r>
                    </a:p>
                  </a:txBody>
                  <a:tcPr marL="9525" marR="9525" marT="9526" marB="0" anchor="ctr">
                    <a:lnL>
                      <a:noFill/>
                    </a:lnL>
                    <a:lnR>
                      <a:noFill/>
                    </a:lnR>
                    <a:lnT>
                      <a:noFill/>
                    </a:lnT>
                    <a:lnB>
                      <a:noFill/>
                    </a:lnB>
                  </a:tcPr>
                </a:tc>
                <a:extLst>
                  <a:ext uri="{0D108BD9-81ED-4DB2-BD59-A6C34878D82A}">
                    <a16:rowId xmlns:a16="http://schemas.microsoft.com/office/drawing/2014/main" val="10010"/>
                  </a:ext>
                </a:extLst>
              </a:tr>
              <a:tr h="426376">
                <a:tc>
                  <a:txBody>
                    <a:bodyPr/>
                    <a:lstStyle/>
                    <a:p>
                      <a:pPr algn="l" fontAlgn="ctr"/>
                      <a:r>
                        <a:rPr lang="fr-FR" sz="1800" b="0" i="0" u="none" strike="noStrike" dirty="0">
                          <a:solidFill>
                            <a:srgbClr val="000000"/>
                          </a:solidFill>
                          <a:effectLst/>
                          <a:latin typeface="Arial" panose="020B0604020202020204" pitchFamily="34" charset="0"/>
                        </a:rPr>
                        <a:t>Institut National de Prévoyance Sociale (INPS)</a:t>
                      </a:r>
                    </a:p>
                  </a:txBody>
                  <a:tcPr marL="9525" marR="9525" marT="9526" marB="0" anchor="ctr">
                    <a:lnL>
                      <a:noFill/>
                    </a:lnL>
                    <a:lnR>
                      <a:noFill/>
                    </a:lnR>
                    <a:lnT>
                      <a:noFill/>
                    </a:lnT>
                    <a:lnB>
                      <a:noFill/>
                    </a:lnB>
                    <a:solidFill>
                      <a:srgbClr val="B8CCE4"/>
                    </a:solidFill>
                  </a:tcPr>
                </a:tc>
                <a:extLst>
                  <a:ext uri="{0D108BD9-81ED-4DB2-BD59-A6C34878D82A}">
                    <a16:rowId xmlns:a16="http://schemas.microsoft.com/office/drawing/2014/main" val="10011"/>
                  </a:ext>
                </a:extLst>
              </a:tr>
            </a:tbl>
          </a:graphicData>
        </a:graphic>
      </p:graphicFrame>
      <p:pic>
        <p:nvPicPr>
          <p:cNvPr id="56341" name="Image 7">
            <a:extLst>
              <a:ext uri="{FF2B5EF4-FFF2-40B4-BE49-F238E27FC236}">
                <a16:creationId xmlns:a16="http://schemas.microsoft.com/office/drawing/2014/main" id="{137C1E76-433E-4925-B4A4-479C2658FF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a:extLst>
              <a:ext uri="{FF2B5EF4-FFF2-40B4-BE49-F238E27FC236}">
                <a16:creationId xmlns:a16="http://schemas.microsoft.com/office/drawing/2014/main" id="{B8940A76-F4A2-4C5F-BDCC-BC7158534784}"/>
              </a:ext>
            </a:extLst>
          </p:cNvPr>
          <p:cNvSpPr>
            <a:spLocks noGrp="1"/>
          </p:cNvSpPr>
          <p:nvPr>
            <p:ph type="title"/>
          </p:nvPr>
        </p:nvSpPr>
        <p:spPr>
          <a:xfrm>
            <a:off x="0" y="6350"/>
            <a:ext cx="7164388" cy="685800"/>
          </a:xfrm>
        </p:spPr>
        <p:txBody>
          <a:bodyPr/>
          <a:lstStyle/>
          <a:p>
            <a:pPr eaLnBrk="1" hangingPunct="1"/>
            <a:r>
              <a:rPr lang="fr-FR" altLang="fr-FR" sz="2800" b="1"/>
              <a:t>Sigles et Liste des abréviations </a:t>
            </a:r>
          </a:p>
        </p:txBody>
      </p:sp>
      <p:graphicFrame>
        <p:nvGraphicFramePr>
          <p:cNvPr id="6" name="Espace réservé du contenu 5">
            <a:extLst>
              <a:ext uri="{FF2B5EF4-FFF2-40B4-BE49-F238E27FC236}">
                <a16:creationId xmlns:a16="http://schemas.microsoft.com/office/drawing/2014/main" id="{379C6CC4-73ED-4B55-B0FF-4752E61A1E5A}"/>
              </a:ext>
            </a:extLst>
          </p:cNvPr>
          <p:cNvGraphicFramePr>
            <a:graphicFrameLocks noGrp="1"/>
          </p:cNvGraphicFramePr>
          <p:nvPr>
            <p:ph idx="1"/>
          </p:nvPr>
        </p:nvGraphicFramePr>
        <p:xfrm>
          <a:off x="166688" y="968375"/>
          <a:ext cx="8750300" cy="5221290"/>
        </p:xfrm>
        <a:graphic>
          <a:graphicData uri="http://schemas.openxmlformats.org/drawingml/2006/table">
            <a:tbl>
              <a:tblPr firstRow="1" firstCol="1" bandRow="1">
                <a:tableStyleId>{5C22544A-7EE6-4342-B048-85BDC9FD1C3A}</a:tableStyleId>
              </a:tblPr>
              <a:tblGrid>
                <a:gridCol w="1268794">
                  <a:extLst>
                    <a:ext uri="{9D8B030D-6E8A-4147-A177-3AD203B41FA5}">
                      <a16:colId xmlns:a16="http://schemas.microsoft.com/office/drawing/2014/main" val="20000"/>
                    </a:ext>
                  </a:extLst>
                </a:gridCol>
                <a:gridCol w="7481506">
                  <a:extLst>
                    <a:ext uri="{9D8B030D-6E8A-4147-A177-3AD203B41FA5}">
                      <a16:colId xmlns:a16="http://schemas.microsoft.com/office/drawing/2014/main" val="20001"/>
                    </a:ext>
                  </a:extLst>
                </a:gridCol>
              </a:tblGrid>
              <a:tr h="282288">
                <a:tc gridSpan="2">
                  <a:txBody>
                    <a:bodyPr/>
                    <a:lstStyle/>
                    <a:p>
                      <a:pPr algn="l">
                        <a:spcAft>
                          <a:spcPts val="0"/>
                        </a:spcAft>
                      </a:pP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hMerge="1">
                  <a:txBody>
                    <a:bodyPr/>
                    <a:lstStyle/>
                    <a:p>
                      <a:endParaRPr lang="fr-FR"/>
                    </a:p>
                  </a:txBody>
                  <a:tcPr/>
                </a:tc>
                <a:extLst>
                  <a:ext uri="{0D108BD9-81ED-4DB2-BD59-A6C34878D82A}">
                    <a16:rowId xmlns:a16="http://schemas.microsoft.com/office/drawing/2014/main" val="10000"/>
                  </a:ext>
                </a:extLst>
              </a:tr>
              <a:tr h="274389">
                <a:tc>
                  <a:txBody>
                    <a:bodyPr/>
                    <a:lstStyle/>
                    <a:p>
                      <a:pPr algn="just">
                        <a:spcAft>
                          <a:spcPts val="0"/>
                        </a:spcAft>
                      </a:pPr>
                      <a:r>
                        <a:rPr lang="fr-FR" sz="1800" dirty="0">
                          <a:effectLst/>
                        </a:rPr>
                        <a:t>AUREP </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Autorité pour la Promotion de la Recherche Pétrolière </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1"/>
                  </a:ext>
                </a:extLst>
              </a:tr>
              <a:tr h="274389">
                <a:tc>
                  <a:txBody>
                    <a:bodyPr/>
                    <a:lstStyle/>
                    <a:p>
                      <a:pPr algn="l">
                        <a:spcAft>
                          <a:spcPts val="0"/>
                        </a:spcAft>
                      </a:pPr>
                      <a:r>
                        <a:rPr lang="fr-FR" sz="1800" dirty="0">
                          <a:effectLst/>
                        </a:rPr>
                        <a:t>BCEAO</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Banque Centrale des Etats d’Afrique de l’Ouest</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2"/>
                  </a:ext>
                </a:extLst>
              </a:tr>
              <a:tr h="274389">
                <a:tc>
                  <a:txBody>
                    <a:bodyPr/>
                    <a:lstStyle/>
                    <a:p>
                      <a:pPr algn="just">
                        <a:spcAft>
                          <a:spcPts val="0"/>
                        </a:spcAft>
                      </a:pPr>
                      <a:r>
                        <a:rPr lang="fr-FR" sz="1800" dirty="0">
                          <a:effectLst/>
                        </a:rPr>
                        <a:t>BIC</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Bénéfices Industriels et Commerciaux</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3"/>
                  </a:ext>
                </a:extLst>
              </a:tr>
              <a:tr h="274389">
                <a:tc>
                  <a:txBody>
                    <a:bodyPr/>
                    <a:lstStyle/>
                    <a:p>
                      <a:pPr algn="l">
                        <a:spcAft>
                          <a:spcPts val="0"/>
                        </a:spcAft>
                      </a:pPr>
                      <a:r>
                        <a:rPr lang="fr-FR" sz="1800" dirty="0">
                          <a:effectLst/>
                        </a:rPr>
                        <a:t>CAC </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Commissaire aux Comptes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4"/>
                  </a:ext>
                </a:extLst>
              </a:tr>
              <a:tr h="274389">
                <a:tc>
                  <a:txBody>
                    <a:bodyPr/>
                    <a:lstStyle/>
                    <a:p>
                      <a:pPr algn="just">
                        <a:spcAft>
                          <a:spcPts val="0"/>
                        </a:spcAft>
                      </a:pPr>
                      <a:r>
                        <a:rPr lang="fr-FR" sz="1800" dirty="0">
                          <a:effectLst/>
                        </a:rPr>
                        <a:t>C.C</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Conseil de Cercle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5"/>
                  </a:ext>
                </a:extLst>
              </a:tr>
              <a:tr h="274389">
                <a:tc>
                  <a:txBody>
                    <a:bodyPr/>
                    <a:lstStyle/>
                    <a:p>
                      <a:pPr algn="l">
                        <a:spcAft>
                          <a:spcPts val="0"/>
                        </a:spcAft>
                      </a:pPr>
                      <a:r>
                        <a:rPr lang="fr-FR" sz="1800" dirty="0">
                          <a:effectLst/>
                        </a:rPr>
                        <a:t>CEDEAO</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Communauté économique des États de l'Afrique de l'Ouest</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6"/>
                  </a:ext>
                </a:extLst>
              </a:tr>
              <a:tr h="274389">
                <a:tc>
                  <a:txBody>
                    <a:bodyPr/>
                    <a:lstStyle/>
                    <a:p>
                      <a:pPr algn="just">
                        <a:spcAft>
                          <a:spcPts val="0"/>
                        </a:spcAft>
                      </a:pPr>
                      <a:r>
                        <a:rPr lang="fr-FR" sz="1800" dirty="0">
                          <a:effectLst/>
                        </a:rPr>
                        <a:t>CFE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Contribution Forfaitaire à la Charge des Employeurs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7"/>
                  </a:ext>
                </a:extLst>
              </a:tr>
              <a:tr h="274389">
                <a:tc>
                  <a:txBody>
                    <a:bodyPr/>
                    <a:lstStyle/>
                    <a:p>
                      <a:pPr algn="l">
                        <a:spcAft>
                          <a:spcPts val="0"/>
                        </a:spcAft>
                      </a:pPr>
                      <a:r>
                        <a:rPr lang="fr-FR" sz="1800" dirty="0">
                          <a:effectLst/>
                        </a:rPr>
                        <a:t>CPSR</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Contribution pour Prestations de Services rendus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8"/>
                  </a:ext>
                </a:extLst>
              </a:tr>
              <a:tr h="274389">
                <a:tc>
                  <a:txBody>
                    <a:bodyPr/>
                    <a:lstStyle/>
                    <a:p>
                      <a:pPr algn="just">
                        <a:spcAft>
                          <a:spcPts val="0"/>
                        </a:spcAft>
                      </a:pPr>
                      <a:r>
                        <a:rPr lang="fr-FR" sz="1800" dirty="0">
                          <a:effectLst/>
                        </a:rPr>
                        <a:t>C.R</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Conseil Régional</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9"/>
                  </a:ext>
                </a:extLst>
              </a:tr>
              <a:tr h="274389">
                <a:tc>
                  <a:txBody>
                    <a:bodyPr/>
                    <a:lstStyle/>
                    <a:p>
                      <a:pPr algn="l">
                        <a:spcAft>
                          <a:spcPts val="0"/>
                        </a:spcAft>
                      </a:pPr>
                      <a:r>
                        <a:rPr lang="fr-FR" sz="1800" dirty="0" err="1">
                          <a:effectLst/>
                        </a:rPr>
                        <a:t>C.Ru</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Commune Rurale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10"/>
                  </a:ext>
                </a:extLst>
              </a:tr>
              <a:tr h="274389">
                <a:tc>
                  <a:txBody>
                    <a:bodyPr/>
                    <a:lstStyle/>
                    <a:p>
                      <a:pPr algn="l">
                        <a:spcAft>
                          <a:spcPts val="0"/>
                        </a:spcAft>
                      </a:pPr>
                      <a:r>
                        <a:rPr lang="fr-FR" sz="1800" dirty="0">
                          <a:effectLst/>
                        </a:rPr>
                        <a:t>DGD</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Direction Générale de la Douane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11"/>
                  </a:ext>
                </a:extLst>
              </a:tr>
              <a:tr h="274389">
                <a:tc>
                  <a:txBody>
                    <a:bodyPr/>
                    <a:lstStyle/>
                    <a:p>
                      <a:pPr algn="just">
                        <a:spcAft>
                          <a:spcPts val="0"/>
                        </a:spcAft>
                      </a:pPr>
                      <a:r>
                        <a:rPr lang="fr-FR" sz="1800" dirty="0">
                          <a:effectLst/>
                        </a:rPr>
                        <a:t>DGE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Direction des Grandes Entreprises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12"/>
                  </a:ext>
                </a:extLst>
              </a:tr>
              <a:tr h="274389">
                <a:tc>
                  <a:txBody>
                    <a:bodyPr/>
                    <a:lstStyle/>
                    <a:p>
                      <a:pPr algn="l">
                        <a:spcAft>
                          <a:spcPts val="0"/>
                        </a:spcAft>
                      </a:pPr>
                      <a:r>
                        <a:rPr lang="fr-FR" sz="1800" dirty="0">
                          <a:effectLst/>
                        </a:rPr>
                        <a:t>DGI</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Direction Générale des Impôts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13"/>
                  </a:ext>
                </a:extLst>
              </a:tr>
              <a:tr h="274389">
                <a:tc>
                  <a:txBody>
                    <a:bodyPr/>
                    <a:lstStyle/>
                    <a:p>
                      <a:pPr algn="just">
                        <a:spcAft>
                          <a:spcPts val="0"/>
                        </a:spcAft>
                      </a:pPr>
                      <a:r>
                        <a:rPr lang="fr-FR" sz="1800" dirty="0">
                          <a:effectLst/>
                        </a:rPr>
                        <a:t>DGTCP</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Direction Générale du Trésor et de la Comptabilité publique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14"/>
                  </a:ext>
                </a:extLst>
              </a:tr>
              <a:tr h="274389">
                <a:tc>
                  <a:txBody>
                    <a:bodyPr/>
                    <a:lstStyle/>
                    <a:p>
                      <a:pPr algn="just">
                        <a:spcAft>
                          <a:spcPts val="0"/>
                        </a:spcAft>
                      </a:pPr>
                      <a:r>
                        <a:rPr lang="fr-FR" sz="1800" dirty="0">
                          <a:effectLst/>
                        </a:rPr>
                        <a:t>DNDC</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Direction Nationale des Domaines et du Cadastre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15"/>
                  </a:ext>
                </a:extLst>
              </a:tr>
              <a:tr h="274389">
                <a:tc>
                  <a:txBody>
                    <a:bodyPr/>
                    <a:lstStyle/>
                    <a:p>
                      <a:pPr algn="l">
                        <a:spcAft>
                          <a:spcPts val="0"/>
                        </a:spcAft>
                      </a:pPr>
                      <a:r>
                        <a:rPr lang="fr-FR" sz="1800" dirty="0">
                          <a:effectLst/>
                        </a:rPr>
                        <a:t>DNGM</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Direction Nationale de la Géologie et des Mines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16"/>
                  </a:ext>
                </a:extLst>
              </a:tr>
              <a:tr h="274389">
                <a:tc>
                  <a:txBody>
                    <a:bodyPr/>
                    <a:lstStyle/>
                    <a:p>
                      <a:pPr algn="just">
                        <a:spcAft>
                          <a:spcPts val="0"/>
                        </a:spcAft>
                      </a:pPr>
                      <a:r>
                        <a:rPr lang="fr-FR" sz="1800" dirty="0">
                          <a:effectLst/>
                        </a:rPr>
                        <a:t>DRI</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Direction Régionale des Impôts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17"/>
                  </a:ext>
                </a:extLst>
              </a:tr>
              <a:tr h="274389">
                <a:tc>
                  <a:txBody>
                    <a:bodyPr/>
                    <a:lstStyle/>
                    <a:p>
                      <a:pPr algn="l">
                        <a:spcAft>
                          <a:spcPts val="0"/>
                        </a:spcAft>
                      </a:pPr>
                      <a:r>
                        <a:rPr lang="fr-FR" sz="1800" dirty="0">
                          <a:effectLst/>
                        </a:rPr>
                        <a:t>DRT</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Direction Régionale du Trésor</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18"/>
                  </a:ext>
                </a:extLst>
              </a:tr>
            </a:tbl>
          </a:graphicData>
        </a:graphic>
      </p:graphicFrame>
      <p:sp>
        <p:nvSpPr>
          <p:cNvPr id="4" name="Espace réservé de la date 3">
            <a:extLst>
              <a:ext uri="{FF2B5EF4-FFF2-40B4-BE49-F238E27FC236}">
                <a16:creationId xmlns:a16="http://schemas.microsoft.com/office/drawing/2014/main" id="{AB3212BF-4F19-4842-BFF6-12E3D1E55E38}"/>
              </a:ext>
            </a:extLst>
          </p:cNvPr>
          <p:cNvSpPr>
            <a:spLocks noGrp="1"/>
          </p:cNvSpPr>
          <p:nvPr>
            <p:ph type="dt" sz="quarter" idx="10"/>
          </p:nvPr>
        </p:nvSpPr>
        <p:spPr/>
        <p:txBody>
          <a:bodyPr/>
          <a:lstStyle/>
          <a:p>
            <a:pPr>
              <a:defRPr/>
            </a:pPr>
            <a:fld id="{88C8585B-5221-4C61-9F1D-C508B85F2711}" type="datetime1">
              <a:rPr lang="en-US"/>
              <a:pPr>
                <a:defRPr/>
              </a:pPr>
              <a:t>3/4/2022</a:t>
            </a:fld>
            <a:endParaRPr lang="en-US" dirty="0"/>
          </a:p>
        </p:txBody>
      </p:sp>
      <p:sp>
        <p:nvSpPr>
          <p:cNvPr id="20545" name="Espace réservé du numéro de diapositive 4">
            <a:extLst>
              <a:ext uri="{FF2B5EF4-FFF2-40B4-BE49-F238E27FC236}">
                <a16:creationId xmlns:a16="http://schemas.microsoft.com/office/drawing/2014/main" id="{73B53CC1-FE70-4B1A-A1EF-AFFED4F70F3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104F24F-8FF0-42C9-9F49-8B769332BAC1}" type="slidenum">
              <a:rPr lang="en-US" altLang="fr-FR" sz="1200">
                <a:solidFill>
                  <a:srgbClr val="898989"/>
                </a:solidFill>
              </a:rPr>
              <a:pPr>
                <a:spcBef>
                  <a:spcPct val="0"/>
                </a:spcBef>
                <a:buFontTx/>
                <a:buNone/>
              </a:pPr>
              <a:t>4</a:t>
            </a:fld>
            <a:endParaRPr lang="en-US" altLang="fr-FR" sz="1200">
              <a:solidFill>
                <a:srgbClr val="898989"/>
              </a:solidFill>
            </a:endParaRPr>
          </a:p>
        </p:txBody>
      </p:sp>
      <p:sp>
        <p:nvSpPr>
          <p:cNvPr id="20546" name="Rectangle 1">
            <a:extLst>
              <a:ext uri="{FF2B5EF4-FFF2-40B4-BE49-F238E27FC236}">
                <a16:creationId xmlns:a16="http://schemas.microsoft.com/office/drawing/2014/main" id="{F50FC244-5F77-4F60-8617-822E0CCAEB42}"/>
              </a:ext>
            </a:extLst>
          </p:cNvPr>
          <p:cNvSpPr>
            <a:spLocks noChangeArrowheads="1"/>
          </p:cNvSpPr>
          <p:nvPr/>
        </p:nvSpPr>
        <p:spPr bwMode="auto">
          <a:xfrm>
            <a:off x="2906713" y="1600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pic>
        <p:nvPicPr>
          <p:cNvPr id="20547" name="Image 7">
            <a:extLst>
              <a:ext uri="{FF2B5EF4-FFF2-40B4-BE49-F238E27FC236}">
                <a16:creationId xmlns:a16="http://schemas.microsoft.com/office/drawing/2014/main" id="{6DEE5977-5E72-46F8-9DAA-9E786D48E3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78713" y="53975"/>
            <a:ext cx="14382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FB2D0F84-D786-40F5-870A-CAD1D84E84F0}"/>
              </a:ext>
            </a:extLst>
          </p:cNvPr>
          <p:cNvSpPr>
            <a:spLocks noGrp="1"/>
          </p:cNvSpPr>
          <p:nvPr>
            <p:ph type="title"/>
          </p:nvPr>
        </p:nvSpPr>
        <p:spPr>
          <a:xfrm>
            <a:off x="323850" y="358775"/>
            <a:ext cx="8497888" cy="935038"/>
          </a:xfrm>
        </p:spPr>
        <p:txBody>
          <a:bodyPr/>
          <a:lstStyle/>
          <a:p>
            <a:pPr eaLnBrk="1" hangingPunct="1"/>
            <a:r>
              <a:rPr lang="fr-FR" altLang="fr-FR" sz="2700">
                <a:solidFill>
                  <a:srgbClr val="FF0000"/>
                </a:solidFill>
              </a:rPr>
              <a:t>Périmètre des Entreprises déclarantes retenues (Secteurs minier et pétrolier) en 2017 et 2018</a:t>
            </a:r>
            <a:endParaRPr lang="en-GB" altLang="fr-FR" sz="2700">
              <a:solidFill>
                <a:srgbClr val="FF0000"/>
              </a:solidFill>
            </a:endParaRPr>
          </a:p>
        </p:txBody>
      </p:sp>
      <p:graphicFrame>
        <p:nvGraphicFramePr>
          <p:cNvPr id="4" name="Tableau 3">
            <a:extLst>
              <a:ext uri="{FF2B5EF4-FFF2-40B4-BE49-F238E27FC236}">
                <a16:creationId xmlns:a16="http://schemas.microsoft.com/office/drawing/2014/main" id="{19CA21BD-ECB1-41C1-B226-73F379953912}"/>
              </a:ext>
            </a:extLst>
          </p:cNvPr>
          <p:cNvGraphicFramePr>
            <a:graphicFrameLocks noGrp="1"/>
          </p:cNvGraphicFramePr>
          <p:nvPr/>
        </p:nvGraphicFramePr>
        <p:xfrm>
          <a:off x="323850" y="1447800"/>
          <a:ext cx="8497888" cy="4608513"/>
        </p:xfrm>
        <a:graphic>
          <a:graphicData uri="http://schemas.openxmlformats.org/drawingml/2006/table">
            <a:tbl>
              <a:tblPr/>
              <a:tblGrid>
                <a:gridCol w="465227">
                  <a:extLst>
                    <a:ext uri="{9D8B030D-6E8A-4147-A177-3AD203B41FA5}">
                      <a16:colId xmlns:a16="http://schemas.microsoft.com/office/drawing/2014/main" val="20000"/>
                    </a:ext>
                  </a:extLst>
                </a:gridCol>
                <a:gridCol w="2149798">
                  <a:extLst>
                    <a:ext uri="{9D8B030D-6E8A-4147-A177-3AD203B41FA5}">
                      <a16:colId xmlns:a16="http://schemas.microsoft.com/office/drawing/2014/main" val="20001"/>
                    </a:ext>
                  </a:extLst>
                </a:gridCol>
                <a:gridCol w="754117">
                  <a:extLst>
                    <a:ext uri="{9D8B030D-6E8A-4147-A177-3AD203B41FA5}">
                      <a16:colId xmlns:a16="http://schemas.microsoft.com/office/drawing/2014/main" val="20002"/>
                    </a:ext>
                  </a:extLst>
                </a:gridCol>
                <a:gridCol w="754117">
                  <a:extLst>
                    <a:ext uri="{9D8B030D-6E8A-4147-A177-3AD203B41FA5}">
                      <a16:colId xmlns:a16="http://schemas.microsoft.com/office/drawing/2014/main" val="20003"/>
                    </a:ext>
                  </a:extLst>
                </a:gridCol>
                <a:gridCol w="465227">
                  <a:extLst>
                    <a:ext uri="{9D8B030D-6E8A-4147-A177-3AD203B41FA5}">
                      <a16:colId xmlns:a16="http://schemas.microsoft.com/office/drawing/2014/main" val="20004"/>
                    </a:ext>
                  </a:extLst>
                </a:gridCol>
                <a:gridCol w="2401169">
                  <a:extLst>
                    <a:ext uri="{9D8B030D-6E8A-4147-A177-3AD203B41FA5}">
                      <a16:colId xmlns:a16="http://schemas.microsoft.com/office/drawing/2014/main" val="20005"/>
                    </a:ext>
                  </a:extLst>
                </a:gridCol>
                <a:gridCol w="754117">
                  <a:extLst>
                    <a:ext uri="{9D8B030D-6E8A-4147-A177-3AD203B41FA5}">
                      <a16:colId xmlns:a16="http://schemas.microsoft.com/office/drawing/2014/main" val="20006"/>
                    </a:ext>
                  </a:extLst>
                </a:gridCol>
                <a:gridCol w="754117">
                  <a:extLst>
                    <a:ext uri="{9D8B030D-6E8A-4147-A177-3AD203B41FA5}">
                      <a16:colId xmlns:a16="http://schemas.microsoft.com/office/drawing/2014/main" val="20007"/>
                    </a:ext>
                  </a:extLst>
                </a:gridCol>
              </a:tblGrid>
              <a:tr h="329180">
                <a:tc>
                  <a:txBody>
                    <a:bodyPr/>
                    <a:lstStyle/>
                    <a:p>
                      <a:pPr algn="ctr" rtl="0" fontAlgn="ctr"/>
                      <a:r>
                        <a:rPr lang="en-US" sz="1800" b="1" i="0" u="none" strike="noStrike" dirty="0">
                          <a:solidFill>
                            <a:srgbClr val="FFFFFF"/>
                          </a:solidFill>
                          <a:effectLst/>
                          <a:latin typeface="Trebuchet MS" panose="020B0603020202020204" pitchFamily="34" charset="0"/>
                        </a:rPr>
                        <a:t>N°</a:t>
                      </a:r>
                    </a:p>
                  </a:txBody>
                  <a:tcPr marL="9525" marR="9525" marT="9525" marB="0" anchor="ctr">
                    <a:lnL>
                      <a:noFill/>
                    </a:lnL>
                    <a:lnR>
                      <a:noFill/>
                    </a:lnR>
                    <a:lnT>
                      <a:noFill/>
                    </a:lnT>
                    <a:lnB>
                      <a:noFill/>
                    </a:lnB>
                    <a:solidFill>
                      <a:schemeClr val="accent1"/>
                    </a:solidFill>
                  </a:tcPr>
                </a:tc>
                <a:tc>
                  <a:txBody>
                    <a:bodyPr/>
                    <a:lstStyle/>
                    <a:p>
                      <a:pPr algn="l" rtl="0" fontAlgn="ctr"/>
                      <a:r>
                        <a:rPr lang="en-US" sz="1800" b="1" i="0" u="none" strike="noStrike" dirty="0">
                          <a:solidFill>
                            <a:srgbClr val="FFFFFF"/>
                          </a:solidFill>
                          <a:effectLst/>
                          <a:latin typeface="Trebuchet MS" panose="020B0603020202020204" pitchFamily="34" charset="0"/>
                        </a:rPr>
                        <a:t>Société </a:t>
                      </a:r>
                    </a:p>
                  </a:txBody>
                  <a:tcPr marL="9525" marR="9525" marT="9525" marB="0" anchor="ctr">
                    <a:lnL>
                      <a:noFill/>
                    </a:lnL>
                    <a:lnR>
                      <a:noFill/>
                    </a:lnR>
                    <a:lnT>
                      <a:noFill/>
                    </a:lnT>
                    <a:lnB>
                      <a:noFill/>
                    </a:lnB>
                    <a:solidFill>
                      <a:schemeClr val="accent1"/>
                    </a:solidFill>
                  </a:tcPr>
                </a:tc>
                <a:tc>
                  <a:txBody>
                    <a:bodyPr/>
                    <a:lstStyle/>
                    <a:p>
                      <a:pPr algn="ctr" rtl="0" fontAlgn="ctr"/>
                      <a:r>
                        <a:rPr lang="x-none" sz="1800" b="1" i="0" u="none" strike="noStrike" dirty="0">
                          <a:solidFill>
                            <a:srgbClr val="FFFFFF"/>
                          </a:solidFill>
                          <a:effectLst/>
                          <a:latin typeface="Trebuchet MS" panose="020B0603020202020204" pitchFamily="34" charset="0"/>
                        </a:rPr>
                        <a:t>2017</a:t>
                      </a:r>
                    </a:p>
                  </a:txBody>
                  <a:tcPr marL="9525" marR="9525" marT="9525" marB="0" anchor="ctr">
                    <a:lnL>
                      <a:noFill/>
                    </a:lnL>
                    <a:lnR>
                      <a:noFill/>
                    </a:lnR>
                    <a:lnT>
                      <a:noFill/>
                    </a:lnT>
                    <a:lnB>
                      <a:noFill/>
                    </a:lnB>
                    <a:solidFill>
                      <a:schemeClr val="accent1"/>
                    </a:solidFill>
                  </a:tcPr>
                </a:tc>
                <a:tc>
                  <a:txBody>
                    <a:bodyPr/>
                    <a:lstStyle/>
                    <a:p>
                      <a:pPr algn="ctr" rtl="0" fontAlgn="ctr"/>
                      <a:r>
                        <a:rPr lang="x-none" sz="1800" b="1" i="0" u="none" strike="noStrike" dirty="0">
                          <a:solidFill>
                            <a:srgbClr val="FFFFFF"/>
                          </a:solidFill>
                          <a:effectLst/>
                          <a:latin typeface="Trebuchet MS" panose="020B0603020202020204" pitchFamily="34" charset="0"/>
                        </a:rPr>
                        <a:t>2018</a:t>
                      </a:r>
                    </a:p>
                  </a:txBody>
                  <a:tcPr marL="9525" marR="9525" marT="9525" marB="0" anchor="ctr">
                    <a:lnL>
                      <a:noFill/>
                    </a:lnL>
                    <a:lnR>
                      <a:noFill/>
                    </a:lnR>
                    <a:lnT>
                      <a:noFill/>
                    </a:lnT>
                    <a:lnB>
                      <a:noFill/>
                    </a:lnB>
                    <a:solidFill>
                      <a:schemeClr val="accent1"/>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N°</a:t>
                      </a:r>
                    </a:p>
                  </a:txBody>
                  <a:tcPr marL="9525" marR="9525" marT="9525" marB="0" anchor="ctr">
                    <a:lnL>
                      <a:noFill/>
                    </a:lnL>
                    <a:lnR>
                      <a:noFill/>
                    </a:lnR>
                    <a:lnT>
                      <a:noFill/>
                    </a:lnT>
                    <a:lnB>
                      <a:noFill/>
                    </a:lnB>
                    <a:solidFill>
                      <a:schemeClr val="accent1"/>
                    </a:solidFill>
                  </a:tcPr>
                </a:tc>
                <a:tc>
                  <a:txBody>
                    <a:bodyPr/>
                    <a:lstStyle/>
                    <a:p>
                      <a:pPr algn="l" rtl="0" fontAlgn="ctr"/>
                      <a:r>
                        <a:rPr lang="en-US" sz="1800" b="1" i="0" u="none" strike="noStrike" dirty="0">
                          <a:solidFill>
                            <a:srgbClr val="FFFFFF"/>
                          </a:solidFill>
                          <a:effectLst/>
                          <a:latin typeface="Trebuchet MS" panose="020B0603020202020204" pitchFamily="34" charset="0"/>
                        </a:rPr>
                        <a:t>Société </a:t>
                      </a:r>
                    </a:p>
                  </a:txBody>
                  <a:tcPr marL="9525" marR="9525" marT="9525" marB="0" anchor="ctr">
                    <a:lnL>
                      <a:noFill/>
                    </a:lnL>
                    <a:lnR>
                      <a:noFill/>
                    </a:lnR>
                    <a:lnT>
                      <a:noFill/>
                    </a:lnT>
                    <a:lnB>
                      <a:noFill/>
                    </a:lnB>
                    <a:solidFill>
                      <a:schemeClr val="accent1"/>
                    </a:solidFill>
                  </a:tcPr>
                </a:tc>
                <a:tc>
                  <a:txBody>
                    <a:bodyPr/>
                    <a:lstStyle/>
                    <a:p>
                      <a:pPr algn="ctr" rtl="0" fontAlgn="ctr"/>
                      <a:r>
                        <a:rPr lang="x-none" sz="1800" b="1" i="0" u="none" strike="noStrike" dirty="0">
                          <a:solidFill>
                            <a:srgbClr val="FFFFFF"/>
                          </a:solidFill>
                          <a:effectLst/>
                          <a:latin typeface="Trebuchet MS" panose="020B0603020202020204" pitchFamily="34" charset="0"/>
                        </a:rPr>
                        <a:t>2017</a:t>
                      </a:r>
                    </a:p>
                  </a:txBody>
                  <a:tcPr marL="9525" marR="9525" marT="9525" marB="0" anchor="ctr">
                    <a:lnL>
                      <a:noFill/>
                    </a:lnL>
                    <a:lnR>
                      <a:noFill/>
                    </a:lnR>
                    <a:lnT>
                      <a:noFill/>
                    </a:lnT>
                    <a:lnB>
                      <a:noFill/>
                    </a:lnB>
                    <a:solidFill>
                      <a:schemeClr val="accent1"/>
                    </a:solidFill>
                  </a:tcPr>
                </a:tc>
                <a:tc>
                  <a:txBody>
                    <a:bodyPr/>
                    <a:lstStyle/>
                    <a:p>
                      <a:pPr algn="ctr" rtl="0" fontAlgn="ctr"/>
                      <a:r>
                        <a:rPr lang="x-none" sz="1800" b="1" i="0" u="none" strike="noStrike" dirty="0">
                          <a:solidFill>
                            <a:srgbClr val="FFFFFF"/>
                          </a:solidFill>
                          <a:effectLst/>
                          <a:latin typeface="Trebuchet MS" panose="020B0603020202020204" pitchFamily="34" charset="0"/>
                        </a:rPr>
                        <a:t>2018</a:t>
                      </a:r>
                    </a:p>
                  </a:txBody>
                  <a:tcPr marL="9525" marR="9525" marT="9525" marB="0" anchor="ctr">
                    <a:lnL>
                      <a:noFill/>
                    </a:lnL>
                    <a:lnR>
                      <a:noFill/>
                    </a:lnR>
                    <a:lnT>
                      <a:noFill/>
                    </a:lnT>
                    <a:lnB>
                      <a:noFill/>
                    </a:lnB>
                    <a:solidFill>
                      <a:schemeClr val="accent1"/>
                    </a:solidFill>
                  </a:tcPr>
                </a:tc>
                <a:extLst>
                  <a:ext uri="{0D108BD9-81ED-4DB2-BD59-A6C34878D82A}">
                    <a16:rowId xmlns:a16="http://schemas.microsoft.com/office/drawing/2014/main" val="10000"/>
                  </a:ext>
                </a:extLst>
              </a:tr>
              <a:tr h="329180">
                <a:tc>
                  <a:txBody>
                    <a:bodyPr/>
                    <a:lstStyle/>
                    <a:p>
                      <a:pPr algn="ctr" rtl="0" fontAlgn="ctr"/>
                      <a:r>
                        <a:rPr lang="x-none" sz="1800" b="0" i="0" u="none" strike="noStrike">
                          <a:solidFill>
                            <a:srgbClr val="000000"/>
                          </a:solidFill>
                          <a:effectLst/>
                          <a:latin typeface="Trebuchet MS" panose="020B0603020202020204" pitchFamily="34" charset="0"/>
                        </a:rPr>
                        <a:t>1</a:t>
                      </a:r>
                    </a:p>
                  </a:txBody>
                  <a:tcPr marL="9525" marR="9525" marT="9525" marB="0" anchor="ctr">
                    <a:lnL>
                      <a:noFill/>
                    </a:lnL>
                    <a:lnR>
                      <a:noFill/>
                    </a:lnR>
                    <a:lnT>
                      <a:noFill/>
                    </a:lnT>
                    <a:lnB>
                      <a:noFill/>
                    </a:lnB>
                    <a:solidFill>
                      <a:schemeClr val="accent1"/>
                    </a:solidFill>
                  </a:tcPr>
                </a:tc>
                <a:tc>
                  <a:txBody>
                    <a:bodyPr/>
                    <a:lstStyle/>
                    <a:p>
                      <a:pPr algn="l" rtl="0" fontAlgn="ctr"/>
                      <a:r>
                        <a:rPr lang="en-US" sz="1800" b="0" i="0" u="none" strike="noStrike" dirty="0">
                          <a:solidFill>
                            <a:srgbClr val="000000"/>
                          </a:solidFill>
                          <a:effectLst/>
                          <a:latin typeface="Trebuchet MS" panose="020B0603020202020204" pitchFamily="34" charset="0"/>
                        </a:rPr>
                        <a:t> GOUNKOTO </a:t>
                      </a:r>
                    </a:p>
                  </a:txBody>
                  <a:tcPr marL="9525" marR="9525" marT="9525" marB="0" anchor="ctr">
                    <a:lnL>
                      <a:noFill/>
                    </a:lnL>
                    <a:lnR>
                      <a:noFill/>
                    </a:lnR>
                    <a:lnT>
                      <a:noFill/>
                    </a:lnT>
                    <a:lnB>
                      <a:noFill/>
                    </a:lnB>
                    <a:solidFill>
                      <a:schemeClr val="accent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accent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accent1"/>
                    </a:solidFill>
                  </a:tcPr>
                </a:tc>
                <a:tc>
                  <a:txBody>
                    <a:bodyPr/>
                    <a:lstStyle/>
                    <a:p>
                      <a:pPr algn="ctr" rtl="0" fontAlgn="ctr"/>
                      <a:r>
                        <a:rPr lang="x-none" sz="1800" b="0" i="0" u="none" strike="noStrike">
                          <a:solidFill>
                            <a:srgbClr val="000000"/>
                          </a:solidFill>
                          <a:effectLst/>
                          <a:latin typeface="Trebuchet MS" panose="020B0603020202020204" pitchFamily="34" charset="0"/>
                        </a:rPr>
                        <a:t>14</a:t>
                      </a:r>
                    </a:p>
                  </a:txBody>
                  <a:tcPr marL="9525" marR="9525" marT="9525" marB="0" anchor="ctr">
                    <a:lnL>
                      <a:noFill/>
                    </a:lnL>
                    <a:lnR>
                      <a:noFill/>
                    </a:lnR>
                    <a:lnT>
                      <a:noFill/>
                    </a:lnT>
                    <a:lnB>
                      <a:noFill/>
                    </a:lnB>
                    <a:solidFill>
                      <a:schemeClr val="accent1"/>
                    </a:solidFill>
                  </a:tcPr>
                </a:tc>
                <a:tc>
                  <a:txBody>
                    <a:bodyPr/>
                    <a:lstStyle/>
                    <a:p>
                      <a:pPr algn="l" rtl="0" fontAlgn="ctr"/>
                      <a:r>
                        <a:rPr lang="en-US" sz="1800" b="0" i="0" u="none" strike="noStrike" dirty="0">
                          <a:solidFill>
                            <a:srgbClr val="000000"/>
                          </a:solidFill>
                          <a:effectLst/>
                          <a:latin typeface="Trebuchet MS" panose="020B0603020202020204" pitchFamily="34" charset="0"/>
                        </a:rPr>
                        <a:t> SOMIFI.SA</a:t>
                      </a:r>
                    </a:p>
                  </a:txBody>
                  <a:tcPr marL="9525" marR="9525" marT="9525" marB="0" anchor="ctr">
                    <a:lnL>
                      <a:noFill/>
                    </a:lnL>
                    <a:lnR>
                      <a:noFill/>
                    </a:lnR>
                    <a:lnT>
                      <a:noFill/>
                    </a:lnT>
                    <a:lnB>
                      <a:noFill/>
                    </a:lnB>
                    <a:solidFill>
                      <a:schemeClr val="accent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accent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accent1"/>
                    </a:solidFill>
                  </a:tcPr>
                </a:tc>
                <a:extLst>
                  <a:ext uri="{0D108BD9-81ED-4DB2-BD59-A6C34878D82A}">
                    <a16:rowId xmlns:a16="http://schemas.microsoft.com/office/drawing/2014/main" val="10001"/>
                  </a:ext>
                </a:extLst>
              </a:tr>
              <a:tr h="329180">
                <a:tc>
                  <a:txBody>
                    <a:bodyPr/>
                    <a:lstStyle/>
                    <a:p>
                      <a:pPr algn="ctr" rtl="0" fontAlgn="ctr"/>
                      <a:r>
                        <a:rPr lang="x-none" sz="1800" b="0" i="0" u="none" strike="noStrike" dirty="0">
                          <a:solidFill>
                            <a:srgbClr val="000000"/>
                          </a:solidFill>
                          <a:effectLst/>
                          <a:latin typeface="Trebuchet MS" panose="020B0603020202020204" pitchFamily="34" charset="0"/>
                        </a:rPr>
                        <a:t>2</a:t>
                      </a:r>
                    </a:p>
                  </a:txBody>
                  <a:tcPr marL="9525" marR="9525" marT="9525" marB="0" anchor="ctr">
                    <a:lnL>
                      <a:noFill/>
                    </a:lnL>
                    <a:lnR>
                      <a:noFill/>
                    </a:lnR>
                    <a:lnT>
                      <a:noFill/>
                    </a:lnT>
                    <a:lnB>
                      <a:noFill/>
                    </a:lnB>
                    <a:solidFill>
                      <a:srgbClr val="00B05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MORILA </a:t>
                      </a:r>
                    </a:p>
                  </a:txBody>
                  <a:tcPr marL="9525" marR="9525" marT="9525" marB="0" anchor="ctr">
                    <a:lnL>
                      <a:noFill/>
                    </a:lnL>
                    <a:lnR>
                      <a:noFill/>
                    </a:lnR>
                    <a:lnT>
                      <a:noFill/>
                    </a:lnT>
                    <a:lnB>
                      <a:noFill/>
                    </a:lnB>
                    <a:solidFill>
                      <a:srgbClr val="00B05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5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50"/>
                    </a:solidFill>
                  </a:tcPr>
                </a:tc>
                <a:tc>
                  <a:txBody>
                    <a:bodyPr/>
                    <a:lstStyle/>
                    <a:p>
                      <a:pPr algn="ctr" rtl="0" fontAlgn="ctr"/>
                      <a:r>
                        <a:rPr lang="x-none" sz="1800" b="0" i="0" u="none" strike="noStrike">
                          <a:solidFill>
                            <a:srgbClr val="000000"/>
                          </a:solidFill>
                          <a:effectLst/>
                          <a:latin typeface="Trebuchet MS" panose="020B0603020202020204" pitchFamily="34" charset="0"/>
                        </a:rPr>
                        <a:t>15</a:t>
                      </a:r>
                    </a:p>
                  </a:txBody>
                  <a:tcPr marL="9525" marR="9525" marT="9525" marB="0" anchor="ctr">
                    <a:lnL>
                      <a:noFill/>
                    </a:lnL>
                    <a:lnR>
                      <a:noFill/>
                    </a:lnR>
                    <a:lnT>
                      <a:noFill/>
                    </a:lnT>
                    <a:lnB>
                      <a:noFill/>
                    </a:lnB>
                    <a:solidFill>
                      <a:srgbClr val="00B05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RAZEL</a:t>
                      </a:r>
                    </a:p>
                  </a:txBody>
                  <a:tcPr marL="9525" marR="9525" marT="9525" marB="0" anchor="ctr">
                    <a:lnL>
                      <a:noFill/>
                    </a:lnL>
                    <a:lnR>
                      <a:noFill/>
                    </a:lnR>
                    <a:lnT>
                      <a:noFill/>
                    </a:lnT>
                    <a:lnB>
                      <a:noFill/>
                    </a:lnB>
                    <a:solidFill>
                      <a:srgbClr val="00B05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5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50"/>
                    </a:solidFill>
                  </a:tcPr>
                </a:tc>
                <a:extLst>
                  <a:ext uri="{0D108BD9-81ED-4DB2-BD59-A6C34878D82A}">
                    <a16:rowId xmlns:a16="http://schemas.microsoft.com/office/drawing/2014/main" val="10002"/>
                  </a:ext>
                </a:extLst>
              </a:tr>
              <a:tr h="329180">
                <a:tc>
                  <a:txBody>
                    <a:bodyPr/>
                    <a:lstStyle/>
                    <a:p>
                      <a:pPr algn="ctr" rtl="0" fontAlgn="ctr"/>
                      <a:r>
                        <a:rPr lang="x-none" sz="1800" b="0" i="0" u="none" strike="noStrike" dirty="0">
                          <a:solidFill>
                            <a:srgbClr val="000000"/>
                          </a:solidFill>
                          <a:effectLst/>
                          <a:latin typeface="Trebuchet MS" panose="020B0603020202020204" pitchFamily="34" charset="0"/>
                        </a:rPr>
                        <a:t>3</a:t>
                      </a:r>
                    </a:p>
                  </a:txBody>
                  <a:tcPr marL="9525" marR="9525" marT="9525" marB="0" anchor="ctr">
                    <a:lnL>
                      <a:noFill/>
                    </a:lnL>
                    <a:lnR>
                      <a:noFill/>
                    </a:lnR>
                    <a:lnT>
                      <a:noFill/>
                    </a:lnT>
                    <a:lnB>
                      <a:noFill/>
                    </a:lnB>
                    <a:solidFill>
                      <a:schemeClr val="bg1"/>
                    </a:solidFill>
                  </a:tcPr>
                </a:tc>
                <a:tc>
                  <a:txBody>
                    <a:bodyPr/>
                    <a:lstStyle/>
                    <a:p>
                      <a:pPr algn="l" rtl="0" fontAlgn="ctr"/>
                      <a:r>
                        <a:rPr lang="en-US" sz="1800" b="0" i="0" u="none" strike="noStrike" dirty="0">
                          <a:solidFill>
                            <a:srgbClr val="000000"/>
                          </a:solidFill>
                          <a:effectLst/>
                          <a:latin typeface="Trebuchet MS" panose="020B0603020202020204" pitchFamily="34" charset="0"/>
                        </a:rPr>
                        <a:t> NAMPALA </a:t>
                      </a:r>
                    </a:p>
                  </a:txBody>
                  <a:tcPr marL="9525" marR="9525" marT="9525" marB="0" anchor="ctr">
                    <a:lnL>
                      <a:noFill/>
                    </a:lnL>
                    <a:lnR>
                      <a:noFill/>
                    </a:lnR>
                    <a:lnT>
                      <a:noFill/>
                    </a:lnT>
                    <a:lnB>
                      <a:noFill/>
                    </a:lnB>
                    <a:solidFill>
                      <a:schemeClr val="bg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bg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bg1"/>
                    </a:solidFill>
                  </a:tcPr>
                </a:tc>
                <a:tc>
                  <a:txBody>
                    <a:bodyPr/>
                    <a:lstStyle/>
                    <a:p>
                      <a:pPr algn="ctr" rtl="0" fontAlgn="ctr"/>
                      <a:r>
                        <a:rPr lang="x-none" sz="1800" b="0" i="0" u="none" strike="noStrike" dirty="0">
                          <a:solidFill>
                            <a:srgbClr val="000000"/>
                          </a:solidFill>
                          <a:effectLst/>
                          <a:latin typeface="Trebuchet MS" panose="020B0603020202020204" pitchFamily="34" charset="0"/>
                        </a:rPr>
                        <a:t>16</a:t>
                      </a:r>
                    </a:p>
                  </a:txBody>
                  <a:tcPr marL="9525" marR="9525" marT="9525" marB="0" anchor="ctr">
                    <a:lnL>
                      <a:noFill/>
                    </a:lnL>
                    <a:lnR>
                      <a:noFill/>
                    </a:lnR>
                    <a:lnT>
                      <a:noFill/>
                    </a:lnT>
                    <a:lnB>
                      <a:noFill/>
                    </a:lnB>
                    <a:solidFill>
                      <a:schemeClr val="bg1"/>
                    </a:solidFill>
                  </a:tcPr>
                </a:tc>
                <a:tc>
                  <a:txBody>
                    <a:bodyPr/>
                    <a:lstStyle/>
                    <a:p>
                      <a:pPr algn="l" rtl="0" fontAlgn="ctr"/>
                      <a:r>
                        <a:rPr lang="en-US" sz="1800" b="0" i="0" u="none" strike="noStrike" dirty="0">
                          <a:solidFill>
                            <a:srgbClr val="000000"/>
                          </a:solidFill>
                          <a:effectLst/>
                          <a:latin typeface="Trebuchet MS" panose="020B0603020202020204" pitchFamily="34" charset="0"/>
                        </a:rPr>
                        <a:t> SOCARCO </a:t>
                      </a:r>
                    </a:p>
                  </a:txBody>
                  <a:tcPr marL="9525" marR="9525" marT="9525" marB="0" anchor="ctr">
                    <a:lnL>
                      <a:noFill/>
                    </a:lnL>
                    <a:lnR>
                      <a:noFill/>
                    </a:lnR>
                    <a:lnT>
                      <a:noFill/>
                    </a:lnT>
                    <a:lnB>
                      <a:noFill/>
                    </a:lnB>
                    <a:solidFill>
                      <a:schemeClr val="bg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bg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bg1"/>
                    </a:solidFill>
                  </a:tcPr>
                </a:tc>
                <a:extLst>
                  <a:ext uri="{0D108BD9-81ED-4DB2-BD59-A6C34878D82A}">
                    <a16:rowId xmlns:a16="http://schemas.microsoft.com/office/drawing/2014/main" val="10003"/>
                  </a:ext>
                </a:extLst>
              </a:tr>
              <a:tr h="329180">
                <a:tc>
                  <a:txBody>
                    <a:bodyPr/>
                    <a:lstStyle/>
                    <a:p>
                      <a:pPr algn="ctr" rtl="0" fontAlgn="ctr"/>
                      <a:r>
                        <a:rPr lang="x-none" sz="1800" b="0" i="0" u="none" strike="noStrike" dirty="0">
                          <a:solidFill>
                            <a:srgbClr val="000000"/>
                          </a:solidFill>
                          <a:effectLst/>
                          <a:latin typeface="Trebuchet MS" panose="020B0603020202020204" pitchFamily="34" charset="0"/>
                        </a:rPr>
                        <a:t>4</a:t>
                      </a:r>
                    </a:p>
                  </a:txBody>
                  <a:tcPr marL="9525" marR="9525" marT="9525" marB="0" anchor="ctr">
                    <a:lnL>
                      <a:noFill/>
                    </a:lnL>
                    <a:lnR>
                      <a:noFill/>
                    </a:lnR>
                    <a:lnT>
                      <a:noFill/>
                    </a:lnT>
                    <a:lnB>
                      <a:noFill/>
                    </a:lnB>
                    <a:solidFill>
                      <a:schemeClr val="accent1"/>
                    </a:solidFill>
                  </a:tcPr>
                </a:tc>
                <a:tc>
                  <a:txBody>
                    <a:bodyPr/>
                    <a:lstStyle/>
                    <a:p>
                      <a:pPr algn="l" rtl="0" fontAlgn="ctr"/>
                      <a:r>
                        <a:rPr lang="en-US" sz="1800" b="0" i="0" u="none" strike="noStrike" dirty="0">
                          <a:solidFill>
                            <a:srgbClr val="000000"/>
                          </a:solidFill>
                          <a:effectLst/>
                          <a:latin typeface="Trebuchet MS" panose="020B0603020202020204" pitchFamily="34" charset="0"/>
                        </a:rPr>
                        <a:t> SEMICO </a:t>
                      </a:r>
                    </a:p>
                  </a:txBody>
                  <a:tcPr marL="9525" marR="9525" marT="9525" marB="0" anchor="ctr">
                    <a:lnL>
                      <a:noFill/>
                    </a:lnL>
                    <a:lnR>
                      <a:noFill/>
                    </a:lnR>
                    <a:lnT>
                      <a:noFill/>
                    </a:lnT>
                    <a:lnB>
                      <a:noFill/>
                    </a:lnB>
                    <a:solidFill>
                      <a:schemeClr val="accent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accent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accent1"/>
                    </a:solidFill>
                  </a:tcPr>
                </a:tc>
                <a:tc>
                  <a:txBody>
                    <a:bodyPr/>
                    <a:lstStyle/>
                    <a:p>
                      <a:pPr algn="ctr" rtl="0" fontAlgn="ctr"/>
                      <a:r>
                        <a:rPr lang="x-none" sz="1800" b="0" i="0" u="none" strike="noStrike" dirty="0">
                          <a:solidFill>
                            <a:srgbClr val="000000"/>
                          </a:solidFill>
                          <a:effectLst/>
                          <a:latin typeface="Trebuchet MS" panose="020B0603020202020204" pitchFamily="34" charset="0"/>
                        </a:rPr>
                        <a:t>17</a:t>
                      </a:r>
                    </a:p>
                  </a:txBody>
                  <a:tcPr marL="9525" marR="9525" marT="9525" marB="0" anchor="ctr">
                    <a:lnL>
                      <a:noFill/>
                    </a:lnL>
                    <a:lnR>
                      <a:noFill/>
                    </a:lnR>
                    <a:lnT>
                      <a:noFill/>
                    </a:lnT>
                    <a:lnB>
                      <a:noFill/>
                    </a:lnB>
                    <a:solidFill>
                      <a:schemeClr val="accent1"/>
                    </a:solidFill>
                  </a:tcPr>
                </a:tc>
                <a:tc>
                  <a:txBody>
                    <a:bodyPr/>
                    <a:lstStyle/>
                    <a:p>
                      <a:pPr algn="l" rtl="0" fontAlgn="ctr"/>
                      <a:r>
                        <a:rPr lang="en-US" sz="1800" b="0" i="0" u="none" strike="noStrike" dirty="0">
                          <a:solidFill>
                            <a:srgbClr val="000000"/>
                          </a:solidFill>
                          <a:effectLst/>
                          <a:latin typeface="Trebuchet MS" panose="020B0603020202020204" pitchFamily="34" charset="0"/>
                        </a:rPr>
                        <a:t> CMM </a:t>
                      </a:r>
                    </a:p>
                  </a:txBody>
                  <a:tcPr marL="9525" marR="9525" marT="9525" marB="0" anchor="ctr">
                    <a:lnL>
                      <a:noFill/>
                    </a:lnL>
                    <a:lnR>
                      <a:noFill/>
                    </a:lnR>
                    <a:lnT>
                      <a:noFill/>
                    </a:lnT>
                    <a:lnB>
                      <a:noFill/>
                    </a:lnB>
                    <a:solidFill>
                      <a:schemeClr val="accent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accent1"/>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chemeClr val="accent1"/>
                    </a:solidFill>
                  </a:tcPr>
                </a:tc>
                <a:extLst>
                  <a:ext uri="{0D108BD9-81ED-4DB2-BD59-A6C34878D82A}">
                    <a16:rowId xmlns:a16="http://schemas.microsoft.com/office/drawing/2014/main" val="10004"/>
                  </a:ext>
                </a:extLst>
              </a:tr>
              <a:tr h="329180">
                <a:tc>
                  <a:txBody>
                    <a:bodyPr/>
                    <a:lstStyle/>
                    <a:p>
                      <a:pPr algn="ctr" rtl="0" fontAlgn="ctr"/>
                      <a:r>
                        <a:rPr lang="x-none" sz="1800" b="0" i="0" u="none" strike="noStrike">
                          <a:solidFill>
                            <a:srgbClr val="000000"/>
                          </a:solidFill>
                          <a:effectLst/>
                          <a:latin typeface="Trebuchet MS" panose="020B0603020202020204" pitchFamily="34" charset="0"/>
                        </a:rPr>
                        <a:t>5</a:t>
                      </a:r>
                    </a:p>
                  </a:txBody>
                  <a:tcPr marL="9525" marR="9525" marT="9525" marB="0" anchor="ctr">
                    <a:lnL>
                      <a:noFill/>
                    </a:lnL>
                    <a:lnR>
                      <a:noFill/>
                    </a:lnR>
                    <a:lnT>
                      <a:noFill/>
                    </a:lnT>
                    <a:lnB>
                      <a:noFill/>
                    </a:lnB>
                    <a:solidFill>
                      <a:srgbClr val="F7A3B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SEMOS </a:t>
                      </a:r>
                    </a:p>
                  </a:txBody>
                  <a:tcPr marL="9525" marR="9525" marT="9525" marB="0" anchor="ctr">
                    <a:lnL>
                      <a:noFill/>
                    </a:lnL>
                    <a:lnR>
                      <a:noFill/>
                    </a:lnR>
                    <a:lnT>
                      <a:noFill/>
                    </a:lnT>
                    <a:lnB>
                      <a:noFill/>
                    </a:lnB>
                    <a:solidFill>
                      <a:srgbClr val="F7A3B0"/>
                    </a:solidFill>
                  </a:tcPr>
                </a:tc>
                <a:tc>
                  <a:txBody>
                    <a:bodyPr/>
                    <a:lstStyle/>
                    <a:p>
                      <a:pPr algn="ctr" rtl="0" fontAlgn="ctr"/>
                      <a:r>
                        <a:rPr lang="en-US" sz="1800" b="1" i="0" u="none" strike="noStrike">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F7A3B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F7A3B0"/>
                    </a:solidFill>
                  </a:tcPr>
                </a:tc>
                <a:tc>
                  <a:txBody>
                    <a:bodyPr/>
                    <a:lstStyle/>
                    <a:p>
                      <a:pPr algn="ctr" rtl="0" fontAlgn="ctr"/>
                      <a:r>
                        <a:rPr lang="x-none" sz="1800" b="0" i="0" u="none" strike="noStrike">
                          <a:solidFill>
                            <a:srgbClr val="000000"/>
                          </a:solidFill>
                          <a:effectLst/>
                          <a:latin typeface="Trebuchet MS" panose="020B0603020202020204" pitchFamily="34" charset="0"/>
                        </a:rPr>
                        <a:t>18</a:t>
                      </a:r>
                    </a:p>
                  </a:txBody>
                  <a:tcPr marL="9525" marR="9525" marT="9525" marB="0" anchor="ctr">
                    <a:lnL>
                      <a:noFill/>
                    </a:lnL>
                    <a:lnR>
                      <a:noFill/>
                    </a:lnR>
                    <a:lnT>
                      <a:noFill/>
                    </a:lnT>
                    <a:lnB>
                      <a:noFill/>
                    </a:lnB>
                    <a:solidFill>
                      <a:srgbClr val="F7A3B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DIAMOND CEMENT </a:t>
                      </a:r>
                    </a:p>
                  </a:txBody>
                  <a:tcPr marL="9525" marR="9525" marT="9525" marB="0" anchor="ctr">
                    <a:lnL>
                      <a:noFill/>
                    </a:lnL>
                    <a:lnR>
                      <a:noFill/>
                    </a:lnR>
                    <a:lnT>
                      <a:noFill/>
                    </a:lnT>
                    <a:lnB>
                      <a:noFill/>
                    </a:lnB>
                    <a:solidFill>
                      <a:srgbClr val="F7A3B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F7A3B0"/>
                    </a:solidFill>
                  </a:tcPr>
                </a:tc>
                <a:tc>
                  <a:txBody>
                    <a:bodyPr/>
                    <a:lstStyle/>
                    <a:p>
                      <a:pPr algn="ctr" rtl="0" fontAlgn="ctr"/>
                      <a:r>
                        <a:rPr lang="en-US" sz="1800" b="1" i="0" u="none" strike="noStrike">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F7A3B0"/>
                    </a:solidFill>
                  </a:tcPr>
                </a:tc>
                <a:extLst>
                  <a:ext uri="{0D108BD9-81ED-4DB2-BD59-A6C34878D82A}">
                    <a16:rowId xmlns:a16="http://schemas.microsoft.com/office/drawing/2014/main" val="10005"/>
                  </a:ext>
                </a:extLst>
              </a:tr>
              <a:tr h="329180">
                <a:tc>
                  <a:txBody>
                    <a:bodyPr/>
                    <a:lstStyle/>
                    <a:p>
                      <a:pPr algn="ctr" rtl="0" fontAlgn="ctr"/>
                      <a:r>
                        <a:rPr lang="x-none" sz="1800" b="0" i="0" u="none" strike="noStrike" dirty="0">
                          <a:solidFill>
                            <a:srgbClr val="000000"/>
                          </a:solidFill>
                          <a:effectLst/>
                          <a:latin typeface="Trebuchet MS" panose="020B0603020202020204" pitchFamily="34" charset="0"/>
                        </a:rPr>
                        <a:t>6</a:t>
                      </a:r>
                    </a:p>
                  </a:txBody>
                  <a:tcPr marL="9525" marR="9525" marT="9525" marB="0" anchor="ctr">
                    <a:lnL>
                      <a:noFill/>
                    </a:lnL>
                    <a:lnR>
                      <a:noFill/>
                    </a:lnR>
                    <a:lnT>
                      <a:noFill/>
                    </a:lnT>
                    <a:lnB>
                      <a:noFill/>
                    </a:lnB>
                  </a:tcPr>
                </a:tc>
                <a:tc>
                  <a:txBody>
                    <a:bodyPr/>
                    <a:lstStyle/>
                    <a:p>
                      <a:pPr algn="l" rtl="0" fontAlgn="ctr"/>
                      <a:r>
                        <a:rPr lang="en-US" sz="1800" b="0" i="0" u="none" strike="noStrike" dirty="0">
                          <a:solidFill>
                            <a:srgbClr val="000000"/>
                          </a:solidFill>
                          <a:effectLst/>
                          <a:latin typeface="Trebuchet MS" panose="020B0603020202020204" pitchFamily="34" charset="0"/>
                        </a:rPr>
                        <a:t> SMK </a:t>
                      </a:r>
                    </a:p>
                  </a:txBody>
                  <a:tcPr marL="9525" marR="9525" marT="9525" marB="0" anchor="ctr">
                    <a:lnL>
                      <a:noFill/>
                    </a:lnL>
                    <a:lnR>
                      <a:noFill/>
                    </a:lnR>
                    <a:lnT>
                      <a:noFill/>
                    </a:lnT>
                    <a:lnB>
                      <a:noFill/>
                    </a:lnB>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tc>
                  <a:txBody>
                    <a:bodyPr/>
                    <a:lstStyle/>
                    <a:p>
                      <a:pPr algn="ctr" rtl="0" fontAlgn="ctr"/>
                      <a:r>
                        <a:rPr lang="x-none" sz="1800" b="0" i="0" u="none" strike="noStrike">
                          <a:solidFill>
                            <a:srgbClr val="000000"/>
                          </a:solidFill>
                          <a:effectLst/>
                          <a:latin typeface="Trebuchet MS" panose="020B0603020202020204" pitchFamily="34" charset="0"/>
                        </a:rPr>
                        <a:t>19</a:t>
                      </a:r>
                    </a:p>
                  </a:txBody>
                  <a:tcPr marL="9525" marR="9525" marT="9525" marB="0" anchor="ctr">
                    <a:lnL>
                      <a:noFill/>
                    </a:lnL>
                    <a:lnR>
                      <a:noFill/>
                    </a:lnR>
                    <a:lnT>
                      <a:noFill/>
                    </a:lnT>
                    <a:lnB>
                      <a:noFill/>
                    </a:lnB>
                  </a:tcPr>
                </a:tc>
                <a:tc>
                  <a:txBody>
                    <a:bodyPr/>
                    <a:lstStyle/>
                    <a:p>
                      <a:pPr algn="l" rtl="0" fontAlgn="ctr"/>
                      <a:r>
                        <a:rPr lang="en-US" sz="1800" b="0" i="0" u="none" strike="noStrike" dirty="0">
                          <a:solidFill>
                            <a:srgbClr val="000000"/>
                          </a:solidFill>
                          <a:effectLst/>
                          <a:latin typeface="Trebuchet MS" panose="020B0603020202020204" pitchFamily="34" charset="0"/>
                        </a:rPr>
                        <a:t> EMM </a:t>
                      </a:r>
                    </a:p>
                  </a:txBody>
                  <a:tcPr marL="9525" marR="9525" marT="9525" marB="0" anchor="ctr">
                    <a:lnL>
                      <a:noFill/>
                    </a:lnL>
                    <a:lnR>
                      <a:noFill/>
                    </a:lnR>
                    <a:lnT>
                      <a:noFill/>
                    </a:lnT>
                    <a:lnB>
                      <a:noFill/>
                    </a:lnB>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329180">
                <a:tc>
                  <a:txBody>
                    <a:bodyPr/>
                    <a:lstStyle/>
                    <a:p>
                      <a:pPr algn="ctr" rtl="0" fontAlgn="ctr"/>
                      <a:r>
                        <a:rPr lang="x-none" sz="1800" b="0" i="0" u="none" strike="noStrike" dirty="0">
                          <a:solidFill>
                            <a:srgbClr val="000000"/>
                          </a:solidFill>
                          <a:effectLst/>
                          <a:latin typeface="Trebuchet MS" panose="020B0603020202020204" pitchFamily="34" charset="0"/>
                        </a:rPr>
                        <a:t>7</a:t>
                      </a:r>
                    </a:p>
                  </a:txBody>
                  <a:tcPr marL="9525" marR="9525" marT="9525" marB="0" anchor="ctr">
                    <a:lnL>
                      <a:noFill/>
                    </a:lnL>
                    <a:lnR>
                      <a:noFill/>
                    </a:lnR>
                    <a:lnT>
                      <a:noFill/>
                    </a:lnT>
                    <a:lnB>
                      <a:noFill/>
                    </a:lnB>
                    <a:solidFill>
                      <a:srgbClr val="00B0F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SOMIKA </a:t>
                      </a:r>
                    </a:p>
                  </a:txBody>
                  <a:tcPr marL="9525" marR="9525" marT="9525" marB="0" anchor="ctr">
                    <a:lnL>
                      <a:noFill/>
                    </a:lnL>
                    <a:lnR>
                      <a:noFill/>
                    </a:lnR>
                    <a:lnT>
                      <a:noFill/>
                    </a:lnT>
                    <a:lnB>
                      <a:noFill/>
                    </a:lnB>
                    <a:solidFill>
                      <a:srgbClr val="00B0F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F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F0"/>
                    </a:solidFill>
                  </a:tcPr>
                </a:tc>
                <a:tc>
                  <a:txBody>
                    <a:bodyPr/>
                    <a:lstStyle/>
                    <a:p>
                      <a:pPr algn="ctr" rtl="0" fontAlgn="ctr"/>
                      <a:r>
                        <a:rPr lang="x-none" sz="1800" b="0" i="0" u="none" strike="noStrike" dirty="0">
                          <a:solidFill>
                            <a:srgbClr val="000000"/>
                          </a:solidFill>
                          <a:effectLst/>
                          <a:latin typeface="Trebuchet MS" panose="020B0603020202020204" pitchFamily="34" charset="0"/>
                        </a:rPr>
                        <a:t>20</a:t>
                      </a:r>
                    </a:p>
                  </a:txBody>
                  <a:tcPr marL="9525" marR="9525" marT="9525" marB="0" anchor="ctr">
                    <a:lnL>
                      <a:noFill/>
                    </a:lnL>
                    <a:lnR>
                      <a:noFill/>
                    </a:lnR>
                    <a:lnT>
                      <a:noFill/>
                    </a:lnT>
                    <a:lnB>
                      <a:noFill/>
                    </a:lnB>
                    <a:solidFill>
                      <a:srgbClr val="00B0F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RANDGOLD </a:t>
                      </a:r>
                    </a:p>
                  </a:txBody>
                  <a:tcPr marL="9525" marR="9525" marT="9525" marB="0" anchor="ctr">
                    <a:lnL>
                      <a:noFill/>
                    </a:lnL>
                    <a:lnR>
                      <a:noFill/>
                    </a:lnR>
                    <a:lnT>
                      <a:noFill/>
                    </a:lnT>
                    <a:lnB>
                      <a:noFill/>
                    </a:lnB>
                    <a:solidFill>
                      <a:srgbClr val="00B0F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F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F0"/>
                    </a:solidFill>
                  </a:tcPr>
                </a:tc>
                <a:extLst>
                  <a:ext uri="{0D108BD9-81ED-4DB2-BD59-A6C34878D82A}">
                    <a16:rowId xmlns:a16="http://schemas.microsoft.com/office/drawing/2014/main" val="10007"/>
                  </a:ext>
                </a:extLst>
              </a:tr>
              <a:tr h="329180">
                <a:tc>
                  <a:txBody>
                    <a:bodyPr/>
                    <a:lstStyle/>
                    <a:p>
                      <a:pPr algn="ctr" rtl="0" fontAlgn="ctr"/>
                      <a:r>
                        <a:rPr lang="x-none" sz="1800" b="0" i="0" u="none" strike="noStrike">
                          <a:solidFill>
                            <a:srgbClr val="000000"/>
                          </a:solidFill>
                          <a:effectLst/>
                          <a:latin typeface="Trebuchet MS" panose="020B0603020202020204" pitchFamily="34" charset="0"/>
                        </a:rPr>
                        <a:t>8</a:t>
                      </a:r>
                    </a:p>
                  </a:txBody>
                  <a:tcPr marL="9525" marR="9525" marT="9525" marB="0" anchor="ctr">
                    <a:lnL>
                      <a:noFill/>
                    </a:lnL>
                    <a:lnR>
                      <a:noFill/>
                    </a:lnR>
                    <a:lnT>
                      <a:noFill/>
                    </a:lnT>
                    <a:lnB>
                      <a:noFill/>
                    </a:lnB>
                  </a:tcPr>
                </a:tc>
                <a:tc>
                  <a:txBody>
                    <a:bodyPr/>
                    <a:lstStyle/>
                    <a:p>
                      <a:pPr algn="l" rtl="0" fontAlgn="ctr"/>
                      <a:r>
                        <a:rPr lang="en-US" sz="1800" b="0" i="0" u="none" strike="noStrike" dirty="0">
                          <a:solidFill>
                            <a:srgbClr val="000000"/>
                          </a:solidFill>
                          <a:effectLst/>
                          <a:latin typeface="Trebuchet MS" panose="020B0603020202020204" pitchFamily="34" charset="0"/>
                        </a:rPr>
                        <a:t> SOMILO </a:t>
                      </a:r>
                    </a:p>
                  </a:txBody>
                  <a:tcPr marL="9525" marR="9525" marT="9525" marB="0" anchor="ctr">
                    <a:lnL>
                      <a:noFill/>
                    </a:lnL>
                    <a:lnR>
                      <a:noFill/>
                    </a:lnR>
                    <a:lnT>
                      <a:noFill/>
                    </a:lnT>
                    <a:lnB>
                      <a:noFill/>
                    </a:lnB>
                  </a:tcPr>
                </a:tc>
                <a:tc>
                  <a:txBody>
                    <a:bodyPr/>
                    <a:lstStyle/>
                    <a:p>
                      <a:pPr algn="ctr" rtl="0" fontAlgn="ctr"/>
                      <a:r>
                        <a:rPr lang="en-US" sz="1800" b="1" i="0" u="none" strike="noStrike">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tc>
                  <a:txBody>
                    <a:bodyPr/>
                    <a:lstStyle/>
                    <a:p>
                      <a:pPr algn="ctr" rtl="0" fontAlgn="ctr"/>
                      <a:r>
                        <a:rPr lang="x-none" sz="1800" b="0" i="0" u="none" strike="noStrike" dirty="0">
                          <a:solidFill>
                            <a:srgbClr val="000000"/>
                          </a:solidFill>
                          <a:effectLst/>
                          <a:latin typeface="Trebuchet MS" panose="020B0603020202020204" pitchFamily="34" charset="0"/>
                        </a:rPr>
                        <a:t>21</a:t>
                      </a:r>
                    </a:p>
                  </a:txBody>
                  <a:tcPr marL="9525" marR="9525" marT="9525" marB="0" anchor="ctr">
                    <a:lnL>
                      <a:noFill/>
                    </a:lnL>
                    <a:lnR>
                      <a:noFill/>
                    </a:lnR>
                    <a:lnT>
                      <a:noFill/>
                    </a:lnT>
                    <a:lnB>
                      <a:noFill/>
                    </a:lnB>
                  </a:tcPr>
                </a:tc>
                <a:tc>
                  <a:txBody>
                    <a:bodyPr/>
                    <a:lstStyle/>
                    <a:p>
                      <a:pPr algn="l" rtl="0" fontAlgn="ctr"/>
                      <a:r>
                        <a:rPr lang="en-US" sz="1800" b="0" i="0" u="none" strike="noStrike" dirty="0">
                          <a:solidFill>
                            <a:srgbClr val="000000"/>
                          </a:solidFill>
                          <a:effectLst/>
                          <a:latin typeface="Trebuchet MS" panose="020B0603020202020204" pitchFamily="34" charset="0"/>
                        </a:rPr>
                        <a:t> IAMGOLD </a:t>
                      </a:r>
                    </a:p>
                  </a:txBody>
                  <a:tcPr marL="9525" marR="9525" marT="9525" marB="0" anchor="ctr">
                    <a:lnL>
                      <a:noFill/>
                    </a:lnL>
                    <a:lnR>
                      <a:noFill/>
                    </a:lnR>
                    <a:lnT>
                      <a:noFill/>
                    </a:lnT>
                    <a:lnB>
                      <a:noFill/>
                    </a:lnB>
                  </a:tcPr>
                </a:tc>
                <a:tc>
                  <a:txBody>
                    <a:bodyPr/>
                    <a:lstStyle/>
                    <a:p>
                      <a:pPr algn="ctr" rtl="0" fontAlgn="ctr"/>
                      <a:r>
                        <a:rPr lang="en-US" sz="1800" b="1" i="0" u="none" strike="noStrike">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extLst>
                  <a:ext uri="{0D108BD9-81ED-4DB2-BD59-A6C34878D82A}">
                    <a16:rowId xmlns:a16="http://schemas.microsoft.com/office/drawing/2014/main" val="10008"/>
                  </a:ext>
                </a:extLst>
              </a:tr>
              <a:tr h="329180">
                <a:tc>
                  <a:txBody>
                    <a:bodyPr/>
                    <a:lstStyle/>
                    <a:p>
                      <a:pPr algn="ctr" rtl="0" fontAlgn="ctr"/>
                      <a:r>
                        <a:rPr lang="x-none" sz="1800" b="0" i="0" u="none" strike="noStrike">
                          <a:solidFill>
                            <a:srgbClr val="000000"/>
                          </a:solidFill>
                          <a:effectLst/>
                          <a:latin typeface="Trebuchet MS" panose="020B0603020202020204" pitchFamily="34" charset="0"/>
                        </a:rPr>
                        <a:t>9</a:t>
                      </a:r>
                    </a:p>
                  </a:txBody>
                  <a:tcPr marL="9525" marR="9525" marT="9525" marB="0" anchor="ctr">
                    <a:lnL>
                      <a:noFill/>
                    </a:lnL>
                    <a:lnR>
                      <a:noFill/>
                    </a:lnR>
                    <a:lnT>
                      <a:noFill/>
                    </a:lnT>
                    <a:lnB>
                      <a:noFill/>
                    </a:lnB>
                    <a:solidFill>
                      <a:srgbClr val="F7A3B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SOMISY </a:t>
                      </a:r>
                    </a:p>
                  </a:txBody>
                  <a:tcPr marL="9525" marR="9525" marT="9525" marB="0" anchor="ctr">
                    <a:lnL>
                      <a:noFill/>
                    </a:lnL>
                    <a:lnR>
                      <a:noFill/>
                    </a:lnR>
                    <a:lnT>
                      <a:noFill/>
                    </a:lnT>
                    <a:lnB>
                      <a:noFill/>
                    </a:lnB>
                    <a:solidFill>
                      <a:srgbClr val="F7A3B0"/>
                    </a:solidFill>
                  </a:tcPr>
                </a:tc>
                <a:tc>
                  <a:txBody>
                    <a:bodyPr/>
                    <a:lstStyle/>
                    <a:p>
                      <a:pPr algn="ctr" rtl="0" fontAlgn="ctr"/>
                      <a:r>
                        <a:rPr lang="en-US" sz="1800" b="1" i="0" u="none" strike="noStrike">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F7A3B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F7A3B0"/>
                    </a:solidFill>
                  </a:tcPr>
                </a:tc>
                <a:tc>
                  <a:txBody>
                    <a:bodyPr/>
                    <a:lstStyle/>
                    <a:p>
                      <a:pPr algn="ctr" rtl="0" fontAlgn="ctr"/>
                      <a:r>
                        <a:rPr lang="x-none" sz="1800" b="0" i="0" u="none" strike="noStrike">
                          <a:solidFill>
                            <a:srgbClr val="000000"/>
                          </a:solidFill>
                          <a:effectLst/>
                          <a:latin typeface="Trebuchet MS" panose="020B0603020202020204" pitchFamily="34" charset="0"/>
                        </a:rPr>
                        <a:t>22</a:t>
                      </a:r>
                    </a:p>
                  </a:txBody>
                  <a:tcPr marL="9525" marR="9525" marT="9525" marB="0" anchor="ctr">
                    <a:lnL>
                      <a:noFill/>
                    </a:lnL>
                    <a:lnR>
                      <a:noFill/>
                    </a:lnR>
                    <a:lnT>
                      <a:noFill/>
                    </a:lnT>
                    <a:lnB>
                      <a:noFill/>
                    </a:lnB>
                    <a:solidFill>
                      <a:srgbClr val="F7A3B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NEVSUN </a:t>
                      </a:r>
                    </a:p>
                  </a:txBody>
                  <a:tcPr marL="9525" marR="9525" marT="9525" marB="0" anchor="ctr">
                    <a:lnL>
                      <a:noFill/>
                    </a:lnL>
                    <a:lnR>
                      <a:noFill/>
                    </a:lnR>
                    <a:lnT>
                      <a:noFill/>
                    </a:lnT>
                    <a:lnB>
                      <a:noFill/>
                    </a:lnB>
                    <a:solidFill>
                      <a:srgbClr val="F7A3B0"/>
                    </a:solidFill>
                  </a:tcPr>
                </a:tc>
                <a:tc>
                  <a:txBody>
                    <a:bodyPr/>
                    <a:lstStyle/>
                    <a:p>
                      <a:pPr algn="ctr" rtl="0" fontAlgn="ctr"/>
                      <a:r>
                        <a:rPr lang="en-US" sz="1800" b="1" i="0" u="none" strike="noStrike">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F7A3B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F7A3B0"/>
                    </a:solidFill>
                  </a:tcPr>
                </a:tc>
                <a:extLst>
                  <a:ext uri="{0D108BD9-81ED-4DB2-BD59-A6C34878D82A}">
                    <a16:rowId xmlns:a16="http://schemas.microsoft.com/office/drawing/2014/main" val="10009"/>
                  </a:ext>
                </a:extLst>
              </a:tr>
              <a:tr h="329180">
                <a:tc>
                  <a:txBody>
                    <a:bodyPr/>
                    <a:lstStyle/>
                    <a:p>
                      <a:pPr algn="ctr" rtl="0" fontAlgn="ctr"/>
                      <a:r>
                        <a:rPr lang="x-none" sz="1800" b="0" i="0" u="none" strike="noStrike" dirty="0">
                          <a:solidFill>
                            <a:srgbClr val="000000"/>
                          </a:solidFill>
                          <a:effectLst/>
                          <a:latin typeface="Trebuchet MS" panose="020B0603020202020204" pitchFamily="34" charset="0"/>
                        </a:rPr>
                        <a:t>10</a:t>
                      </a:r>
                    </a:p>
                  </a:txBody>
                  <a:tcPr marL="9525" marR="9525" marT="9525" marB="0" anchor="ctr">
                    <a:lnL>
                      <a:noFill/>
                    </a:lnL>
                    <a:lnR>
                      <a:noFill/>
                    </a:lnR>
                    <a:lnT>
                      <a:noFill/>
                    </a:lnT>
                    <a:lnB>
                      <a:noFill/>
                    </a:lnB>
                    <a:solidFill>
                      <a:srgbClr val="00B05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WASSOULOU </a:t>
                      </a:r>
                    </a:p>
                  </a:txBody>
                  <a:tcPr marL="9525" marR="9525" marT="9525" marB="0" anchor="ctr">
                    <a:lnL>
                      <a:noFill/>
                    </a:lnL>
                    <a:lnR>
                      <a:noFill/>
                    </a:lnR>
                    <a:lnT>
                      <a:noFill/>
                    </a:lnT>
                    <a:lnB>
                      <a:noFill/>
                    </a:lnB>
                    <a:solidFill>
                      <a:srgbClr val="00B050"/>
                    </a:solidFill>
                  </a:tcPr>
                </a:tc>
                <a:tc>
                  <a:txBody>
                    <a:bodyPr/>
                    <a:lstStyle/>
                    <a:p>
                      <a:pPr algn="ctr" rtl="0" fontAlgn="ctr"/>
                      <a:r>
                        <a:rPr lang="en-US" sz="1800" b="1" i="0" u="none" strike="noStrike">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5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50"/>
                    </a:solidFill>
                  </a:tcPr>
                </a:tc>
                <a:tc>
                  <a:txBody>
                    <a:bodyPr/>
                    <a:lstStyle/>
                    <a:p>
                      <a:pPr algn="ctr" rtl="0" fontAlgn="ctr"/>
                      <a:r>
                        <a:rPr lang="x-none" sz="1800" b="0" i="0" u="none" strike="noStrike">
                          <a:solidFill>
                            <a:srgbClr val="000000"/>
                          </a:solidFill>
                          <a:effectLst/>
                          <a:latin typeface="Trebuchet MS" panose="020B0603020202020204" pitchFamily="34" charset="0"/>
                        </a:rPr>
                        <a:t>23</a:t>
                      </a:r>
                    </a:p>
                  </a:txBody>
                  <a:tcPr marL="9525" marR="9525" marT="9525" marB="0" anchor="ctr">
                    <a:lnL>
                      <a:noFill/>
                    </a:lnL>
                    <a:lnR>
                      <a:noFill/>
                    </a:lnR>
                    <a:lnT>
                      <a:noFill/>
                    </a:lnT>
                    <a:lnB>
                      <a:noFill/>
                    </a:lnB>
                    <a:solidFill>
                      <a:srgbClr val="00B05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MMR </a:t>
                      </a:r>
                    </a:p>
                  </a:txBody>
                  <a:tcPr marL="9525" marR="9525" marT="9525" marB="0" anchor="ctr">
                    <a:lnL>
                      <a:noFill/>
                    </a:lnL>
                    <a:lnR>
                      <a:noFill/>
                    </a:lnR>
                    <a:lnT>
                      <a:noFill/>
                    </a:lnT>
                    <a:lnB>
                      <a:noFill/>
                    </a:lnB>
                    <a:solidFill>
                      <a:srgbClr val="00B05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5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B050"/>
                    </a:solidFill>
                  </a:tcPr>
                </a:tc>
                <a:extLst>
                  <a:ext uri="{0D108BD9-81ED-4DB2-BD59-A6C34878D82A}">
                    <a16:rowId xmlns:a16="http://schemas.microsoft.com/office/drawing/2014/main" val="10010"/>
                  </a:ext>
                </a:extLst>
              </a:tr>
              <a:tr h="329180">
                <a:tc>
                  <a:txBody>
                    <a:bodyPr/>
                    <a:lstStyle/>
                    <a:p>
                      <a:pPr algn="ctr" rtl="0" fontAlgn="ctr"/>
                      <a:r>
                        <a:rPr lang="x-none" sz="1800" b="0" i="0" u="none" strike="noStrike" dirty="0">
                          <a:solidFill>
                            <a:srgbClr val="000000"/>
                          </a:solidFill>
                          <a:effectLst/>
                          <a:latin typeface="Trebuchet MS" panose="020B0603020202020204" pitchFamily="34" charset="0"/>
                        </a:rPr>
                        <a:t>11</a:t>
                      </a:r>
                    </a:p>
                  </a:txBody>
                  <a:tcPr marL="9525" marR="9525" marT="9525" marB="0" anchor="ctr">
                    <a:lnL>
                      <a:noFill/>
                    </a:lnL>
                    <a:lnR>
                      <a:noFill/>
                    </a:lnR>
                    <a:lnT>
                      <a:noFill/>
                    </a:lnT>
                    <a:lnB>
                      <a:noFill/>
                    </a:lnB>
                    <a:solidFill>
                      <a:srgbClr val="0070C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YATELA </a:t>
                      </a:r>
                    </a:p>
                  </a:txBody>
                  <a:tcPr marL="9525" marR="9525" marT="9525" marB="0" anchor="ctr">
                    <a:lnL>
                      <a:noFill/>
                    </a:lnL>
                    <a:lnR>
                      <a:noFill/>
                    </a:lnR>
                    <a:lnT>
                      <a:noFill/>
                    </a:lnT>
                    <a:lnB>
                      <a:noFill/>
                    </a:lnB>
                    <a:solidFill>
                      <a:srgbClr val="0070C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70C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70C0"/>
                    </a:solidFill>
                  </a:tcPr>
                </a:tc>
                <a:tc>
                  <a:txBody>
                    <a:bodyPr/>
                    <a:lstStyle/>
                    <a:p>
                      <a:pPr algn="ctr" rtl="0" fontAlgn="ctr"/>
                      <a:r>
                        <a:rPr lang="x-none" sz="1800" b="0" i="0" u="none" strike="noStrike" dirty="0">
                          <a:solidFill>
                            <a:srgbClr val="000000"/>
                          </a:solidFill>
                          <a:effectLst/>
                          <a:latin typeface="Trebuchet MS" panose="020B0603020202020204" pitchFamily="34" charset="0"/>
                        </a:rPr>
                        <a:t>24</a:t>
                      </a:r>
                    </a:p>
                  </a:txBody>
                  <a:tcPr marL="9525" marR="9525" marT="9525" marB="0" anchor="ctr">
                    <a:lnL>
                      <a:noFill/>
                    </a:lnL>
                    <a:lnR>
                      <a:noFill/>
                    </a:lnR>
                    <a:lnT>
                      <a:noFill/>
                    </a:lnT>
                    <a:lnB>
                      <a:noFill/>
                    </a:lnB>
                    <a:solidFill>
                      <a:srgbClr val="0070C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PETROMA</a:t>
                      </a:r>
                    </a:p>
                  </a:txBody>
                  <a:tcPr marL="9525" marR="9525" marT="9525" marB="0" anchor="ctr">
                    <a:lnL>
                      <a:noFill/>
                    </a:lnL>
                    <a:lnR>
                      <a:noFill/>
                    </a:lnR>
                    <a:lnT>
                      <a:noFill/>
                    </a:lnT>
                    <a:lnB>
                      <a:noFill/>
                    </a:lnB>
                    <a:solidFill>
                      <a:srgbClr val="0070C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70C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10011"/>
                  </a:ext>
                </a:extLst>
              </a:tr>
              <a:tr h="329180">
                <a:tc>
                  <a:txBody>
                    <a:bodyPr/>
                    <a:lstStyle/>
                    <a:p>
                      <a:pPr algn="ctr" rtl="0" fontAlgn="ctr"/>
                      <a:r>
                        <a:rPr lang="x-none" sz="1800" b="0" i="0" u="none" strike="noStrike">
                          <a:solidFill>
                            <a:srgbClr val="000000"/>
                          </a:solidFill>
                          <a:effectLst/>
                          <a:latin typeface="Trebuchet MS" panose="020B0603020202020204" pitchFamily="34" charset="0"/>
                        </a:rPr>
                        <a:t>12</a:t>
                      </a:r>
                    </a:p>
                  </a:txBody>
                  <a:tcPr marL="9525" marR="9525" marT="9525" marB="0" anchor="ctr">
                    <a:lnL>
                      <a:noFill/>
                    </a:lnL>
                    <a:lnR>
                      <a:noFill/>
                    </a:lnR>
                    <a:lnT>
                      <a:noFill/>
                    </a:lnT>
                    <a:lnB>
                      <a:noFill/>
                    </a:lnB>
                  </a:tcPr>
                </a:tc>
                <a:tc>
                  <a:txBody>
                    <a:bodyPr/>
                    <a:lstStyle/>
                    <a:p>
                      <a:pPr algn="l" rtl="0" fontAlgn="ctr"/>
                      <a:r>
                        <a:rPr lang="en-US" sz="1800" b="0" i="0" u="none" strike="noStrike" dirty="0">
                          <a:solidFill>
                            <a:srgbClr val="000000"/>
                          </a:solidFill>
                          <a:effectLst/>
                          <a:latin typeface="Trebuchet MS" panose="020B0603020202020204" pitchFamily="34" charset="0"/>
                        </a:rPr>
                        <a:t> FEKOLA</a:t>
                      </a:r>
                    </a:p>
                  </a:txBody>
                  <a:tcPr marL="9525" marR="9525" marT="9525" marB="0" anchor="ctr">
                    <a:lnL>
                      <a:noFill/>
                    </a:lnL>
                    <a:lnR>
                      <a:noFill/>
                    </a:lnR>
                    <a:lnT>
                      <a:noFill/>
                    </a:lnT>
                    <a:lnB>
                      <a:noFill/>
                    </a:lnB>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tc>
                  <a:txBody>
                    <a:bodyPr/>
                    <a:lstStyle/>
                    <a:p>
                      <a:pPr algn="ctr" rtl="0" fontAlgn="ctr"/>
                      <a:r>
                        <a:rPr lang="x-none" sz="1800" b="0" i="0" u="none" strike="noStrike">
                          <a:solidFill>
                            <a:srgbClr val="000000"/>
                          </a:solidFill>
                          <a:effectLst/>
                          <a:latin typeface="Trebuchet MS" panose="020B0603020202020204" pitchFamily="34" charset="0"/>
                        </a:rPr>
                        <a:t>25</a:t>
                      </a:r>
                    </a:p>
                  </a:txBody>
                  <a:tcPr marL="9525" marR="9525" marT="9525" marB="0" anchor="ctr">
                    <a:lnL>
                      <a:noFill/>
                    </a:lnL>
                    <a:lnR>
                      <a:noFill/>
                    </a:lnR>
                    <a:lnT>
                      <a:noFill/>
                    </a:lnT>
                    <a:lnB>
                      <a:noFill/>
                    </a:lnB>
                  </a:tcPr>
                </a:tc>
                <a:tc>
                  <a:txBody>
                    <a:bodyPr/>
                    <a:lstStyle/>
                    <a:p>
                      <a:pPr algn="l" rtl="0" fontAlgn="ctr"/>
                      <a:r>
                        <a:rPr lang="en-US" sz="1800" b="0" i="0" u="none" strike="noStrike">
                          <a:solidFill>
                            <a:srgbClr val="000000"/>
                          </a:solidFill>
                          <a:effectLst/>
                          <a:latin typeface="Trebuchet MS" panose="020B0603020202020204" pitchFamily="34" charset="0"/>
                        </a:rPr>
                        <a:t> SONGHOÎ</a:t>
                      </a:r>
                    </a:p>
                  </a:txBody>
                  <a:tcPr marL="9525" marR="9525" marT="9525" marB="0" anchor="ctr">
                    <a:lnL>
                      <a:noFill/>
                    </a:lnL>
                    <a:lnR>
                      <a:noFill/>
                    </a:lnR>
                    <a:lnT>
                      <a:noFill/>
                    </a:lnT>
                    <a:lnB>
                      <a:noFill/>
                    </a:lnB>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tcPr>
                </a:tc>
                <a:tc>
                  <a:txBody>
                    <a:bodyPr/>
                    <a:lstStyle/>
                    <a:p>
                      <a:pPr algn="ctr" rtl="0" fontAlgn="ctr"/>
                      <a:r>
                        <a:rPr lang="en-US" sz="1800" b="0" i="0" u="none" strike="noStrike" dirty="0">
                          <a:solidFill>
                            <a:srgbClr val="FF0000"/>
                          </a:solidFill>
                          <a:effectLst/>
                          <a:latin typeface="Wingdings" panose="05000000000000000000" pitchFamily="2" charset="2"/>
                        </a:rPr>
                        <a:t>x</a:t>
                      </a: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r h="329180">
                <a:tc>
                  <a:txBody>
                    <a:bodyPr/>
                    <a:lstStyle/>
                    <a:p>
                      <a:pPr algn="ctr" rtl="0" fontAlgn="ctr"/>
                      <a:r>
                        <a:rPr lang="x-none" sz="1800" b="0" i="0" u="none" strike="noStrike" dirty="0">
                          <a:solidFill>
                            <a:srgbClr val="000000"/>
                          </a:solidFill>
                          <a:effectLst/>
                          <a:latin typeface="Trebuchet MS" panose="020B0603020202020204" pitchFamily="34" charset="0"/>
                        </a:rPr>
                        <a:t>13</a:t>
                      </a:r>
                    </a:p>
                  </a:txBody>
                  <a:tcPr marL="9525" marR="9525" marT="9525" marB="0" anchor="ctr">
                    <a:lnL>
                      <a:noFill/>
                    </a:lnL>
                    <a:lnR>
                      <a:noFill/>
                    </a:lnR>
                    <a:lnT>
                      <a:noFill/>
                    </a:lnT>
                    <a:lnB>
                      <a:noFill/>
                    </a:lnB>
                    <a:solidFill>
                      <a:srgbClr val="0070C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KOFI.SA</a:t>
                      </a:r>
                    </a:p>
                  </a:txBody>
                  <a:tcPr marL="9525" marR="9525" marT="9525" marB="0" anchor="ctr">
                    <a:lnL>
                      <a:noFill/>
                    </a:lnL>
                    <a:lnR>
                      <a:noFill/>
                    </a:lnR>
                    <a:lnT>
                      <a:noFill/>
                    </a:lnT>
                    <a:lnB>
                      <a:noFill/>
                    </a:lnB>
                    <a:solidFill>
                      <a:srgbClr val="0070C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70C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70C0"/>
                    </a:solidFill>
                  </a:tcPr>
                </a:tc>
                <a:tc>
                  <a:txBody>
                    <a:bodyPr/>
                    <a:lstStyle/>
                    <a:p>
                      <a:pPr algn="ctr" rtl="0" fontAlgn="ctr"/>
                      <a:r>
                        <a:rPr lang="x-none" sz="1800" b="0" i="0" u="none" strike="noStrike" dirty="0">
                          <a:solidFill>
                            <a:srgbClr val="000000"/>
                          </a:solidFill>
                          <a:effectLst/>
                          <a:latin typeface="Trebuchet MS" panose="020B0603020202020204" pitchFamily="34" charset="0"/>
                        </a:rPr>
                        <a:t>26</a:t>
                      </a:r>
                    </a:p>
                  </a:txBody>
                  <a:tcPr marL="9525" marR="9525" marT="9525" marB="0" anchor="ctr">
                    <a:lnL>
                      <a:noFill/>
                    </a:lnL>
                    <a:lnR>
                      <a:noFill/>
                    </a:lnR>
                    <a:lnT>
                      <a:noFill/>
                    </a:lnT>
                    <a:lnB>
                      <a:noFill/>
                    </a:lnB>
                    <a:solidFill>
                      <a:srgbClr val="0070C0"/>
                    </a:solidFill>
                  </a:tcPr>
                </a:tc>
                <a:tc>
                  <a:txBody>
                    <a:bodyPr/>
                    <a:lstStyle/>
                    <a:p>
                      <a:pPr algn="l" rtl="0" fontAlgn="ctr"/>
                      <a:r>
                        <a:rPr lang="en-US" sz="1800" b="0" i="0" u="none" strike="noStrike" dirty="0">
                          <a:solidFill>
                            <a:srgbClr val="000000"/>
                          </a:solidFill>
                          <a:effectLst/>
                          <a:latin typeface="Trebuchet MS" panose="020B0603020202020204" pitchFamily="34" charset="0"/>
                        </a:rPr>
                        <a:t> Glencar Mali</a:t>
                      </a:r>
                    </a:p>
                  </a:txBody>
                  <a:tcPr marL="9525" marR="9525" marT="9525" marB="0" anchor="ctr">
                    <a:lnL>
                      <a:noFill/>
                    </a:lnL>
                    <a:lnR>
                      <a:noFill/>
                    </a:lnR>
                    <a:lnT>
                      <a:noFill/>
                    </a:lnT>
                    <a:lnB>
                      <a:noFill/>
                    </a:lnB>
                    <a:solidFill>
                      <a:srgbClr val="0070C0"/>
                    </a:solidFill>
                  </a:tcPr>
                </a:tc>
                <a:tc>
                  <a:txBody>
                    <a:bodyPr/>
                    <a:lstStyle/>
                    <a:p>
                      <a:pPr algn="ctr" rtl="0" fontAlgn="ctr"/>
                      <a:r>
                        <a:rPr lang="en-US" sz="1800" b="0" i="0" u="none" strike="noStrike" dirty="0">
                          <a:solidFill>
                            <a:srgbClr val="FF0000"/>
                          </a:solidFill>
                          <a:effectLst/>
                          <a:latin typeface="Wingdings" panose="05000000000000000000" pitchFamily="2" charset="2"/>
                        </a:rPr>
                        <a:t>x</a:t>
                      </a:r>
                    </a:p>
                  </a:txBody>
                  <a:tcPr marL="9525" marR="9525" marT="9525" marB="0" anchor="ctr">
                    <a:lnL>
                      <a:noFill/>
                    </a:lnL>
                    <a:lnR>
                      <a:noFill/>
                    </a:lnR>
                    <a:lnT>
                      <a:noFill/>
                    </a:lnT>
                    <a:lnB>
                      <a:noFill/>
                    </a:lnB>
                    <a:solidFill>
                      <a:srgbClr val="0070C0"/>
                    </a:solidFill>
                  </a:tcPr>
                </a:tc>
                <a:tc>
                  <a:txBody>
                    <a:bodyPr/>
                    <a:lstStyle/>
                    <a:p>
                      <a:pPr algn="ctr" rtl="0" fontAlgn="ctr"/>
                      <a:r>
                        <a:rPr lang="en-US" sz="1800" b="1" i="0" u="none" strike="noStrike" dirty="0">
                          <a:solidFill>
                            <a:srgbClr val="00B050"/>
                          </a:solidFill>
                          <a:effectLst/>
                          <a:latin typeface="Wingdings" panose="05000000000000000000" pitchFamily="2" charset="2"/>
                        </a:rPr>
                        <a:t>ü</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10013"/>
                  </a:ext>
                </a:extLst>
              </a:tr>
            </a:tbl>
          </a:graphicData>
        </a:graphic>
      </p:graphicFrame>
      <p:pic>
        <p:nvPicPr>
          <p:cNvPr id="57460" name="Image 4">
            <a:extLst>
              <a:ext uri="{FF2B5EF4-FFF2-40B4-BE49-F238E27FC236}">
                <a16:creationId xmlns:a16="http://schemas.microsoft.com/office/drawing/2014/main" id="{5B38BCA2-69C8-486E-AAFA-A46F81F22E7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723F7-CD91-4219-AF89-FCE8381D2200}"/>
              </a:ext>
            </a:extLst>
          </p:cNvPr>
          <p:cNvSpPr>
            <a:spLocks noGrp="1"/>
          </p:cNvSpPr>
          <p:nvPr>
            <p:ph type="ctrTitle"/>
          </p:nvPr>
        </p:nvSpPr>
        <p:spPr>
          <a:xfrm>
            <a:off x="914400" y="304800"/>
            <a:ext cx="6400800" cy="792163"/>
          </a:xfrm>
        </p:spPr>
        <p:txBody>
          <a:bodyPr rtlCol="0">
            <a:normAutofit fontScale="90000"/>
          </a:bodyPr>
          <a:lstStyle/>
          <a:p>
            <a:pPr algn="l" eaLnBrk="1" fontAlgn="auto" hangingPunct="1">
              <a:spcAft>
                <a:spcPts val="0"/>
              </a:spcAft>
              <a:defRPr/>
            </a:pPr>
            <a:r>
              <a:rPr lang="fr-FR" sz="2800" dirty="0">
                <a:latin typeface="Times New Roman" panose="02020603050405020304" pitchFamily="18" charset="0"/>
                <a:cs typeface="Times New Roman" panose="02020603050405020304" pitchFamily="18" charset="0"/>
              </a:rPr>
              <a:t>Flux de paiements par Administration Publique en 2017 et 2018 </a:t>
            </a:r>
            <a:br>
              <a:rPr lang="fr-FR" sz="2800" dirty="0">
                <a:latin typeface="Times New Roman" panose="02020603050405020304" pitchFamily="18" charset="0"/>
                <a:cs typeface="Times New Roman" panose="02020603050405020304" pitchFamily="18" charset="0"/>
              </a:rPr>
            </a:br>
            <a:endParaRPr lang="en-US" sz="2800" b="1" dirty="0"/>
          </a:p>
        </p:txBody>
      </p:sp>
      <p:sp>
        <p:nvSpPr>
          <p:cNvPr id="7" name="Date Placeholder 6">
            <a:extLst>
              <a:ext uri="{FF2B5EF4-FFF2-40B4-BE49-F238E27FC236}">
                <a16:creationId xmlns:a16="http://schemas.microsoft.com/office/drawing/2014/main" id="{8C9CB6F2-7961-4212-9734-69A24252E108}"/>
              </a:ext>
            </a:extLst>
          </p:cNvPr>
          <p:cNvSpPr>
            <a:spLocks noGrp="1"/>
          </p:cNvSpPr>
          <p:nvPr>
            <p:ph type="dt" sz="quarter" idx="10"/>
          </p:nvPr>
        </p:nvSpPr>
        <p:spPr>
          <a:xfrm>
            <a:off x="1225550" y="6356350"/>
            <a:ext cx="5784850" cy="365125"/>
          </a:xfrm>
        </p:spPr>
        <p:txBody>
          <a:bodyPr/>
          <a:lstStyle/>
          <a:p>
            <a:pPr>
              <a:defRPr/>
            </a:pPr>
            <a:endParaRPr lang="en-US" dirty="0"/>
          </a:p>
        </p:txBody>
      </p:sp>
      <p:sp>
        <p:nvSpPr>
          <p:cNvPr id="58372" name="Slide Number Placeholder 7">
            <a:extLst>
              <a:ext uri="{FF2B5EF4-FFF2-40B4-BE49-F238E27FC236}">
                <a16:creationId xmlns:a16="http://schemas.microsoft.com/office/drawing/2014/main" id="{C84AE301-089A-473F-8894-D0FF5811E80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9ACD24D-4C1D-458B-A3F0-8E5588033659}" type="slidenum">
              <a:rPr lang="en-US" altLang="fr-FR" sz="1200">
                <a:solidFill>
                  <a:srgbClr val="898989"/>
                </a:solidFill>
              </a:rPr>
              <a:pPr>
                <a:spcBef>
                  <a:spcPct val="0"/>
                </a:spcBef>
                <a:buFontTx/>
                <a:buNone/>
              </a:pPr>
              <a:t>41</a:t>
            </a:fld>
            <a:endParaRPr lang="en-US" altLang="fr-FR" sz="1200">
              <a:solidFill>
                <a:srgbClr val="898989"/>
              </a:solidFill>
            </a:endParaRPr>
          </a:p>
        </p:txBody>
      </p:sp>
      <p:graphicFrame>
        <p:nvGraphicFramePr>
          <p:cNvPr id="11" name="Tableau 1">
            <a:extLst>
              <a:ext uri="{FF2B5EF4-FFF2-40B4-BE49-F238E27FC236}">
                <a16:creationId xmlns:a16="http://schemas.microsoft.com/office/drawing/2014/main" id="{D5BD0719-1B0C-408D-9386-45D3D5B9E5E8}"/>
              </a:ext>
            </a:extLst>
          </p:cNvPr>
          <p:cNvGraphicFramePr>
            <a:graphicFrameLocks noGrp="1"/>
          </p:cNvGraphicFramePr>
          <p:nvPr/>
        </p:nvGraphicFramePr>
        <p:xfrm>
          <a:off x="1066800" y="990600"/>
          <a:ext cx="7004050" cy="5340350"/>
        </p:xfrm>
        <a:graphic>
          <a:graphicData uri="http://schemas.openxmlformats.org/drawingml/2006/table">
            <a:tbl>
              <a:tblPr/>
              <a:tblGrid>
                <a:gridCol w="4867435">
                  <a:extLst>
                    <a:ext uri="{9D8B030D-6E8A-4147-A177-3AD203B41FA5}">
                      <a16:colId xmlns:a16="http://schemas.microsoft.com/office/drawing/2014/main" val="20000"/>
                    </a:ext>
                  </a:extLst>
                </a:gridCol>
                <a:gridCol w="2136615">
                  <a:extLst>
                    <a:ext uri="{9D8B030D-6E8A-4147-A177-3AD203B41FA5}">
                      <a16:colId xmlns:a16="http://schemas.microsoft.com/office/drawing/2014/main" val="20001"/>
                    </a:ext>
                  </a:extLst>
                </a:gridCol>
              </a:tblGrid>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FFFFFF"/>
                          </a:solidFill>
                          <a:effectLst/>
                          <a:latin typeface="Times New Roman" panose="02020603050405020304" pitchFamily="18" charset="0"/>
                          <a:cs typeface="Times New Roman" panose="02020603050405020304" pitchFamily="18" charset="0"/>
                        </a:rPr>
                        <a:t>Flux</a:t>
                      </a:r>
                      <a:r>
                        <a:rPr lang="fr-FR" sz="1400" b="1" i="0" u="none" strike="noStrike" baseline="0" dirty="0">
                          <a:solidFill>
                            <a:srgbClr val="FFFFFF"/>
                          </a:solidFill>
                          <a:effectLst/>
                          <a:latin typeface="Times New Roman" panose="02020603050405020304" pitchFamily="18" charset="0"/>
                          <a:cs typeface="Times New Roman" panose="02020603050405020304" pitchFamily="18" charset="0"/>
                        </a:rPr>
                        <a:t> de paiement</a:t>
                      </a:r>
                      <a:endParaRPr lang="fr-FR" sz="14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9524" marR="9524" marT="9523"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24406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FFFFFF"/>
                          </a:solidFill>
                          <a:effectLst/>
                          <a:latin typeface="Times New Roman" panose="02020603050405020304" pitchFamily="18" charset="0"/>
                          <a:cs typeface="Times New Roman" panose="02020603050405020304" pitchFamily="18" charset="0"/>
                        </a:rPr>
                        <a:t>Régie</a:t>
                      </a:r>
                      <a:r>
                        <a:rPr lang="fr-FR" sz="1400" b="1" i="0" u="none" strike="noStrike" baseline="0" dirty="0">
                          <a:solidFill>
                            <a:srgbClr val="FFFFFF"/>
                          </a:solidFill>
                          <a:effectLst/>
                          <a:latin typeface="Times New Roman" panose="02020603050405020304" pitchFamily="18" charset="0"/>
                          <a:cs typeface="Times New Roman" panose="02020603050405020304" pitchFamily="18" charset="0"/>
                        </a:rPr>
                        <a:t> Financière</a:t>
                      </a:r>
                      <a:endParaRPr lang="fr-FR" sz="14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9524" marR="9524" marT="9523" marB="0" anchor="ctr">
                    <a:lnL w="19050" cap="flat" cmpd="sng" algn="ctr">
                      <a:solidFill>
                        <a:srgbClr val="808080"/>
                      </a:solidFill>
                      <a:prstDash val="solid"/>
                      <a:round/>
                      <a:headEnd type="none" w="med" len="med"/>
                      <a:tailEnd type="none" w="med" len="med"/>
                    </a:lnL>
                    <a:lnR>
                      <a:noFill/>
                    </a:lnR>
                    <a:lnT>
                      <a:noFill/>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244061"/>
                    </a:solidFill>
                  </a:tcPr>
                </a:tc>
                <a:extLst>
                  <a:ext uri="{0D108BD9-81ED-4DB2-BD59-A6C34878D82A}">
                    <a16:rowId xmlns:a16="http://schemas.microsoft.com/office/drawing/2014/main" val="10000"/>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Impôt</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sur les sociétés (IS)</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Impôt</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spécial sur certains produits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02"/>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Taxe</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Ad Valorem (TAV)</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DNDC</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Impôt</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sur les Traitements et Salaires (ITS)</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04"/>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Dividendes</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DNDC</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Retenues</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BIC</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06"/>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Retenues</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TVA</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Contribution</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Forfaitaire a la Charge de l’Employeur (CFCE)</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08"/>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Impôt</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sur le Revenu des Valeurs Mobilières (IRVM)</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Taxe</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de Formation Professionnelle (TFP)</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10"/>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Taxe</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Emploi Jeune (TEJ)</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Taxe</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de Logement (TL)</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12"/>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Taxe</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/Délivrance/Renouvellement/Transfert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DNGM/AUREP </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43630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CC</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Mines, TV et patentes</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Directions</a:t>
                      </a:r>
                      <a:r>
                        <a:rPr lang="fr-FR" sz="1400" b="1" i="0" u="none" strike="noStrike" baseline="0" dirty="0">
                          <a:solidFill>
                            <a:srgbClr val="000000"/>
                          </a:solidFill>
                          <a:effectLst/>
                          <a:latin typeface="Times New Roman" panose="02020603050405020304" pitchFamily="18" charset="0"/>
                          <a:cs typeface="Times New Roman" panose="02020603050405020304" pitchFamily="18" charset="0"/>
                        </a:rPr>
                        <a:t> Régionales/</a:t>
                      </a:r>
                      <a:r>
                        <a:rPr lang="fr-FR" sz="1400" b="1" i="0" u="none" strike="noStrike" baseline="0" dirty="0" err="1">
                          <a:solidFill>
                            <a:srgbClr val="000000"/>
                          </a:solidFill>
                          <a:effectLst/>
                          <a:latin typeface="Times New Roman" panose="02020603050405020304" pitchFamily="18" charset="0"/>
                          <a:cs typeface="Times New Roman" panose="02020603050405020304" pitchFamily="18" charset="0"/>
                        </a:rPr>
                        <a:t>impots</a:t>
                      </a:r>
                      <a:r>
                        <a:rPr lang="fr-FR" sz="1400" b="1" i="0" u="none" strike="noStrike" baseline="0" dirty="0">
                          <a:solidFill>
                            <a:srgbClr val="000000"/>
                          </a:solidFill>
                          <a:effectLst/>
                          <a:latin typeface="Times New Roman" panose="02020603050405020304" pitchFamily="18" charset="0"/>
                          <a:cs typeface="Times New Roman" panose="02020603050405020304" pitchFamily="18" charset="0"/>
                        </a:rPr>
                        <a:t> </a:t>
                      </a:r>
                      <a:endParaRPr lang="fr-F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14"/>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Redevances</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Superficiaires</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DNDC</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Redevances</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Superficiaires</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DNGM/AUREP</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16"/>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Patente</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DRI</a:t>
                      </a:r>
                      <a:r>
                        <a:rPr lang="fr-FR" sz="1400" b="1" i="0" u="none" strike="noStrike" baseline="0" dirty="0">
                          <a:solidFill>
                            <a:srgbClr val="000000"/>
                          </a:solidFill>
                          <a:effectLst/>
                          <a:latin typeface="Times New Roman" panose="02020603050405020304" pitchFamily="18" charset="0"/>
                          <a:cs typeface="Times New Roman" panose="02020603050405020304" pitchFamily="18" charset="0"/>
                        </a:rPr>
                        <a:t> </a:t>
                      </a:r>
                      <a:endParaRPr lang="fr-F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7"/>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Taxe</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d’extraction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DNGM</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18"/>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Taxe</a:t>
                      </a:r>
                      <a:r>
                        <a:rPr lang="fr-FR" sz="1400" b="0" i="0" u="none" strike="noStrike" baseline="0" dirty="0">
                          <a:solidFill>
                            <a:srgbClr val="000000"/>
                          </a:solidFill>
                          <a:effectLst/>
                          <a:latin typeface="Times New Roman" panose="02020603050405020304" pitchFamily="18" charset="0"/>
                          <a:cs typeface="Times New Roman" panose="02020603050405020304" pitchFamily="18" charset="0"/>
                        </a:rPr>
                        <a:t> d’Assurance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Droit de Douane</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DGD</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20"/>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Cotisations Sociales</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Times New Roman" panose="02020603050405020304" pitchFamily="18" charset="0"/>
                          <a:cs typeface="Times New Roman" panose="02020603050405020304" pitchFamily="18" charset="0"/>
                        </a:rPr>
                        <a:t>INPS</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21"/>
                  </a:ext>
                </a:extLst>
              </a:tr>
              <a:tr h="2229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0" i="0" u="none" strike="noStrike" dirty="0">
                          <a:solidFill>
                            <a:srgbClr val="000000"/>
                          </a:solidFill>
                          <a:effectLst/>
                          <a:latin typeface="Times New Roman" panose="02020603050405020304" pitchFamily="18" charset="0"/>
                          <a:cs typeface="Times New Roman" panose="02020603050405020304" pitchFamily="18" charset="0"/>
                        </a:rPr>
                        <a:t>Autres flux significatifs (*)</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ctr"/>
                      <a:r>
                        <a:rPr lang="fr-FR" sz="1400" b="1" i="0" u="none" strike="noStrike" dirty="0">
                          <a:solidFill>
                            <a:srgbClr val="000000"/>
                          </a:solidFill>
                          <a:effectLst/>
                          <a:latin typeface="Arial" panose="020B0604020202020204" pitchFamily="34" charset="0"/>
                        </a:rPr>
                        <a:t>-</a:t>
                      </a:r>
                    </a:p>
                  </a:txBody>
                  <a:tcPr marL="9524" marR="9524" marT="952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a16="http://schemas.microsoft.com/office/drawing/2014/main" val="10022"/>
                  </a:ext>
                </a:extLst>
              </a:tr>
            </a:tbl>
          </a:graphicData>
        </a:graphic>
      </p:graphicFrame>
      <p:sp>
        <p:nvSpPr>
          <p:cNvPr id="58445" name="Rectangle 11">
            <a:extLst>
              <a:ext uri="{FF2B5EF4-FFF2-40B4-BE49-F238E27FC236}">
                <a16:creationId xmlns:a16="http://schemas.microsoft.com/office/drawing/2014/main" id="{F704C4EE-36FD-4BF8-9541-7558EE606A82}"/>
              </a:ext>
            </a:extLst>
          </p:cNvPr>
          <p:cNvSpPr>
            <a:spLocks noChangeArrowheads="1"/>
          </p:cNvSpPr>
          <p:nvPr/>
        </p:nvSpPr>
        <p:spPr bwMode="auto">
          <a:xfrm>
            <a:off x="2133600" y="6400800"/>
            <a:ext cx="6113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200" b="1">
                <a:solidFill>
                  <a:srgbClr val="FF0000"/>
                </a:solidFill>
                <a:latin typeface="Times New Roman" panose="02020603050405020304" pitchFamily="18" charset="0"/>
                <a:cs typeface="Times New Roman" panose="02020603050405020304" pitchFamily="18" charset="0"/>
              </a:rPr>
              <a:t> </a:t>
            </a:r>
          </a:p>
        </p:txBody>
      </p:sp>
      <p:pic>
        <p:nvPicPr>
          <p:cNvPr id="58446" name="Image 8">
            <a:extLst>
              <a:ext uri="{FF2B5EF4-FFF2-40B4-BE49-F238E27FC236}">
                <a16:creationId xmlns:a16="http://schemas.microsoft.com/office/drawing/2014/main" id="{859FF389-34FB-44D6-8D10-05F68D51BD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9A90A1F-6D54-49B3-BFF5-0A4B4689A8EA}"/>
              </a:ext>
            </a:extLst>
          </p:cNvPr>
          <p:cNvSpPr>
            <a:spLocks noGrp="1"/>
          </p:cNvSpPr>
          <p:nvPr>
            <p:ph type="title"/>
          </p:nvPr>
        </p:nvSpPr>
        <p:spPr>
          <a:xfrm>
            <a:off x="323850" y="752475"/>
            <a:ext cx="8497888" cy="295275"/>
          </a:xfrm>
        </p:spPr>
        <p:txBody>
          <a:bodyPr rtlCol="0">
            <a:normAutofit fontScale="90000"/>
          </a:bodyPr>
          <a:lstStyle/>
          <a:p>
            <a:pPr algn="just" eaLnBrk="1" fontAlgn="auto" hangingPunct="1">
              <a:spcAft>
                <a:spcPts val="0"/>
              </a:spcAft>
              <a:defRPr/>
            </a:pPr>
            <a:r>
              <a:rPr lang="fr-FR" sz="2400" dirty="0"/>
              <a:t>Répartition des paiements par administration (Top 5) en 2017</a:t>
            </a:r>
            <a:endParaRPr lang="en-GB" sz="2400" dirty="0"/>
          </a:p>
        </p:txBody>
      </p:sp>
      <p:sp>
        <p:nvSpPr>
          <p:cNvPr id="6" name="Espace réservé du contenu 2">
            <a:extLst>
              <a:ext uri="{FF2B5EF4-FFF2-40B4-BE49-F238E27FC236}">
                <a16:creationId xmlns:a16="http://schemas.microsoft.com/office/drawing/2014/main" id="{6CB7B7F2-4582-4EEF-AC65-3046391FBBA0}"/>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pic>
        <p:nvPicPr>
          <p:cNvPr id="59396" name="Image 22">
            <a:extLst>
              <a:ext uri="{FF2B5EF4-FFF2-40B4-BE49-F238E27FC236}">
                <a16:creationId xmlns:a16="http://schemas.microsoft.com/office/drawing/2014/main" id="{532BE1F2-B0AD-42AB-96D5-2D67197D0CF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820863"/>
            <a:ext cx="41719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4" name="Tableau 23">
            <a:extLst>
              <a:ext uri="{FF2B5EF4-FFF2-40B4-BE49-F238E27FC236}">
                <a16:creationId xmlns:a16="http://schemas.microsoft.com/office/drawing/2014/main" id="{96DBB309-EE7B-4F21-8699-AE8CC7F71A68}"/>
              </a:ext>
            </a:extLst>
          </p:cNvPr>
          <p:cNvGraphicFramePr>
            <a:graphicFrameLocks noGrp="1"/>
          </p:cNvGraphicFramePr>
          <p:nvPr/>
        </p:nvGraphicFramePr>
        <p:xfrm>
          <a:off x="439738" y="1833563"/>
          <a:ext cx="3735387" cy="2246312"/>
        </p:xfrm>
        <a:graphic>
          <a:graphicData uri="http://schemas.openxmlformats.org/drawingml/2006/table">
            <a:tbl>
              <a:tblPr/>
              <a:tblGrid>
                <a:gridCol w="968002">
                  <a:extLst>
                    <a:ext uri="{9D8B030D-6E8A-4147-A177-3AD203B41FA5}">
                      <a16:colId xmlns:a16="http://schemas.microsoft.com/office/drawing/2014/main" val="20000"/>
                    </a:ext>
                  </a:extLst>
                </a:gridCol>
                <a:gridCol w="1522256">
                  <a:extLst>
                    <a:ext uri="{9D8B030D-6E8A-4147-A177-3AD203B41FA5}">
                      <a16:colId xmlns:a16="http://schemas.microsoft.com/office/drawing/2014/main" val="20001"/>
                    </a:ext>
                  </a:extLst>
                </a:gridCol>
                <a:gridCol w="1245129">
                  <a:extLst>
                    <a:ext uri="{9D8B030D-6E8A-4147-A177-3AD203B41FA5}">
                      <a16:colId xmlns:a16="http://schemas.microsoft.com/office/drawing/2014/main" val="20002"/>
                    </a:ext>
                  </a:extLst>
                </a:gridCol>
              </a:tblGrid>
              <a:tr h="295171">
                <a:tc>
                  <a:txBody>
                    <a:bodyPr/>
                    <a:lstStyle/>
                    <a:p>
                      <a:pPr algn="ctr" fontAlgn="ctr"/>
                      <a:r>
                        <a:rPr lang="en-GB" sz="1600" b="1" i="0" u="none" strike="noStrike">
                          <a:solidFill>
                            <a:srgbClr val="FFFFFF"/>
                          </a:solidFill>
                          <a:effectLst/>
                          <a:latin typeface="+mj-lt"/>
                        </a:rPr>
                        <a:t>Régie</a:t>
                      </a:r>
                    </a:p>
                  </a:txBody>
                  <a:tcPr marL="0" marR="0" marT="0" marB="0" anchor="ctr">
                    <a:lnL>
                      <a:noFill/>
                    </a:lnL>
                    <a:lnR>
                      <a:noFill/>
                    </a:lnR>
                    <a:lnT w="635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solidFill>
                      <a:srgbClr val="7A0A1B"/>
                    </a:solidFill>
                  </a:tcPr>
                </a:tc>
                <a:tc>
                  <a:txBody>
                    <a:bodyPr/>
                    <a:lstStyle/>
                    <a:p>
                      <a:pPr algn="r" fontAlgn="ctr"/>
                      <a:r>
                        <a:rPr lang="en-GB" sz="1600" b="1" i="0" u="none" strike="noStrike" dirty="0">
                          <a:solidFill>
                            <a:srgbClr val="FFFFFF"/>
                          </a:solidFill>
                          <a:effectLst/>
                          <a:latin typeface="+mj-lt"/>
                        </a:rPr>
                        <a:t>Contribution</a:t>
                      </a:r>
                    </a:p>
                  </a:txBody>
                  <a:tcPr marL="0" marR="0" marT="0" marB="0" anchor="ctr">
                    <a:lnL>
                      <a:noFill/>
                    </a:lnL>
                    <a:lnR>
                      <a:noFill/>
                    </a:lnR>
                    <a:lnT w="635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solidFill>
                      <a:srgbClr val="7A0A1B"/>
                    </a:solidFill>
                  </a:tcPr>
                </a:tc>
                <a:tc>
                  <a:txBody>
                    <a:bodyPr/>
                    <a:lstStyle/>
                    <a:p>
                      <a:pPr algn="ctr" fontAlgn="ctr"/>
                      <a:r>
                        <a:rPr lang="en-GB" sz="1600" b="1" i="0" u="none" strike="noStrike" dirty="0">
                          <a:solidFill>
                            <a:srgbClr val="FFFFFF"/>
                          </a:solidFill>
                          <a:effectLst/>
                          <a:latin typeface="+mj-lt"/>
                        </a:rPr>
                        <a:t>%</a:t>
                      </a:r>
                    </a:p>
                  </a:txBody>
                  <a:tcPr marL="0" marR="0" marT="0" marB="0" anchor="ctr">
                    <a:lnL>
                      <a:noFill/>
                    </a:lnL>
                    <a:lnR>
                      <a:noFill/>
                    </a:lnR>
                    <a:lnT w="635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solidFill>
                      <a:srgbClr val="7A0A1B"/>
                    </a:solidFill>
                  </a:tcPr>
                </a:tc>
                <a:extLst>
                  <a:ext uri="{0D108BD9-81ED-4DB2-BD59-A6C34878D82A}">
                    <a16:rowId xmlns:a16="http://schemas.microsoft.com/office/drawing/2014/main" val="10000"/>
                  </a:ext>
                </a:extLst>
              </a:tr>
              <a:tr h="243893">
                <a:tc>
                  <a:txBody>
                    <a:bodyPr/>
                    <a:lstStyle/>
                    <a:p>
                      <a:pPr algn="l" fontAlgn="ctr"/>
                      <a:r>
                        <a:rPr lang="en-GB" sz="1600" b="0" i="0" u="none" strike="noStrike">
                          <a:effectLst/>
                          <a:latin typeface="+mj-lt"/>
                        </a:rPr>
                        <a:t> DGE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tc>
                  <a:txBody>
                    <a:bodyPr/>
                    <a:lstStyle/>
                    <a:p>
                      <a:pPr algn="r" fontAlgn="ctr"/>
                      <a:r>
                        <a:rPr lang="en-GB" sz="1600" b="0" i="0" u="none" strike="noStrike" dirty="0">
                          <a:effectLst/>
                          <a:latin typeface="+mj-lt"/>
                        </a:rPr>
                        <a:t>200 595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tc>
                  <a:txBody>
                    <a:bodyPr/>
                    <a:lstStyle/>
                    <a:p>
                      <a:pPr algn="ctr" fontAlgn="ctr"/>
                      <a:r>
                        <a:rPr lang="en-GB" sz="1600" b="0" i="0" u="none" strike="noStrike" dirty="0">
                          <a:effectLst/>
                          <a:latin typeface="+mj-lt"/>
                        </a:rPr>
                        <a:t>63%</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extLst>
                  <a:ext uri="{0D108BD9-81ED-4DB2-BD59-A6C34878D82A}">
                    <a16:rowId xmlns:a16="http://schemas.microsoft.com/office/drawing/2014/main" val="10001"/>
                  </a:ext>
                </a:extLst>
              </a:tr>
              <a:tr h="243893">
                <a:tc>
                  <a:txBody>
                    <a:bodyPr/>
                    <a:lstStyle/>
                    <a:p>
                      <a:pPr algn="l" fontAlgn="ctr"/>
                      <a:r>
                        <a:rPr lang="en-GB" sz="1600" b="0" i="0" u="none" strike="noStrike">
                          <a:effectLst/>
                          <a:latin typeface="+mj-lt"/>
                        </a:rPr>
                        <a:t> DGD </a:t>
                      </a:r>
                    </a:p>
                  </a:txBody>
                  <a:tcPr marL="0" marR="0" marT="0" marB="0" anchor="ctr">
                    <a:lnL>
                      <a:noFill/>
                    </a:lnL>
                    <a:lnR>
                      <a:noFill/>
                    </a:lnR>
                    <a:lnT>
                      <a:noFill/>
                    </a:lnT>
                    <a:lnB>
                      <a:noFill/>
                    </a:lnB>
                  </a:tcPr>
                </a:tc>
                <a:tc>
                  <a:txBody>
                    <a:bodyPr/>
                    <a:lstStyle/>
                    <a:p>
                      <a:pPr algn="r" fontAlgn="ctr"/>
                      <a:r>
                        <a:rPr lang="en-GB" sz="1600" b="0" i="0" u="none" strike="noStrike">
                          <a:effectLst/>
                          <a:latin typeface="+mj-lt"/>
                        </a:rPr>
                        <a:t>41 198 </a:t>
                      </a:r>
                    </a:p>
                  </a:txBody>
                  <a:tcPr marL="0" marR="0" marT="0" marB="0" anchor="ctr">
                    <a:lnL>
                      <a:noFill/>
                    </a:lnL>
                    <a:lnR>
                      <a:noFill/>
                    </a:lnR>
                    <a:lnT>
                      <a:noFill/>
                    </a:lnT>
                    <a:lnB>
                      <a:noFill/>
                    </a:lnB>
                  </a:tcPr>
                </a:tc>
                <a:tc>
                  <a:txBody>
                    <a:bodyPr/>
                    <a:lstStyle/>
                    <a:p>
                      <a:pPr algn="ctr" fontAlgn="ctr"/>
                      <a:r>
                        <a:rPr lang="en-GB" sz="1600" b="0" i="0" u="none" strike="noStrike" dirty="0">
                          <a:effectLst/>
                          <a:latin typeface="+mj-lt"/>
                        </a:rPr>
                        <a:t>13%</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243893">
                <a:tc>
                  <a:txBody>
                    <a:bodyPr/>
                    <a:lstStyle/>
                    <a:p>
                      <a:pPr algn="l" fontAlgn="ctr"/>
                      <a:r>
                        <a:rPr lang="en-GB" sz="1600" b="0" i="0" u="none" strike="noStrike">
                          <a:effectLst/>
                          <a:latin typeface="+mj-lt"/>
                        </a:rPr>
                        <a:t> DND </a:t>
                      </a:r>
                    </a:p>
                  </a:txBody>
                  <a:tcPr marL="0" marR="0" marT="0" marB="0" anchor="ctr">
                    <a:lnL>
                      <a:noFill/>
                    </a:lnL>
                    <a:lnR>
                      <a:noFill/>
                    </a:lnR>
                    <a:lnT>
                      <a:noFill/>
                    </a:lnT>
                    <a:lnB>
                      <a:noFill/>
                    </a:lnB>
                    <a:solidFill>
                      <a:srgbClr val="F8A3AF"/>
                    </a:solidFill>
                  </a:tcPr>
                </a:tc>
                <a:tc>
                  <a:txBody>
                    <a:bodyPr/>
                    <a:lstStyle/>
                    <a:p>
                      <a:pPr algn="r" fontAlgn="ctr"/>
                      <a:r>
                        <a:rPr lang="en-GB" sz="1600" b="0" i="0" u="none" strike="noStrike">
                          <a:effectLst/>
                          <a:latin typeface="+mj-lt"/>
                        </a:rPr>
                        <a:t>38 570 </a:t>
                      </a:r>
                    </a:p>
                  </a:txBody>
                  <a:tcPr marL="0" marR="0" marT="0" marB="0" anchor="ctr">
                    <a:lnL>
                      <a:noFill/>
                    </a:lnL>
                    <a:lnR>
                      <a:noFill/>
                    </a:lnR>
                    <a:lnT>
                      <a:noFill/>
                    </a:lnT>
                    <a:lnB>
                      <a:noFill/>
                    </a:lnB>
                    <a:solidFill>
                      <a:srgbClr val="F8A3AF"/>
                    </a:solidFill>
                  </a:tcPr>
                </a:tc>
                <a:tc>
                  <a:txBody>
                    <a:bodyPr/>
                    <a:lstStyle/>
                    <a:p>
                      <a:pPr algn="ctr" fontAlgn="ctr"/>
                      <a:r>
                        <a:rPr lang="en-GB" sz="1600" b="0" i="0" u="none" strike="noStrike" dirty="0">
                          <a:effectLst/>
                          <a:latin typeface="+mj-lt"/>
                        </a:rPr>
                        <a:t>12%</a:t>
                      </a:r>
                    </a:p>
                  </a:txBody>
                  <a:tcPr marL="0" marR="0" marT="0" marB="0" anchor="ctr">
                    <a:lnL>
                      <a:noFill/>
                    </a:lnL>
                    <a:lnR>
                      <a:noFill/>
                    </a:lnR>
                    <a:lnT>
                      <a:noFill/>
                    </a:lnT>
                    <a:lnB>
                      <a:noFill/>
                    </a:lnB>
                    <a:solidFill>
                      <a:srgbClr val="F8A3AF"/>
                    </a:solidFill>
                  </a:tcPr>
                </a:tc>
                <a:extLst>
                  <a:ext uri="{0D108BD9-81ED-4DB2-BD59-A6C34878D82A}">
                    <a16:rowId xmlns:a16="http://schemas.microsoft.com/office/drawing/2014/main" val="10003"/>
                  </a:ext>
                </a:extLst>
              </a:tr>
              <a:tr h="243893">
                <a:tc>
                  <a:txBody>
                    <a:bodyPr/>
                    <a:lstStyle/>
                    <a:p>
                      <a:pPr algn="l" fontAlgn="ctr"/>
                      <a:r>
                        <a:rPr lang="en-GB" sz="1600" b="0" i="0" u="none" strike="noStrike">
                          <a:effectLst/>
                          <a:latin typeface="+mj-lt"/>
                        </a:rPr>
                        <a:t> INPS </a:t>
                      </a:r>
                    </a:p>
                  </a:txBody>
                  <a:tcPr marL="0" marR="0" marT="0" marB="0" anchor="ctr">
                    <a:lnL>
                      <a:noFill/>
                    </a:lnL>
                    <a:lnR>
                      <a:noFill/>
                    </a:lnR>
                    <a:lnT>
                      <a:noFill/>
                    </a:lnT>
                    <a:lnB>
                      <a:noFill/>
                    </a:lnB>
                  </a:tcPr>
                </a:tc>
                <a:tc>
                  <a:txBody>
                    <a:bodyPr/>
                    <a:lstStyle/>
                    <a:p>
                      <a:pPr algn="r" fontAlgn="ctr"/>
                      <a:r>
                        <a:rPr lang="en-GB" sz="1600" b="0" i="0" u="none" strike="noStrike">
                          <a:effectLst/>
                          <a:latin typeface="+mj-lt"/>
                        </a:rPr>
                        <a:t>29 060 </a:t>
                      </a:r>
                    </a:p>
                  </a:txBody>
                  <a:tcPr marL="0" marR="0" marT="0" marB="0" anchor="ctr">
                    <a:lnL>
                      <a:noFill/>
                    </a:lnL>
                    <a:lnR>
                      <a:noFill/>
                    </a:lnR>
                    <a:lnT>
                      <a:noFill/>
                    </a:lnT>
                    <a:lnB>
                      <a:noFill/>
                    </a:lnB>
                  </a:tcPr>
                </a:tc>
                <a:tc>
                  <a:txBody>
                    <a:bodyPr/>
                    <a:lstStyle/>
                    <a:p>
                      <a:pPr algn="ctr" fontAlgn="ctr"/>
                      <a:r>
                        <a:rPr lang="en-GB" sz="1600" b="0" i="0" u="none" strike="noStrike" dirty="0">
                          <a:effectLst/>
                          <a:latin typeface="+mj-lt"/>
                        </a:rPr>
                        <a:t>9%</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243893">
                <a:tc>
                  <a:txBody>
                    <a:bodyPr/>
                    <a:lstStyle/>
                    <a:p>
                      <a:pPr algn="l" fontAlgn="ctr"/>
                      <a:r>
                        <a:rPr lang="en-GB" sz="1600" b="0" i="0" u="none" strike="noStrike">
                          <a:effectLst/>
                          <a:latin typeface="+mj-lt"/>
                        </a:rPr>
                        <a:t> DRI </a:t>
                      </a:r>
                    </a:p>
                  </a:txBody>
                  <a:tcPr marL="0" marR="0" marT="0" marB="0" anchor="ctr">
                    <a:lnL>
                      <a:noFill/>
                    </a:lnL>
                    <a:lnR>
                      <a:noFill/>
                    </a:lnR>
                    <a:lnT>
                      <a:noFill/>
                    </a:lnT>
                    <a:lnB>
                      <a:noFill/>
                    </a:lnB>
                    <a:solidFill>
                      <a:srgbClr val="F8A3AF"/>
                    </a:solidFill>
                  </a:tcPr>
                </a:tc>
                <a:tc>
                  <a:txBody>
                    <a:bodyPr/>
                    <a:lstStyle/>
                    <a:p>
                      <a:pPr algn="r" fontAlgn="ctr"/>
                      <a:r>
                        <a:rPr lang="en-GB" sz="1600" b="0" i="0" u="none" strike="noStrike">
                          <a:effectLst/>
                          <a:latin typeface="+mj-lt"/>
                        </a:rPr>
                        <a:t>5 709 </a:t>
                      </a:r>
                    </a:p>
                  </a:txBody>
                  <a:tcPr marL="0" marR="0" marT="0" marB="0" anchor="ctr">
                    <a:lnL>
                      <a:noFill/>
                    </a:lnL>
                    <a:lnR>
                      <a:noFill/>
                    </a:lnR>
                    <a:lnT>
                      <a:noFill/>
                    </a:lnT>
                    <a:lnB>
                      <a:noFill/>
                    </a:lnB>
                    <a:solidFill>
                      <a:srgbClr val="F8A3AF"/>
                    </a:solidFill>
                  </a:tcPr>
                </a:tc>
                <a:tc>
                  <a:txBody>
                    <a:bodyPr/>
                    <a:lstStyle/>
                    <a:p>
                      <a:pPr algn="ctr" fontAlgn="ctr"/>
                      <a:r>
                        <a:rPr lang="en-GB" sz="1600" b="0" i="0" u="none" strike="noStrike" dirty="0">
                          <a:effectLst/>
                          <a:latin typeface="+mj-lt"/>
                        </a:rPr>
                        <a:t>2%</a:t>
                      </a:r>
                    </a:p>
                  </a:txBody>
                  <a:tcPr marL="0" marR="0" marT="0" marB="0" anchor="ctr">
                    <a:lnL>
                      <a:noFill/>
                    </a:lnL>
                    <a:lnR>
                      <a:noFill/>
                    </a:lnR>
                    <a:lnT>
                      <a:noFill/>
                    </a:lnT>
                    <a:lnB>
                      <a:noFill/>
                    </a:lnB>
                    <a:solidFill>
                      <a:srgbClr val="F8A3AF"/>
                    </a:solidFill>
                  </a:tcPr>
                </a:tc>
                <a:extLst>
                  <a:ext uri="{0D108BD9-81ED-4DB2-BD59-A6C34878D82A}">
                    <a16:rowId xmlns:a16="http://schemas.microsoft.com/office/drawing/2014/main" val="10005"/>
                  </a:ext>
                </a:extLst>
              </a:tr>
              <a:tr h="243893">
                <a:tc>
                  <a:txBody>
                    <a:bodyPr/>
                    <a:lstStyle/>
                    <a:p>
                      <a:pPr algn="l" fontAlgn="ctr"/>
                      <a:r>
                        <a:rPr lang="en-GB" sz="1600" b="0" i="0" u="none" strike="noStrike">
                          <a:effectLst/>
                          <a:latin typeface="+mj-lt"/>
                        </a:rPr>
                        <a:t> DNGM </a:t>
                      </a:r>
                    </a:p>
                  </a:txBody>
                  <a:tcPr marL="0" marR="0" marT="0" marB="0" anchor="ctr">
                    <a:lnL>
                      <a:noFill/>
                    </a:lnL>
                    <a:lnR>
                      <a:noFill/>
                    </a:lnR>
                    <a:lnT>
                      <a:noFill/>
                    </a:lnT>
                    <a:lnB>
                      <a:noFill/>
                    </a:lnB>
                  </a:tcPr>
                </a:tc>
                <a:tc>
                  <a:txBody>
                    <a:bodyPr/>
                    <a:lstStyle/>
                    <a:p>
                      <a:pPr algn="r" fontAlgn="ctr"/>
                      <a:r>
                        <a:rPr lang="en-GB" sz="1600" b="0" i="0" u="none" strike="noStrike">
                          <a:effectLst/>
                          <a:latin typeface="+mj-lt"/>
                        </a:rPr>
                        <a:t>949 </a:t>
                      </a:r>
                    </a:p>
                  </a:txBody>
                  <a:tcPr marL="0" marR="0" marT="0" marB="0" anchor="ctr">
                    <a:lnL>
                      <a:noFill/>
                    </a:lnL>
                    <a:lnR>
                      <a:noFill/>
                    </a:lnR>
                    <a:lnT>
                      <a:noFill/>
                    </a:lnT>
                    <a:lnB>
                      <a:noFill/>
                    </a:lnB>
                  </a:tcPr>
                </a:tc>
                <a:tc>
                  <a:txBody>
                    <a:bodyPr/>
                    <a:lstStyle/>
                    <a:p>
                      <a:pPr algn="ctr" fontAlgn="ctr"/>
                      <a:r>
                        <a:rPr lang="en-GB" sz="1600" b="0" i="0" u="none" strike="noStrike" dirty="0">
                          <a:effectLst/>
                          <a:latin typeface="+mj-lt"/>
                        </a:rPr>
                        <a:t>0%</a:t>
                      </a:r>
                    </a:p>
                  </a:txBody>
                  <a:tcPr marL="0" marR="0" marT="0" marB="0" anchor="ctr">
                    <a:lnL>
                      <a:noFill/>
                    </a:lnL>
                    <a:lnR>
                      <a:noFill/>
                    </a:lnR>
                    <a:lnT>
                      <a:noFill/>
                    </a:lnT>
                    <a:lnB>
                      <a:noFill/>
                    </a:lnB>
                  </a:tcPr>
                </a:tc>
                <a:extLst>
                  <a:ext uri="{0D108BD9-81ED-4DB2-BD59-A6C34878D82A}">
                    <a16:rowId xmlns:a16="http://schemas.microsoft.com/office/drawing/2014/main" val="10006"/>
                  </a:ext>
                </a:extLst>
              </a:tr>
              <a:tr h="243893">
                <a:tc>
                  <a:txBody>
                    <a:bodyPr/>
                    <a:lstStyle/>
                    <a:p>
                      <a:pPr algn="l" fontAlgn="ctr"/>
                      <a:r>
                        <a:rPr lang="en-GB" sz="1600" b="0" i="0" u="none" strike="noStrike">
                          <a:effectLst/>
                          <a:latin typeface="+mj-lt"/>
                        </a:rPr>
                        <a:t> AUREP </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rgbClr val="F8A3AF"/>
                    </a:solidFill>
                  </a:tcPr>
                </a:tc>
                <a:tc>
                  <a:txBody>
                    <a:bodyPr/>
                    <a:lstStyle/>
                    <a:p>
                      <a:pPr algn="r" fontAlgn="ctr"/>
                      <a:r>
                        <a:rPr lang="en-GB" sz="1600" b="0" i="0" u="none" strike="noStrike">
                          <a:effectLst/>
                          <a:latin typeface="+mj-lt"/>
                        </a:rPr>
                        <a:t>450 </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rgbClr val="F8A3AF"/>
                    </a:solidFill>
                  </a:tcPr>
                </a:tc>
                <a:tc>
                  <a:txBody>
                    <a:bodyPr/>
                    <a:lstStyle/>
                    <a:p>
                      <a:pPr algn="ctr" fontAlgn="ctr"/>
                      <a:r>
                        <a:rPr lang="en-GB" sz="1600" b="0" i="0" u="none" strike="noStrike" dirty="0">
                          <a:effectLst/>
                          <a:latin typeface="+mj-lt"/>
                        </a:rPr>
                        <a:t>0%</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rgbClr val="F8A3AF"/>
                    </a:solidFill>
                  </a:tcPr>
                </a:tc>
                <a:extLst>
                  <a:ext uri="{0D108BD9-81ED-4DB2-BD59-A6C34878D82A}">
                    <a16:rowId xmlns:a16="http://schemas.microsoft.com/office/drawing/2014/main" val="10007"/>
                  </a:ext>
                </a:extLst>
              </a:tr>
              <a:tr h="243893">
                <a:tc>
                  <a:txBody>
                    <a:bodyPr/>
                    <a:lstStyle/>
                    <a:p>
                      <a:pPr algn="l" fontAlgn="ctr"/>
                      <a:r>
                        <a:rPr lang="en-GB" sz="1600" b="1" i="0" u="none" strike="noStrike">
                          <a:effectLst/>
                          <a:latin typeface="+mj-lt"/>
                        </a:rPr>
                        <a:t>Total</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BFBFBF"/>
                    </a:solidFill>
                  </a:tcPr>
                </a:tc>
                <a:tc>
                  <a:txBody>
                    <a:bodyPr/>
                    <a:lstStyle/>
                    <a:p>
                      <a:pPr algn="r" fontAlgn="ctr"/>
                      <a:r>
                        <a:rPr lang="en-GB" sz="1600" b="1" i="0" u="none" strike="noStrike" dirty="0">
                          <a:effectLst/>
                          <a:latin typeface="+mj-lt"/>
                        </a:rPr>
                        <a:t>         316 531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BFBFBF"/>
                    </a:solidFill>
                  </a:tcPr>
                </a:tc>
                <a:tc>
                  <a:txBody>
                    <a:bodyPr/>
                    <a:lstStyle/>
                    <a:p>
                      <a:pPr algn="ctr" fontAlgn="ctr"/>
                      <a:r>
                        <a:rPr lang="en-GB" sz="1600" b="1" i="0" u="none" strike="noStrike" dirty="0">
                          <a:effectLst/>
                          <a:latin typeface="+mj-lt"/>
                        </a:rPr>
                        <a:t>100%</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08"/>
                  </a:ext>
                </a:extLst>
              </a:tr>
            </a:tbl>
          </a:graphicData>
        </a:graphic>
      </p:graphicFrame>
      <p:pic>
        <p:nvPicPr>
          <p:cNvPr id="59428" name="Image 6">
            <a:extLst>
              <a:ext uri="{FF2B5EF4-FFF2-40B4-BE49-F238E27FC236}">
                <a16:creationId xmlns:a16="http://schemas.microsoft.com/office/drawing/2014/main" id="{71D14909-29F1-4AFC-986B-83F70EF063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DCCA2E00-DA44-43DE-BE37-7187BE0C5EB2}"/>
              </a:ext>
            </a:extLst>
          </p:cNvPr>
          <p:cNvSpPr>
            <a:spLocks noGrp="1"/>
          </p:cNvSpPr>
          <p:nvPr>
            <p:ph type="title"/>
          </p:nvPr>
        </p:nvSpPr>
        <p:spPr>
          <a:xfrm>
            <a:off x="323850" y="762000"/>
            <a:ext cx="8497888" cy="295275"/>
          </a:xfrm>
        </p:spPr>
        <p:txBody>
          <a:bodyPr rtlCol="0">
            <a:normAutofit fontScale="90000"/>
          </a:bodyPr>
          <a:lstStyle/>
          <a:p>
            <a:pPr algn="just" eaLnBrk="1" fontAlgn="auto" hangingPunct="1">
              <a:spcAft>
                <a:spcPts val="0"/>
              </a:spcAft>
              <a:defRPr/>
            </a:pPr>
            <a:r>
              <a:rPr lang="fr-FR" sz="2400" dirty="0"/>
              <a:t>Répartition des revenus par société (Top 5) en 2017</a:t>
            </a:r>
            <a:endParaRPr lang="en-GB" sz="2400" dirty="0"/>
          </a:p>
        </p:txBody>
      </p:sp>
      <p:sp>
        <p:nvSpPr>
          <p:cNvPr id="6" name="Espace réservé du contenu 2">
            <a:extLst>
              <a:ext uri="{FF2B5EF4-FFF2-40B4-BE49-F238E27FC236}">
                <a16:creationId xmlns:a16="http://schemas.microsoft.com/office/drawing/2014/main" id="{E25B1B37-9A19-4132-8432-DA30E1C3D0DA}"/>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graphicFrame>
        <p:nvGraphicFramePr>
          <p:cNvPr id="8" name="Tableau 7">
            <a:extLst>
              <a:ext uri="{FF2B5EF4-FFF2-40B4-BE49-F238E27FC236}">
                <a16:creationId xmlns:a16="http://schemas.microsoft.com/office/drawing/2014/main" id="{8EF8B252-5967-4225-A863-D4386011027D}"/>
              </a:ext>
            </a:extLst>
          </p:cNvPr>
          <p:cNvGraphicFramePr>
            <a:graphicFrameLocks noGrp="1"/>
          </p:cNvGraphicFramePr>
          <p:nvPr/>
        </p:nvGraphicFramePr>
        <p:xfrm>
          <a:off x="323850" y="1639888"/>
          <a:ext cx="3851275" cy="1951037"/>
        </p:xfrm>
        <a:graphic>
          <a:graphicData uri="http://schemas.openxmlformats.org/drawingml/2006/table">
            <a:tbl>
              <a:tblPr/>
              <a:tblGrid>
                <a:gridCol w="1144053">
                  <a:extLst>
                    <a:ext uri="{9D8B030D-6E8A-4147-A177-3AD203B41FA5}">
                      <a16:colId xmlns:a16="http://schemas.microsoft.com/office/drawing/2014/main" val="20000"/>
                    </a:ext>
                  </a:extLst>
                </a:gridCol>
                <a:gridCol w="1901071">
                  <a:extLst>
                    <a:ext uri="{9D8B030D-6E8A-4147-A177-3AD203B41FA5}">
                      <a16:colId xmlns:a16="http://schemas.microsoft.com/office/drawing/2014/main" val="20001"/>
                    </a:ext>
                  </a:extLst>
                </a:gridCol>
                <a:gridCol w="806151">
                  <a:extLst>
                    <a:ext uri="{9D8B030D-6E8A-4147-A177-3AD203B41FA5}">
                      <a16:colId xmlns:a16="http://schemas.microsoft.com/office/drawing/2014/main" val="20002"/>
                    </a:ext>
                  </a:extLst>
                </a:gridCol>
              </a:tblGrid>
              <a:tr h="243880">
                <a:tc>
                  <a:txBody>
                    <a:bodyPr/>
                    <a:lstStyle/>
                    <a:p>
                      <a:pPr algn="l" fontAlgn="ctr"/>
                      <a:r>
                        <a:rPr lang="en-GB" sz="1600" b="1" i="0" u="none" strike="noStrike">
                          <a:solidFill>
                            <a:srgbClr val="FFFFFF"/>
                          </a:solidFill>
                          <a:effectLst/>
                          <a:latin typeface="+mj-lt"/>
                        </a:rPr>
                        <a:t>Company</a:t>
                      </a:r>
                    </a:p>
                  </a:txBody>
                  <a:tcPr marL="0" marR="0" marT="0" marB="0" anchor="ctr">
                    <a:lnL>
                      <a:noFill/>
                    </a:lnL>
                    <a:lnR>
                      <a:noFill/>
                    </a:lnR>
                    <a:lnT>
                      <a:noFill/>
                    </a:lnT>
                    <a:lnB w="19050" cap="flat" cmpd="sng" algn="ctr">
                      <a:solidFill>
                        <a:srgbClr val="FF0000"/>
                      </a:solidFill>
                      <a:prstDash val="solid"/>
                      <a:round/>
                      <a:headEnd type="none" w="med" len="med"/>
                      <a:tailEnd type="none" w="med" len="med"/>
                    </a:lnB>
                    <a:solidFill>
                      <a:srgbClr val="730022"/>
                    </a:solidFill>
                  </a:tcPr>
                </a:tc>
                <a:tc>
                  <a:txBody>
                    <a:bodyPr/>
                    <a:lstStyle/>
                    <a:p>
                      <a:pPr algn="l" fontAlgn="ctr"/>
                      <a:r>
                        <a:rPr lang="en-GB" sz="1600" b="1" i="0" u="none" strike="noStrike">
                          <a:solidFill>
                            <a:srgbClr val="FFFFFF"/>
                          </a:solidFill>
                          <a:effectLst/>
                          <a:latin typeface="+mj-lt"/>
                        </a:rPr>
                        <a:t> Contribution </a:t>
                      </a:r>
                    </a:p>
                  </a:txBody>
                  <a:tcPr marL="0" marR="0" marT="0" marB="0" anchor="ctr">
                    <a:lnL>
                      <a:noFill/>
                    </a:lnL>
                    <a:lnR>
                      <a:noFill/>
                    </a:lnR>
                    <a:lnT>
                      <a:noFill/>
                    </a:lnT>
                    <a:lnB w="19050" cap="flat" cmpd="sng" algn="ctr">
                      <a:solidFill>
                        <a:srgbClr val="FF0000"/>
                      </a:solidFill>
                      <a:prstDash val="solid"/>
                      <a:round/>
                      <a:headEnd type="none" w="med" len="med"/>
                      <a:tailEnd type="none" w="med" len="med"/>
                    </a:lnB>
                    <a:solidFill>
                      <a:srgbClr val="730022"/>
                    </a:solidFill>
                  </a:tcPr>
                </a:tc>
                <a:tc>
                  <a:txBody>
                    <a:bodyPr/>
                    <a:lstStyle/>
                    <a:p>
                      <a:pPr algn="l" fontAlgn="ctr"/>
                      <a:r>
                        <a:rPr lang="en-GB" sz="1600" b="1" i="0" u="none" strike="noStrike">
                          <a:solidFill>
                            <a:srgbClr val="FFFFFF"/>
                          </a:solidFill>
                          <a:effectLst/>
                          <a:latin typeface="+mj-lt"/>
                        </a:rPr>
                        <a:t> % </a:t>
                      </a:r>
                    </a:p>
                  </a:txBody>
                  <a:tcPr marL="0" marR="0" marT="0" marB="0" anchor="ctr">
                    <a:lnL>
                      <a:noFill/>
                    </a:lnL>
                    <a:lnR>
                      <a:noFill/>
                    </a:lnR>
                    <a:lnT>
                      <a:noFill/>
                    </a:lnT>
                    <a:lnB w="19050" cap="flat" cmpd="sng" algn="ctr">
                      <a:solidFill>
                        <a:srgbClr val="FF0000"/>
                      </a:solidFill>
                      <a:prstDash val="solid"/>
                      <a:round/>
                      <a:headEnd type="none" w="med" len="med"/>
                      <a:tailEnd type="none" w="med" len="med"/>
                    </a:lnB>
                    <a:solidFill>
                      <a:srgbClr val="730022"/>
                    </a:solidFill>
                  </a:tcPr>
                </a:tc>
                <a:extLst>
                  <a:ext uri="{0D108BD9-81ED-4DB2-BD59-A6C34878D82A}">
                    <a16:rowId xmlns:a16="http://schemas.microsoft.com/office/drawing/2014/main" val="10000"/>
                  </a:ext>
                </a:extLst>
              </a:tr>
              <a:tr h="243880">
                <a:tc>
                  <a:txBody>
                    <a:bodyPr/>
                    <a:lstStyle/>
                    <a:p>
                      <a:pPr algn="l" fontAlgn="ctr"/>
                      <a:r>
                        <a:rPr lang="en-GB" sz="1600" b="0" i="0" u="none" strike="noStrike">
                          <a:solidFill>
                            <a:srgbClr val="000000"/>
                          </a:solidFill>
                          <a:effectLst/>
                          <a:latin typeface="+mj-lt"/>
                        </a:rPr>
                        <a:t> SOMILO </a:t>
                      </a:r>
                    </a:p>
                  </a:txBody>
                  <a:tcPr marL="0" marR="0" marT="0" marB="0" anchor="ctr">
                    <a:lnL>
                      <a:noFill/>
                    </a:lnL>
                    <a:lnR>
                      <a:noFill/>
                    </a:lnR>
                    <a:lnT w="19050" cap="flat" cmpd="sng" algn="ctr">
                      <a:solidFill>
                        <a:srgbClr val="FF0000"/>
                      </a:solidFill>
                      <a:prstDash val="solid"/>
                      <a:round/>
                      <a:headEnd type="none" w="med" len="med"/>
                      <a:tailEnd type="none" w="med" len="med"/>
                    </a:lnT>
                    <a:lnB>
                      <a:noFill/>
                    </a:lnB>
                    <a:solidFill>
                      <a:srgbClr val="F8A3AF"/>
                    </a:solidFill>
                  </a:tcPr>
                </a:tc>
                <a:tc>
                  <a:txBody>
                    <a:bodyPr/>
                    <a:lstStyle/>
                    <a:p>
                      <a:pPr algn="r" fontAlgn="ctr"/>
                      <a:r>
                        <a:rPr lang="en-GB" sz="1600" b="0" i="0" u="none" strike="noStrike" dirty="0">
                          <a:solidFill>
                            <a:srgbClr val="000000"/>
                          </a:solidFill>
                          <a:effectLst/>
                          <a:latin typeface="+mj-lt"/>
                        </a:rPr>
                        <a:t>               108 906 </a:t>
                      </a:r>
                    </a:p>
                  </a:txBody>
                  <a:tcPr marL="0" marR="0" marT="0" marB="0" anchor="ctr">
                    <a:lnL>
                      <a:noFill/>
                    </a:lnL>
                    <a:lnR>
                      <a:noFill/>
                    </a:lnR>
                    <a:lnT w="19050" cap="flat" cmpd="sng" algn="ctr">
                      <a:solidFill>
                        <a:srgbClr val="FF0000"/>
                      </a:solidFill>
                      <a:prstDash val="solid"/>
                      <a:round/>
                      <a:headEnd type="none" w="med" len="med"/>
                      <a:tailEnd type="none" w="med" len="med"/>
                    </a:lnT>
                    <a:lnB>
                      <a:noFill/>
                    </a:lnB>
                    <a:solidFill>
                      <a:srgbClr val="F8A3AF"/>
                    </a:solidFill>
                  </a:tcPr>
                </a:tc>
                <a:tc>
                  <a:txBody>
                    <a:bodyPr/>
                    <a:lstStyle/>
                    <a:p>
                      <a:pPr algn="r" fontAlgn="ctr"/>
                      <a:r>
                        <a:rPr lang="en-GB" sz="1600" b="0" i="0" u="none" strike="noStrike" dirty="0">
                          <a:solidFill>
                            <a:srgbClr val="000000"/>
                          </a:solidFill>
                          <a:effectLst/>
                          <a:latin typeface="+mj-lt"/>
                        </a:rPr>
                        <a:t>34%</a:t>
                      </a:r>
                    </a:p>
                  </a:txBody>
                  <a:tcPr marL="0" marR="0" marT="0" marB="0" anchor="ctr">
                    <a:lnL>
                      <a:noFill/>
                    </a:lnL>
                    <a:lnR>
                      <a:noFill/>
                    </a:lnR>
                    <a:lnT w="19050" cap="flat" cmpd="sng" algn="ctr">
                      <a:solidFill>
                        <a:srgbClr val="FF0000"/>
                      </a:solidFill>
                      <a:prstDash val="solid"/>
                      <a:round/>
                      <a:headEnd type="none" w="med" len="med"/>
                      <a:tailEnd type="none" w="med" len="med"/>
                    </a:lnT>
                    <a:lnB>
                      <a:noFill/>
                    </a:lnB>
                    <a:solidFill>
                      <a:srgbClr val="F8A3AF"/>
                    </a:solidFill>
                  </a:tcPr>
                </a:tc>
                <a:extLst>
                  <a:ext uri="{0D108BD9-81ED-4DB2-BD59-A6C34878D82A}">
                    <a16:rowId xmlns:a16="http://schemas.microsoft.com/office/drawing/2014/main" val="10001"/>
                  </a:ext>
                </a:extLst>
              </a:tr>
              <a:tr h="243880">
                <a:tc>
                  <a:txBody>
                    <a:bodyPr/>
                    <a:lstStyle/>
                    <a:p>
                      <a:pPr algn="l" fontAlgn="ctr"/>
                      <a:r>
                        <a:rPr lang="en-GB" sz="1600" b="0" i="0" u="none" strike="noStrike">
                          <a:solidFill>
                            <a:srgbClr val="000000"/>
                          </a:solidFill>
                          <a:effectLst/>
                          <a:latin typeface="+mj-lt"/>
                        </a:rPr>
                        <a:t> GOUNKOTO </a:t>
                      </a:r>
                    </a:p>
                  </a:txBody>
                  <a:tcPr marL="0" marR="0" marT="0" marB="0" anchor="ctr">
                    <a:lnL>
                      <a:noFill/>
                    </a:lnL>
                    <a:lnR>
                      <a:noFill/>
                    </a:lnR>
                    <a:lnT>
                      <a:noFill/>
                    </a:lnT>
                    <a:lnB>
                      <a:noFill/>
                    </a:lnB>
                  </a:tcPr>
                </a:tc>
                <a:tc>
                  <a:txBody>
                    <a:bodyPr/>
                    <a:lstStyle/>
                    <a:p>
                      <a:pPr algn="r" fontAlgn="ctr"/>
                      <a:r>
                        <a:rPr lang="en-GB" sz="1600" b="0" i="0" u="none" strike="noStrike">
                          <a:solidFill>
                            <a:srgbClr val="000000"/>
                          </a:solidFill>
                          <a:effectLst/>
                          <a:latin typeface="+mj-lt"/>
                        </a:rPr>
                        <a:t>                 48 531 </a:t>
                      </a:r>
                    </a:p>
                  </a:txBody>
                  <a:tcPr marL="0" marR="0" marT="0" marB="0" anchor="ctr">
                    <a:lnL>
                      <a:noFill/>
                    </a:lnL>
                    <a:lnR>
                      <a:noFill/>
                    </a:lnR>
                    <a:lnT>
                      <a:noFill/>
                    </a:lnT>
                    <a:lnB>
                      <a:noFill/>
                    </a:lnB>
                  </a:tcPr>
                </a:tc>
                <a:tc>
                  <a:txBody>
                    <a:bodyPr/>
                    <a:lstStyle/>
                    <a:p>
                      <a:pPr algn="r" fontAlgn="ctr"/>
                      <a:r>
                        <a:rPr lang="en-GB" sz="1600" b="0" i="0" u="none" strike="noStrike" dirty="0">
                          <a:solidFill>
                            <a:srgbClr val="000000"/>
                          </a:solidFill>
                          <a:effectLst/>
                          <a:latin typeface="+mj-lt"/>
                        </a:rPr>
                        <a:t>15%</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243880">
                <a:tc>
                  <a:txBody>
                    <a:bodyPr/>
                    <a:lstStyle/>
                    <a:p>
                      <a:pPr algn="l" fontAlgn="ctr"/>
                      <a:r>
                        <a:rPr lang="en-GB" sz="1600" b="0" i="0" u="none" strike="noStrike">
                          <a:solidFill>
                            <a:srgbClr val="000000"/>
                          </a:solidFill>
                          <a:effectLst/>
                          <a:latin typeface="+mj-lt"/>
                        </a:rPr>
                        <a:t> SOMISY </a:t>
                      </a:r>
                    </a:p>
                  </a:txBody>
                  <a:tcPr marL="0" marR="0" marT="0" marB="0" anchor="ctr">
                    <a:lnL>
                      <a:noFill/>
                    </a:lnL>
                    <a:lnR>
                      <a:noFill/>
                    </a:lnR>
                    <a:lnT>
                      <a:noFill/>
                    </a:lnT>
                    <a:lnB>
                      <a:noFill/>
                    </a:lnB>
                    <a:solidFill>
                      <a:srgbClr val="F8A3AF"/>
                    </a:solidFill>
                  </a:tcPr>
                </a:tc>
                <a:tc>
                  <a:txBody>
                    <a:bodyPr/>
                    <a:lstStyle/>
                    <a:p>
                      <a:pPr algn="r" fontAlgn="ctr"/>
                      <a:r>
                        <a:rPr lang="en-GB" sz="1600" b="0" i="0" u="none" strike="noStrike">
                          <a:solidFill>
                            <a:srgbClr val="000000"/>
                          </a:solidFill>
                          <a:effectLst/>
                          <a:latin typeface="+mj-lt"/>
                        </a:rPr>
                        <a:t>                 40 516 </a:t>
                      </a:r>
                    </a:p>
                  </a:txBody>
                  <a:tcPr marL="0" marR="0" marT="0" marB="0" anchor="ctr">
                    <a:lnL>
                      <a:noFill/>
                    </a:lnL>
                    <a:lnR>
                      <a:noFill/>
                    </a:lnR>
                    <a:lnT>
                      <a:noFill/>
                    </a:lnT>
                    <a:lnB>
                      <a:noFill/>
                    </a:lnB>
                    <a:solidFill>
                      <a:srgbClr val="F8A3AF"/>
                    </a:solidFill>
                  </a:tcPr>
                </a:tc>
                <a:tc>
                  <a:txBody>
                    <a:bodyPr/>
                    <a:lstStyle/>
                    <a:p>
                      <a:pPr algn="r" fontAlgn="ctr"/>
                      <a:r>
                        <a:rPr lang="en-GB" sz="1600" b="0" i="0" u="none" strike="noStrike" dirty="0">
                          <a:solidFill>
                            <a:srgbClr val="000000"/>
                          </a:solidFill>
                          <a:effectLst/>
                          <a:latin typeface="+mj-lt"/>
                        </a:rPr>
                        <a:t>13%</a:t>
                      </a:r>
                    </a:p>
                  </a:txBody>
                  <a:tcPr marL="0" marR="0" marT="0" marB="0" anchor="ctr">
                    <a:lnL>
                      <a:noFill/>
                    </a:lnL>
                    <a:lnR>
                      <a:noFill/>
                    </a:lnR>
                    <a:lnT>
                      <a:noFill/>
                    </a:lnT>
                    <a:lnB>
                      <a:noFill/>
                    </a:lnB>
                    <a:solidFill>
                      <a:srgbClr val="F8A3AF"/>
                    </a:solidFill>
                  </a:tcPr>
                </a:tc>
                <a:extLst>
                  <a:ext uri="{0D108BD9-81ED-4DB2-BD59-A6C34878D82A}">
                    <a16:rowId xmlns:a16="http://schemas.microsoft.com/office/drawing/2014/main" val="10003"/>
                  </a:ext>
                </a:extLst>
              </a:tr>
              <a:tr h="243880">
                <a:tc>
                  <a:txBody>
                    <a:bodyPr/>
                    <a:lstStyle/>
                    <a:p>
                      <a:pPr algn="l" fontAlgn="ctr"/>
                      <a:r>
                        <a:rPr lang="en-GB" sz="1600" b="0" i="0" u="none" strike="noStrike">
                          <a:solidFill>
                            <a:srgbClr val="000000"/>
                          </a:solidFill>
                          <a:effectLst/>
                          <a:latin typeface="+mj-lt"/>
                        </a:rPr>
                        <a:t> SEMICO </a:t>
                      </a:r>
                    </a:p>
                  </a:txBody>
                  <a:tcPr marL="0" marR="0" marT="0" marB="0" anchor="ctr">
                    <a:lnL>
                      <a:noFill/>
                    </a:lnL>
                    <a:lnR>
                      <a:noFill/>
                    </a:lnR>
                    <a:lnT>
                      <a:noFill/>
                    </a:lnT>
                    <a:lnB>
                      <a:noFill/>
                    </a:lnB>
                  </a:tcPr>
                </a:tc>
                <a:tc>
                  <a:txBody>
                    <a:bodyPr/>
                    <a:lstStyle/>
                    <a:p>
                      <a:pPr algn="r" fontAlgn="ctr"/>
                      <a:r>
                        <a:rPr lang="en-GB" sz="1600" b="0" i="0" u="none" strike="noStrike" dirty="0">
                          <a:solidFill>
                            <a:srgbClr val="000000"/>
                          </a:solidFill>
                          <a:effectLst/>
                          <a:latin typeface="+mj-lt"/>
                        </a:rPr>
                        <a:t>                 35 773 </a:t>
                      </a:r>
                    </a:p>
                  </a:txBody>
                  <a:tcPr marL="0" marR="0" marT="0" marB="0" anchor="ctr">
                    <a:lnL>
                      <a:noFill/>
                    </a:lnL>
                    <a:lnR>
                      <a:noFill/>
                    </a:lnR>
                    <a:lnT>
                      <a:noFill/>
                    </a:lnT>
                    <a:lnB>
                      <a:noFill/>
                    </a:lnB>
                  </a:tcPr>
                </a:tc>
                <a:tc>
                  <a:txBody>
                    <a:bodyPr/>
                    <a:lstStyle/>
                    <a:p>
                      <a:pPr algn="r" fontAlgn="ctr"/>
                      <a:r>
                        <a:rPr lang="en-GB" sz="1600" b="0" i="0" u="none" strike="noStrike" dirty="0">
                          <a:solidFill>
                            <a:srgbClr val="000000"/>
                          </a:solidFill>
                          <a:effectLst/>
                          <a:latin typeface="+mj-lt"/>
                        </a:rPr>
                        <a:t>11%</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243880">
                <a:tc>
                  <a:txBody>
                    <a:bodyPr/>
                    <a:lstStyle/>
                    <a:p>
                      <a:pPr algn="l" fontAlgn="ctr"/>
                      <a:r>
                        <a:rPr lang="en-GB" sz="1600" b="0" i="0" u="none" strike="noStrike">
                          <a:solidFill>
                            <a:srgbClr val="000000"/>
                          </a:solidFill>
                          <a:effectLst/>
                          <a:latin typeface="+mj-lt"/>
                        </a:rPr>
                        <a:t> SEMOS </a:t>
                      </a:r>
                    </a:p>
                  </a:txBody>
                  <a:tcPr marL="0" marR="0" marT="0" marB="0" anchor="ctr">
                    <a:lnL>
                      <a:noFill/>
                    </a:lnL>
                    <a:lnR>
                      <a:noFill/>
                    </a:lnR>
                    <a:lnT>
                      <a:noFill/>
                    </a:lnT>
                    <a:lnB>
                      <a:noFill/>
                    </a:lnB>
                    <a:solidFill>
                      <a:srgbClr val="F8A3AF"/>
                    </a:solidFill>
                  </a:tcPr>
                </a:tc>
                <a:tc>
                  <a:txBody>
                    <a:bodyPr/>
                    <a:lstStyle/>
                    <a:p>
                      <a:pPr algn="r" fontAlgn="ctr"/>
                      <a:r>
                        <a:rPr lang="en-GB" sz="1600" b="0" i="0" u="none" strike="noStrike">
                          <a:solidFill>
                            <a:srgbClr val="000000"/>
                          </a:solidFill>
                          <a:effectLst/>
                          <a:latin typeface="+mj-lt"/>
                        </a:rPr>
                        <a:t>                 25 357 </a:t>
                      </a:r>
                    </a:p>
                  </a:txBody>
                  <a:tcPr marL="0" marR="0" marT="0" marB="0" anchor="ctr">
                    <a:lnL>
                      <a:noFill/>
                    </a:lnL>
                    <a:lnR>
                      <a:noFill/>
                    </a:lnR>
                    <a:lnT>
                      <a:noFill/>
                    </a:lnT>
                    <a:lnB>
                      <a:noFill/>
                    </a:lnB>
                    <a:solidFill>
                      <a:srgbClr val="F8A3AF"/>
                    </a:solidFill>
                  </a:tcPr>
                </a:tc>
                <a:tc>
                  <a:txBody>
                    <a:bodyPr/>
                    <a:lstStyle/>
                    <a:p>
                      <a:pPr algn="r" fontAlgn="ctr"/>
                      <a:r>
                        <a:rPr lang="en-GB" sz="1600" b="0" i="0" u="none" strike="noStrike" dirty="0">
                          <a:solidFill>
                            <a:srgbClr val="000000"/>
                          </a:solidFill>
                          <a:effectLst/>
                          <a:latin typeface="+mj-lt"/>
                        </a:rPr>
                        <a:t>8%</a:t>
                      </a:r>
                    </a:p>
                  </a:txBody>
                  <a:tcPr marL="0" marR="0" marT="0" marB="0" anchor="ctr">
                    <a:lnL>
                      <a:noFill/>
                    </a:lnL>
                    <a:lnR>
                      <a:noFill/>
                    </a:lnR>
                    <a:lnT>
                      <a:noFill/>
                    </a:lnT>
                    <a:lnB>
                      <a:noFill/>
                    </a:lnB>
                    <a:solidFill>
                      <a:srgbClr val="F8A3AF"/>
                    </a:solidFill>
                  </a:tcPr>
                </a:tc>
                <a:extLst>
                  <a:ext uri="{0D108BD9-81ED-4DB2-BD59-A6C34878D82A}">
                    <a16:rowId xmlns:a16="http://schemas.microsoft.com/office/drawing/2014/main" val="10005"/>
                  </a:ext>
                </a:extLst>
              </a:tr>
              <a:tr h="243880">
                <a:tc>
                  <a:txBody>
                    <a:bodyPr/>
                    <a:lstStyle/>
                    <a:p>
                      <a:pPr algn="l" fontAlgn="ctr"/>
                      <a:r>
                        <a:rPr lang="en-GB" sz="1600" b="0" i="0" u="none" strike="noStrike" dirty="0">
                          <a:solidFill>
                            <a:srgbClr val="000000"/>
                          </a:solidFill>
                          <a:effectLst/>
                          <a:latin typeface="+mj-lt"/>
                        </a:rPr>
                        <a:t>Autres</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mj-lt"/>
                        </a:rPr>
                        <a:t>                 57 447 </a:t>
                      </a:r>
                    </a:p>
                  </a:txBody>
                  <a:tcPr marL="0" marR="0" marT="0" marB="0" anchor="b">
                    <a:lnL>
                      <a:noFill/>
                    </a:lnL>
                    <a:lnR>
                      <a:noFill/>
                    </a:lnR>
                    <a:lnT>
                      <a:noFill/>
                    </a:lnT>
                    <a:lnB w="19050" cap="flat" cmpd="sng" algn="ctr">
                      <a:solidFill>
                        <a:srgbClr val="ED1A3B"/>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mj-lt"/>
                        </a:rPr>
                        <a:t>18%</a:t>
                      </a:r>
                    </a:p>
                  </a:txBody>
                  <a:tcPr marL="0" marR="0" marT="0" marB="0" anchor="b">
                    <a:lnL>
                      <a:noFill/>
                    </a:lnL>
                    <a:lnR>
                      <a:noFill/>
                    </a:lnR>
                    <a:lnT>
                      <a:noFill/>
                    </a:lnT>
                    <a:lnB w="19050" cap="flat" cmpd="sng" algn="ctr">
                      <a:solidFill>
                        <a:srgbClr val="ED1A3B"/>
                      </a:solidFill>
                      <a:prstDash val="solid"/>
                      <a:round/>
                      <a:headEnd type="none" w="med" len="med"/>
                      <a:tailEnd type="none" w="med" len="med"/>
                    </a:lnB>
                  </a:tcPr>
                </a:tc>
                <a:extLst>
                  <a:ext uri="{0D108BD9-81ED-4DB2-BD59-A6C34878D82A}">
                    <a16:rowId xmlns:a16="http://schemas.microsoft.com/office/drawing/2014/main" val="10006"/>
                  </a:ext>
                </a:extLst>
              </a:tr>
              <a:tr h="243880">
                <a:tc>
                  <a:txBody>
                    <a:bodyPr/>
                    <a:lstStyle/>
                    <a:p>
                      <a:pPr algn="l" fontAlgn="ctr"/>
                      <a:r>
                        <a:rPr lang="en-GB" sz="1600" b="1" i="0" u="none" strike="noStrike">
                          <a:effectLst/>
                          <a:latin typeface="+mj-lt"/>
                        </a:rPr>
                        <a:t> Total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BFBFBF"/>
                    </a:solidFill>
                  </a:tcPr>
                </a:tc>
                <a:tc>
                  <a:txBody>
                    <a:bodyPr/>
                    <a:lstStyle/>
                    <a:p>
                      <a:pPr algn="r" fontAlgn="ctr"/>
                      <a:r>
                        <a:rPr lang="en-GB" sz="1600" b="1" i="0" u="none" strike="noStrike">
                          <a:effectLst/>
                          <a:latin typeface="+mj-lt"/>
                        </a:rPr>
                        <a:t>316 531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BFBFBF"/>
                    </a:solidFill>
                  </a:tcPr>
                </a:tc>
                <a:tc>
                  <a:txBody>
                    <a:bodyPr/>
                    <a:lstStyle/>
                    <a:p>
                      <a:pPr algn="r" fontAlgn="ctr"/>
                      <a:r>
                        <a:rPr lang="en-GB" sz="1600" b="1" i="0" u="none" strike="noStrike" dirty="0">
                          <a:effectLst/>
                          <a:latin typeface="+mj-lt"/>
                        </a:rPr>
                        <a:t>100%</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07"/>
                  </a:ext>
                </a:extLst>
              </a:tr>
            </a:tbl>
          </a:graphicData>
        </a:graphic>
      </p:graphicFrame>
      <p:pic>
        <p:nvPicPr>
          <p:cNvPr id="60447" name="Image 10">
            <a:extLst>
              <a:ext uri="{FF2B5EF4-FFF2-40B4-BE49-F238E27FC236}">
                <a16:creationId xmlns:a16="http://schemas.microsoft.com/office/drawing/2014/main" id="{19C1DD64-F551-45C6-B603-D2C30017D9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70375" y="1622425"/>
            <a:ext cx="427037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B8688C9-DC19-4650-8911-9E4A46AF9381}"/>
              </a:ext>
            </a:extLst>
          </p:cNvPr>
          <p:cNvSpPr>
            <a:spLocks noGrp="1"/>
          </p:cNvSpPr>
          <p:nvPr>
            <p:ph type="title"/>
          </p:nvPr>
        </p:nvSpPr>
        <p:spPr>
          <a:xfrm>
            <a:off x="457200" y="-1588"/>
            <a:ext cx="8229600" cy="915988"/>
          </a:xfrm>
        </p:spPr>
        <p:txBody>
          <a:bodyPr rtlCol="0">
            <a:normAutofit fontScale="90000"/>
          </a:bodyPr>
          <a:lstStyle/>
          <a:p>
            <a:pPr eaLnBrk="1" fontAlgn="auto" hangingPunct="1">
              <a:spcAft>
                <a:spcPts val="0"/>
              </a:spcAft>
              <a:defRPr/>
            </a:pPr>
            <a:r>
              <a:rPr lang="fr-FR" sz="2400" b="1" dirty="0">
                <a:solidFill>
                  <a:srgbClr val="FF0000"/>
                </a:solidFill>
              </a:rPr>
              <a:t>Répartition des revenus  par société  (TOP 5) en 2018</a:t>
            </a:r>
            <a:br>
              <a:rPr lang="fr-FR" sz="2400" b="1" dirty="0">
                <a:solidFill>
                  <a:srgbClr val="FF0000"/>
                </a:solidFill>
              </a:rPr>
            </a:br>
            <a:r>
              <a:rPr lang="fr-FR" sz="2400" dirty="0">
                <a:latin typeface="Times New Roman" panose="02020603050405020304" pitchFamily="18" charset="0"/>
                <a:cs typeface="Times New Roman" panose="02020603050405020304" pitchFamily="18" charset="0"/>
              </a:rPr>
              <a:t>(Chiffres en millions) </a:t>
            </a:r>
            <a:br>
              <a:rPr lang="fr-FR" sz="2400" dirty="0">
                <a:latin typeface="Times New Roman" panose="02020603050405020304" pitchFamily="18" charset="0"/>
                <a:cs typeface="Times New Roman" panose="02020603050405020304" pitchFamily="18" charset="0"/>
              </a:rPr>
            </a:br>
            <a:endParaRPr lang="fr-FR" sz="2400" b="1" dirty="0">
              <a:solidFill>
                <a:srgbClr val="FF0000"/>
              </a:solidFill>
            </a:endParaRPr>
          </a:p>
        </p:txBody>
      </p:sp>
      <p:sp>
        <p:nvSpPr>
          <p:cNvPr id="61443" name="ZoneTexte 4">
            <a:extLst>
              <a:ext uri="{FF2B5EF4-FFF2-40B4-BE49-F238E27FC236}">
                <a16:creationId xmlns:a16="http://schemas.microsoft.com/office/drawing/2014/main" id="{A4BF4962-023F-4BCE-82D3-B05489BA774D}"/>
              </a:ext>
            </a:extLst>
          </p:cNvPr>
          <p:cNvSpPr txBox="1">
            <a:spLocks noChangeArrowheads="1"/>
          </p:cNvSpPr>
          <p:nvPr/>
        </p:nvSpPr>
        <p:spPr bwMode="auto">
          <a:xfrm>
            <a:off x="8332788" y="6283325"/>
            <a:ext cx="323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fld id="{E0A1BF75-D3DF-4013-867E-EC6CD98BE3EC}" type="slidenum">
              <a:rPr lang="fr-FR" altLang="fr-FR" sz="1000"/>
              <a:pPr eaLnBrk="1" hangingPunct="1">
                <a:spcBef>
                  <a:spcPct val="0"/>
                </a:spcBef>
                <a:buFontTx/>
                <a:buNone/>
              </a:pPr>
              <a:t>44</a:t>
            </a:fld>
            <a:endParaRPr lang="fr-FR" altLang="fr-FR" sz="1000"/>
          </a:p>
        </p:txBody>
      </p:sp>
      <p:sp>
        <p:nvSpPr>
          <p:cNvPr id="61444" name="Rectangle 23">
            <a:extLst>
              <a:ext uri="{FF2B5EF4-FFF2-40B4-BE49-F238E27FC236}">
                <a16:creationId xmlns:a16="http://schemas.microsoft.com/office/drawing/2014/main" id="{1C94EA2A-7E5B-4A6E-AD8A-30DE760A3339}"/>
              </a:ext>
            </a:extLst>
          </p:cNvPr>
          <p:cNvSpPr>
            <a:spLocks noChangeArrowheads="1"/>
          </p:cNvSpPr>
          <p:nvPr/>
        </p:nvSpPr>
        <p:spPr bwMode="auto">
          <a:xfrm>
            <a:off x="0" y="-158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sp>
        <p:nvSpPr>
          <p:cNvPr id="61445" name="Rectangle 39">
            <a:extLst>
              <a:ext uri="{FF2B5EF4-FFF2-40B4-BE49-F238E27FC236}">
                <a16:creationId xmlns:a16="http://schemas.microsoft.com/office/drawing/2014/main" id="{4B2691FC-4303-47AF-90AC-FACC6EE24488}"/>
              </a:ext>
            </a:extLst>
          </p:cNvPr>
          <p:cNvSpPr>
            <a:spLocks noChangeArrowheads="1"/>
          </p:cNvSpPr>
          <p:nvPr/>
        </p:nvSpPr>
        <p:spPr bwMode="auto">
          <a:xfrm>
            <a:off x="0" y="2730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latin typeface="Arial" panose="020B0604020202020204" pitchFamily="34" charset="0"/>
            </a:endParaRPr>
          </a:p>
        </p:txBody>
      </p:sp>
      <p:sp>
        <p:nvSpPr>
          <p:cNvPr id="61446" name="Text Box 6">
            <a:extLst>
              <a:ext uri="{FF2B5EF4-FFF2-40B4-BE49-F238E27FC236}">
                <a16:creationId xmlns:a16="http://schemas.microsoft.com/office/drawing/2014/main" id="{B45F51DA-624C-4A25-8BB8-CCC7AD82B9C1}"/>
              </a:ext>
            </a:extLst>
          </p:cNvPr>
          <p:cNvSpPr txBox="1">
            <a:spLocks noChangeArrowheads="1"/>
          </p:cNvSpPr>
          <p:nvPr/>
        </p:nvSpPr>
        <p:spPr bwMode="auto">
          <a:xfrm>
            <a:off x="0" y="1465263"/>
            <a:ext cx="17843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ts val="600"/>
              </a:spcBef>
              <a:spcAft>
                <a:spcPts val="600"/>
              </a:spcAft>
              <a:buFontTx/>
              <a:buNone/>
            </a:pPr>
            <a:r>
              <a:rPr lang="fr-FR" altLang="fr-FR" sz="1200" b="1">
                <a:solidFill>
                  <a:schemeClr val="bg1"/>
                </a:solidFill>
              </a:rPr>
              <a:t>ITIE Mali</a:t>
            </a:r>
          </a:p>
          <a:p>
            <a:pPr algn="ctr" eaLnBrk="1" hangingPunct="1">
              <a:spcBef>
                <a:spcPts val="600"/>
              </a:spcBef>
              <a:spcAft>
                <a:spcPts val="600"/>
              </a:spcAft>
              <a:buFontTx/>
              <a:buNone/>
            </a:pPr>
            <a:r>
              <a:rPr lang="fr-FR" altLang="fr-FR" sz="1200" b="1">
                <a:solidFill>
                  <a:schemeClr val="bg1"/>
                </a:solidFill>
              </a:rPr>
              <a:t>Rapport</a:t>
            </a:r>
          </a:p>
          <a:p>
            <a:pPr algn="ctr" eaLnBrk="1" hangingPunct="1">
              <a:spcBef>
                <a:spcPts val="600"/>
              </a:spcBef>
              <a:spcAft>
                <a:spcPts val="600"/>
              </a:spcAft>
              <a:buFontTx/>
              <a:buNone/>
            </a:pPr>
            <a:r>
              <a:rPr lang="fr-FR" altLang="fr-FR" sz="1200" b="1">
                <a:solidFill>
                  <a:schemeClr val="bg1"/>
                </a:solidFill>
              </a:rPr>
              <a:t>2016</a:t>
            </a:r>
          </a:p>
        </p:txBody>
      </p:sp>
      <p:graphicFrame>
        <p:nvGraphicFramePr>
          <p:cNvPr id="6" name="Tableau 5">
            <a:extLst>
              <a:ext uri="{FF2B5EF4-FFF2-40B4-BE49-F238E27FC236}">
                <a16:creationId xmlns:a16="http://schemas.microsoft.com/office/drawing/2014/main" id="{E37883DF-88A6-46B3-A7F5-F8DAC164B36C}"/>
              </a:ext>
            </a:extLst>
          </p:cNvPr>
          <p:cNvGraphicFramePr>
            <a:graphicFrameLocks noGrp="1"/>
          </p:cNvGraphicFramePr>
          <p:nvPr/>
        </p:nvGraphicFramePr>
        <p:xfrm>
          <a:off x="1981200" y="1398588"/>
          <a:ext cx="3889375" cy="304800"/>
        </p:xfrm>
        <a:graphic>
          <a:graphicData uri="http://schemas.openxmlformats.org/drawingml/2006/table">
            <a:tbl>
              <a:tblPr/>
              <a:tblGrid>
                <a:gridCol w="1900531">
                  <a:extLst>
                    <a:ext uri="{9D8B030D-6E8A-4147-A177-3AD203B41FA5}">
                      <a16:colId xmlns:a16="http://schemas.microsoft.com/office/drawing/2014/main" val="20000"/>
                    </a:ext>
                  </a:extLst>
                </a:gridCol>
                <a:gridCol w="1988844">
                  <a:extLst>
                    <a:ext uri="{9D8B030D-6E8A-4147-A177-3AD203B41FA5}">
                      <a16:colId xmlns:a16="http://schemas.microsoft.com/office/drawing/2014/main" val="20001"/>
                    </a:ext>
                  </a:extLst>
                </a:gridCol>
              </a:tblGrid>
              <a:tr h="304800">
                <a:tc>
                  <a:txBody>
                    <a:bodyPr/>
                    <a:lstStyle/>
                    <a:p>
                      <a:pPr algn="l" fontAlgn="ctr"/>
                      <a:endParaRPr lang="fr-FR" sz="1800" b="1" i="0" u="none" strike="noStrike" dirty="0">
                        <a:effectLst/>
                        <a:latin typeface="Arial" panose="020B0604020202020204" pitchFamily="34" charset="0"/>
                      </a:endParaRPr>
                    </a:p>
                  </a:txBody>
                  <a:tcPr marL="0" marR="0" marT="0" marB="0" anchor="ctr">
                    <a:lnL>
                      <a:noFill/>
                    </a:lnL>
                    <a:lnR>
                      <a:noFill/>
                    </a:lnR>
                    <a:lnT w="19050" cap="flat" cmpd="sng" algn="ctr">
                      <a:solidFill>
                        <a:srgbClr val="5B9BD5"/>
                      </a:solidFill>
                      <a:prstDash val="solid"/>
                      <a:round/>
                      <a:headEnd type="none" w="med" len="med"/>
                      <a:tailEnd type="none" w="med" len="med"/>
                    </a:lnT>
                    <a:lnB>
                      <a:noFill/>
                    </a:lnB>
                    <a:solidFill>
                      <a:srgbClr val="BFBFBF"/>
                    </a:solidFill>
                  </a:tcPr>
                </a:tc>
                <a:tc>
                  <a:txBody>
                    <a:bodyPr/>
                    <a:lstStyle/>
                    <a:p>
                      <a:pPr algn="r" fontAlgn="ctr"/>
                      <a:endParaRPr lang="fr-FR" sz="1800" b="1" i="0" u="none" strike="noStrike" dirty="0">
                        <a:effectLst/>
                        <a:latin typeface="Arial" panose="020B0604020202020204" pitchFamily="34" charset="0"/>
                      </a:endParaRPr>
                    </a:p>
                  </a:txBody>
                  <a:tcPr marL="0" marR="0" marT="0" marB="0" anchor="ctr">
                    <a:lnL>
                      <a:noFill/>
                    </a:lnL>
                    <a:lnR>
                      <a:noFill/>
                    </a:lnR>
                    <a:lnT w="19050" cap="flat" cmpd="sng" algn="ctr">
                      <a:solidFill>
                        <a:srgbClr val="5B9BD5"/>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00"/>
                  </a:ext>
                </a:extLst>
              </a:tr>
            </a:tbl>
          </a:graphicData>
        </a:graphic>
      </p:graphicFrame>
      <p:graphicFrame>
        <p:nvGraphicFramePr>
          <p:cNvPr id="2" name="Tableau 1">
            <a:extLst>
              <a:ext uri="{FF2B5EF4-FFF2-40B4-BE49-F238E27FC236}">
                <a16:creationId xmlns:a16="http://schemas.microsoft.com/office/drawing/2014/main" id="{BC3ADD53-FA64-42E3-BA1E-F1CFA506EC23}"/>
              </a:ext>
            </a:extLst>
          </p:cNvPr>
          <p:cNvGraphicFramePr>
            <a:graphicFrameLocks noGrp="1"/>
          </p:cNvGraphicFramePr>
          <p:nvPr/>
        </p:nvGraphicFramePr>
        <p:xfrm>
          <a:off x="457200" y="1398588"/>
          <a:ext cx="5791200" cy="1908175"/>
        </p:xfrm>
        <a:graphic>
          <a:graphicData uri="http://schemas.openxmlformats.org/drawingml/2006/table">
            <a:tbl>
              <a:tblPr/>
              <a:tblGrid>
                <a:gridCol w="1720324">
                  <a:extLst>
                    <a:ext uri="{9D8B030D-6E8A-4147-A177-3AD203B41FA5}">
                      <a16:colId xmlns:a16="http://schemas.microsoft.com/office/drawing/2014/main" val="20000"/>
                    </a:ext>
                  </a:extLst>
                </a:gridCol>
                <a:gridCol w="2858659">
                  <a:extLst>
                    <a:ext uri="{9D8B030D-6E8A-4147-A177-3AD203B41FA5}">
                      <a16:colId xmlns:a16="http://schemas.microsoft.com/office/drawing/2014/main" val="20001"/>
                    </a:ext>
                  </a:extLst>
                </a:gridCol>
                <a:gridCol w="1212217">
                  <a:extLst>
                    <a:ext uri="{9D8B030D-6E8A-4147-A177-3AD203B41FA5}">
                      <a16:colId xmlns:a16="http://schemas.microsoft.com/office/drawing/2014/main" val="20002"/>
                    </a:ext>
                  </a:extLst>
                </a:gridCol>
              </a:tblGrid>
              <a:tr h="272596">
                <a:tc>
                  <a:txBody>
                    <a:bodyPr/>
                    <a:lstStyle/>
                    <a:p>
                      <a:pPr algn="just" fontAlgn="ctr"/>
                      <a:r>
                        <a:rPr lang="en-GB" sz="1600" b="1" i="0" u="none" strike="noStrike" dirty="0">
                          <a:solidFill>
                            <a:srgbClr val="FFFFFF"/>
                          </a:solidFill>
                          <a:effectLst/>
                          <a:latin typeface="+mj-lt"/>
                        </a:rPr>
                        <a:t>Société</a:t>
                      </a:r>
                    </a:p>
                  </a:txBody>
                  <a:tcPr marL="0" marR="0" marT="0" marB="0" anchor="ctr">
                    <a:lnL>
                      <a:noFill/>
                    </a:lnL>
                    <a:lnR>
                      <a:noFill/>
                    </a:lnR>
                    <a:lnT>
                      <a:noFill/>
                    </a:lnT>
                    <a:lnB w="19050" cap="flat" cmpd="sng" algn="ctr">
                      <a:solidFill>
                        <a:srgbClr val="FF0000"/>
                      </a:solidFill>
                      <a:prstDash val="solid"/>
                      <a:round/>
                      <a:headEnd type="none" w="med" len="med"/>
                      <a:tailEnd type="none" w="med" len="med"/>
                    </a:lnB>
                    <a:solidFill>
                      <a:srgbClr val="730022"/>
                    </a:solidFill>
                  </a:tcPr>
                </a:tc>
                <a:tc>
                  <a:txBody>
                    <a:bodyPr/>
                    <a:lstStyle/>
                    <a:p>
                      <a:pPr algn="just" fontAlgn="ctr"/>
                      <a:r>
                        <a:rPr lang="en-GB" sz="1600" b="1" i="0" u="none" strike="noStrike">
                          <a:solidFill>
                            <a:srgbClr val="FFFFFF"/>
                          </a:solidFill>
                          <a:effectLst/>
                          <a:latin typeface="+mj-lt"/>
                        </a:rPr>
                        <a:t> Contribution </a:t>
                      </a:r>
                    </a:p>
                  </a:txBody>
                  <a:tcPr marL="0" marR="0" marT="0" marB="0" anchor="ctr">
                    <a:lnL>
                      <a:noFill/>
                    </a:lnL>
                    <a:lnR>
                      <a:noFill/>
                    </a:lnR>
                    <a:lnT>
                      <a:noFill/>
                    </a:lnT>
                    <a:lnB w="19050" cap="flat" cmpd="sng" algn="ctr">
                      <a:solidFill>
                        <a:srgbClr val="FF0000"/>
                      </a:solidFill>
                      <a:prstDash val="solid"/>
                      <a:round/>
                      <a:headEnd type="none" w="med" len="med"/>
                      <a:tailEnd type="none" w="med" len="med"/>
                    </a:lnB>
                    <a:solidFill>
                      <a:srgbClr val="730022"/>
                    </a:solidFill>
                  </a:tcPr>
                </a:tc>
                <a:tc>
                  <a:txBody>
                    <a:bodyPr/>
                    <a:lstStyle/>
                    <a:p>
                      <a:pPr algn="just" fontAlgn="ctr"/>
                      <a:r>
                        <a:rPr lang="en-GB" sz="1600" b="1" i="0" u="none" strike="noStrike">
                          <a:solidFill>
                            <a:srgbClr val="FFFFFF"/>
                          </a:solidFill>
                          <a:effectLst/>
                          <a:latin typeface="+mj-lt"/>
                        </a:rPr>
                        <a:t> % </a:t>
                      </a:r>
                    </a:p>
                  </a:txBody>
                  <a:tcPr marL="0" marR="0" marT="0" marB="0" anchor="ctr">
                    <a:lnL>
                      <a:noFill/>
                    </a:lnL>
                    <a:lnR>
                      <a:noFill/>
                    </a:lnR>
                    <a:lnT>
                      <a:noFill/>
                    </a:lnT>
                    <a:lnB w="19050" cap="flat" cmpd="sng" algn="ctr">
                      <a:solidFill>
                        <a:srgbClr val="FF0000"/>
                      </a:solidFill>
                      <a:prstDash val="solid"/>
                      <a:round/>
                      <a:headEnd type="none" w="med" len="med"/>
                      <a:tailEnd type="none" w="med" len="med"/>
                    </a:lnB>
                    <a:solidFill>
                      <a:srgbClr val="730022"/>
                    </a:solidFill>
                  </a:tcPr>
                </a:tc>
                <a:extLst>
                  <a:ext uri="{0D108BD9-81ED-4DB2-BD59-A6C34878D82A}">
                    <a16:rowId xmlns:a16="http://schemas.microsoft.com/office/drawing/2014/main" val="10000"/>
                  </a:ext>
                </a:extLst>
              </a:tr>
              <a:tr h="272596">
                <a:tc>
                  <a:txBody>
                    <a:bodyPr/>
                    <a:lstStyle/>
                    <a:p>
                      <a:pPr algn="just" fontAlgn="ctr"/>
                      <a:r>
                        <a:rPr lang="en-GB" sz="1600" b="0" i="0" u="none" strike="noStrike" dirty="0">
                          <a:solidFill>
                            <a:srgbClr val="000000"/>
                          </a:solidFill>
                          <a:effectLst/>
                          <a:latin typeface="+mj-lt"/>
                        </a:rPr>
                        <a:t> SOMILO </a:t>
                      </a:r>
                    </a:p>
                  </a:txBody>
                  <a:tcPr marL="0" marR="0" marT="0" marB="0" anchor="ctr">
                    <a:lnL>
                      <a:noFill/>
                    </a:lnL>
                    <a:lnR>
                      <a:noFill/>
                    </a:lnR>
                    <a:lnT w="19050" cap="flat" cmpd="sng" algn="ctr">
                      <a:solidFill>
                        <a:srgbClr val="FF0000"/>
                      </a:solidFill>
                      <a:prstDash val="solid"/>
                      <a:round/>
                      <a:headEnd type="none" w="med" len="med"/>
                      <a:tailEnd type="none" w="med" len="med"/>
                    </a:lnT>
                    <a:lnB>
                      <a:noFill/>
                    </a:lnB>
                    <a:solidFill>
                      <a:srgbClr val="F8A3AF"/>
                    </a:solidFill>
                  </a:tcPr>
                </a:tc>
                <a:tc>
                  <a:txBody>
                    <a:bodyPr/>
                    <a:lstStyle/>
                    <a:p>
                      <a:pPr algn="just" fontAlgn="ctr"/>
                      <a:r>
                        <a:rPr lang="en-GB" sz="1600" b="0" i="0" u="none" strike="noStrike" dirty="0">
                          <a:solidFill>
                            <a:srgbClr val="000000"/>
                          </a:solidFill>
                          <a:effectLst/>
                          <a:latin typeface="+mj-lt"/>
                        </a:rPr>
                        <a:t>               63 652 </a:t>
                      </a:r>
                    </a:p>
                  </a:txBody>
                  <a:tcPr marL="0" marR="0" marT="0" marB="0" anchor="ctr">
                    <a:lnL>
                      <a:noFill/>
                    </a:lnL>
                    <a:lnR>
                      <a:noFill/>
                    </a:lnR>
                    <a:lnT w="19050" cap="flat" cmpd="sng" algn="ctr">
                      <a:solidFill>
                        <a:srgbClr val="FF0000"/>
                      </a:solidFill>
                      <a:prstDash val="solid"/>
                      <a:round/>
                      <a:headEnd type="none" w="med" len="med"/>
                      <a:tailEnd type="none" w="med" len="med"/>
                    </a:lnT>
                    <a:lnB>
                      <a:noFill/>
                    </a:lnB>
                    <a:solidFill>
                      <a:srgbClr val="F8A3AF"/>
                    </a:solidFill>
                  </a:tcPr>
                </a:tc>
                <a:tc>
                  <a:txBody>
                    <a:bodyPr/>
                    <a:lstStyle/>
                    <a:p>
                      <a:pPr algn="just" fontAlgn="ctr"/>
                      <a:r>
                        <a:rPr lang="en-GB" sz="1600" b="0" i="0" u="none" strike="noStrike" dirty="0">
                          <a:solidFill>
                            <a:srgbClr val="000000"/>
                          </a:solidFill>
                          <a:effectLst/>
                          <a:latin typeface="+mj-lt"/>
                        </a:rPr>
                        <a:t>26%</a:t>
                      </a:r>
                    </a:p>
                  </a:txBody>
                  <a:tcPr marL="0" marR="0" marT="0" marB="0" anchor="ctr">
                    <a:lnL>
                      <a:noFill/>
                    </a:lnL>
                    <a:lnR>
                      <a:noFill/>
                    </a:lnR>
                    <a:lnT w="19050" cap="flat" cmpd="sng" algn="ctr">
                      <a:solidFill>
                        <a:srgbClr val="FF0000"/>
                      </a:solidFill>
                      <a:prstDash val="solid"/>
                      <a:round/>
                      <a:headEnd type="none" w="med" len="med"/>
                      <a:tailEnd type="none" w="med" len="med"/>
                    </a:lnT>
                    <a:lnB>
                      <a:noFill/>
                    </a:lnB>
                    <a:solidFill>
                      <a:srgbClr val="F8A3AF"/>
                    </a:solidFill>
                  </a:tcPr>
                </a:tc>
                <a:extLst>
                  <a:ext uri="{0D108BD9-81ED-4DB2-BD59-A6C34878D82A}">
                    <a16:rowId xmlns:a16="http://schemas.microsoft.com/office/drawing/2014/main" val="10001"/>
                  </a:ext>
                </a:extLst>
              </a:tr>
              <a:tr h="272596">
                <a:tc>
                  <a:txBody>
                    <a:bodyPr/>
                    <a:lstStyle/>
                    <a:p>
                      <a:pPr algn="just" fontAlgn="ctr"/>
                      <a:r>
                        <a:rPr lang="en-GB" sz="1600" b="0" i="0" u="none" strike="noStrike" dirty="0">
                          <a:solidFill>
                            <a:srgbClr val="000000"/>
                          </a:solidFill>
                          <a:effectLst/>
                          <a:latin typeface="+mj-lt"/>
                        </a:rPr>
                        <a:t> GOUNKOTO </a:t>
                      </a:r>
                    </a:p>
                  </a:txBody>
                  <a:tcPr marL="0" marR="0" marT="0" marB="0" anchor="ctr">
                    <a:lnL>
                      <a:noFill/>
                    </a:lnL>
                    <a:lnR>
                      <a:noFill/>
                    </a:lnR>
                    <a:lnT>
                      <a:noFill/>
                    </a:lnT>
                    <a:lnB>
                      <a:noFill/>
                    </a:lnB>
                  </a:tcPr>
                </a:tc>
                <a:tc>
                  <a:txBody>
                    <a:bodyPr/>
                    <a:lstStyle/>
                    <a:p>
                      <a:pPr algn="just" fontAlgn="ctr"/>
                      <a:r>
                        <a:rPr lang="en-GB" sz="1600" b="0" i="0" u="none" strike="noStrike" dirty="0">
                          <a:solidFill>
                            <a:srgbClr val="000000"/>
                          </a:solidFill>
                          <a:effectLst/>
                          <a:latin typeface="+mj-lt"/>
                        </a:rPr>
                        <a:t>               45 420                  </a:t>
                      </a:r>
                    </a:p>
                  </a:txBody>
                  <a:tcPr marL="0" marR="0" marT="0" marB="0" anchor="ctr">
                    <a:lnL>
                      <a:noFill/>
                    </a:lnL>
                    <a:lnR>
                      <a:noFill/>
                    </a:lnR>
                    <a:lnT>
                      <a:noFill/>
                    </a:lnT>
                    <a:lnB>
                      <a:noFill/>
                    </a:lnB>
                  </a:tcPr>
                </a:tc>
                <a:tc>
                  <a:txBody>
                    <a:bodyPr/>
                    <a:lstStyle/>
                    <a:p>
                      <a:pPr algn="just" fontAlgn="ctr"/>
                      <a:r>
                        <a:rPr lang="en-GB" sz="1600" b="0" i="0" u="none" strike="noStrike" dirty="0">
                          <a:solidFill>
                            <a:srgbClr val="000000"/>
                          </a:solidFill>
                          <a:effectLst/>
                          <a:latin typeface="+mj-lt"/>
                        </a:rPr>
                        <a:t>19 %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272596">
                <a:tc>
                  <a:txBody>
                    <a:bodyPr/>
                    <a:lstStyle/>
                    <a:p>
                      <a:pPr algn="just" fontAlgn="ctr"/>
                      <a:r>
                        <a:rPr lang="en-GB" sz="1600" b="0" i="0" u="none" strike="noStrike" dirty="0">
                          <a:solidFill>
                            <a:srgbClr val="000000"/>
                          </a:solidFill>
                          <a:effectLst/>
                          <a:latin typeface="+mj-lt"/>
                        </a:rPr>
                        <a:t> FEKOLA</a:t>
                      </a:r>
                    </a:p>
                  </a:txBody>
                  <a:tcPr marL="0" marR="0" marT="0" marB="0" anchor="ctr">
                    <a:lnL>
                      <a:noFill/>
                    </a:lnL>
                    <a:lnR>
                      <a:noFill/>
                    </a:lnR>
                    <a:lnT>
                      <a:noFill/>
                    </a:lnT>
                    <a:lnB>
                      <a:noFill/>
                    </a:lnB>
                    <a:solidFill>
                      <a:srgbClr val="F8A3AF"/>
                    </a:solidFill>
                  </a:tcPr>
                </a:tc>
                <a:tc>
                  <a:txBody>
                    <a:bodyPr/>
                    <a:lstStyle/>
                    <a:p>
                      <a:pPr algn="just" fontAlgn="ctr"/>
                      <a:r>
                        <a:rPr lang="en-GB" sz="1600" b="0" i="0" u="none" strike="noStrike" dirty="0">
                          <a:solidFill>
                            <a:srgbClr val="000000"/>
                          </a:solidFill>
                          <a:effectLst/>
                          <a:latin typeface="+mj-lt"/>
                        </a:rPr>
                        <a:t>                 35 361 </a:t>
                      </a:r>
                    </a:p>
                  </a:txBody>
                  <a:tcPr marL="0" marR="0" marT="0" marB="0" anchor="ctr">
                    <a:lnL>
                      <a:noFill/>
                    </a:lnL>
                    <a:lnR>
                      <a:noFill/>
                    </a:lnR>
                    <a:lnT>
                      <a:noFill/>
                    </a:lnT>
                    <a:lnB>
                      <a:noFill/>
                    </a:lnB>
                    <a:solidFill>
                      <a:srgbClr val="F8A3AF"/>
                    </a:solidFill>
                  </a:tcPr>
                </a:tc>
                <a:tc>
                  <a:txBody>
                    <a:bodyPr/>
                    <a:lstStyle/>
                    <a:p>
                      <a:pPr algn="just" fontAlgn="ctr"/>
                      <a:r>
                        <a:rPr lang="en-GB" sz="1600" b="0" i="0" u="none" strike="noStrike" dirty="0">
                          <a:solidFill>
                            <a:srgbClr val="000000"/>
                          </a:solidFill>
                          <a:effectLst/>
                          <a:latin typeface="+mj-lt"/>
                        </a:rPr>
                        <a:t>15%</a:t>
                      </a:r>
                    </a:p>
                  </a:txBody>
                  <a:tcPr marL="0" marR="0" marT="0" marB="0" anchor="ctr">
                    <a:lnL>
                      <a:noFill/>
                    </a:lnL>
                    <a:lnR>
                      <a:noFill/>
                    </a:lnR>
                    <a:lnT>
                      <a:noFill/>
                    </a:lnT>
                    <a:lnB>
                      <a:noFill/>
                    </a:lnB>
                    <a:solidFill>
                      <a:srgbClr val="F8A3AF"/>
                    </a:solidFill>
                  </a:tcPr>
                </a:tc>
                <a:extLst>
                  <a:ext uri="{0D108BD9-81ED-4DB2-BD59-A6C34878D82A}">
                    <a16:rowId xmlns:a16="http://schemas.microsoft.com/office/drawing/2014/main" val="10003"/>
                  </a:ext>
                </a:extLst>
              </a:tr>
              <a:tr h="272596">
                <a:tc>
                  <a:txBody>
                    <a:bodyPr/>
                    <a:lstStyle/>
                    <a:p>
                      <a:pPr algn="just" fontAlgn="ctr"/>
                      <a:r>
                        <a:rPr lang="en-GB" sz="1600" b="0" i="0" u="none" strike="noStrike" dirty="0">
                          <a:solidFill>
                            <a:srgbClr val="000000"/>
                          </a:solidFill>
                          <a:effectLst/>
                          <a:latin typeface="+mj-lt"/>
                        </a:rPr>
                        <a:t> SOMISY</a:t>
                      </a:r>
                    </a:p>
                  </a:txBody>
                  <a:tcPr marL="0" marR="0" marT="0" marB="0" anchor="ctr">
                    <a:lnL>
                      <a:noFill/>
                    </a:lnL>
                    <a:lnR>
                      <a:noFill/>
                    </a:lnR>
                    <a:lnT>
                      <a:noFill/>
                    </a:lnT>
                    <a:lnB>
                      <a:noFill/>
                    </a:lnB>
                  </a:tcPr>
                </a:tc>
                <a:tc>
                  <a:txBody>
                    <a:bodyPr/>
                    <a:lstStyle/>
                    <a:p>
                      <a:pPr algn="just" fontAlgn="ctr"/>
                      <a:r>
                        <a:rPr lang="en-GB" sz="1600" b="0" i="0" u="none" strike="noStrike" dirty="0">
                          <a:solidFill>
                            <a:srgbClr val="000000"/>
                          </a:solidFill>
                          <a:effectLst/>
                          <a:latin typeface="+mj-lt"/>
                        </a:rPr>
                        <a:t>                 26 440 </a:t>
                      </a:r>
                    </a:p>
                  </a:txBody>
                  <a:tcPr marL="0" marR="0" marT="0" marB="0" anchor="ctr">
                    <a:lnL>
                      <a:noFill/>
                    </a:lnL>
                    <a:lnR>
                      <a:noFill/>
                    </a:lnR>
                    <a:lnT>
                      <a:noFill/>
                    </a:lnT>
                    <a:lnB>
                      <a:noFill/>
                    </a:lnB>
                  </a:tcPr>
                </a:tc>
                <a:tc>
                  <a:txBody>
                    <a:bodyPr/>
                    <a:lstStyle/>
                    <a:p>
                      <a:pPr algn="just" fontAlgn="ctr"/>
                      <a:r>
                        <a:rPr lang="en-GB" sz="1600" b="0" i="0" u="none" strike="noStrike" dirty="0">
                          <a:solidFill>
                            <a:srgbClr val="000000"/>
                          </a:solidFill>
                          <a:effectLst/>
                          <a:latin typeface="+mj-lt"/>
                        </a:rPr>
                        <a:t>11%</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272596">
                <a:tc>
                  <a:txBody>
                    <a:bodyPr/>
                    <a:lstStyle/>
                    <a:p>
                      <a:pPr algn="just" fontAlgn="ctr"/>
                      <a:r>
                        <a:rPr lang="en-GB" sz="1600" b="0" i="0" u="none" strike="noStrike" dirty="0">
                          <a:solidFill>
                            <a:srgbClr val="000000"/>
                          </a:solidFill>
                          <a:effectLst/>
                          <a:latin typeface="+mj-lt"/>
                        </a:rPr>
                        <a:t> SEMICO</a:t>
                      </a:r>
                    </a:p>
                  </a:txBody>
                  <a:tcPr marL="0" marR="0" marT="0" marB="0" anchor="ctr">
                    <a:lnL>
                      <a:noFill/>
                    </a:lnL>
                    <a:lnR>
                      <a:noFill/>
                    </a:lnR>
                    <a:lnT>
                      <a:noFill/>
                    </a:lnT>
                    <a:lnB>
                      <a:noFill/>
                    </a:lnB>
                    <a:solidFill>
                      <a:srgbClr val="F8A3AF"/>
                    </a:solidFill>
                  </a:tcPr>
                </a:tc>
                <a:tc>
                  <a:txBody>
                    <a:bodyPr/>
                    <a:lstStyle/>
                    <a:p>
                      <a:pPr algn="just" fontAlgn="ctr"/>
                      <a:r>
                        <a:rPr lang="en-GB" sz="1600" b="0" i="0" u="none" strike="noStrike" dirty="0">
                          <a:solidFill>
                            <a:srgbClr val="000000"/>
                          </a:solidFill>
                          <a:effectLst/>
                          <a:latin typeface="+mj-lt"/>
                        </a:rPr>
                        <a:t>                 19 198 </a:t>
                      </a:r>
                    </a:p>
                  </a:txBody>
                  <a:tcPr marL="0" marR="0" marT="0" marB="0" anchor="ctr">
                    <a:lnL>
                      <a:noFill/>
                    </a:lnL>
                    <a:lnR>
                      <a:noFill/>
                    </a:lnR>
                    <a:lnT>
                      <a:noFill/>
                    </a:lnT>
                    <a:lnB>
                      <a:noFill/>
                    </a:lnB>
                    <a:solidFill>
                      <a:srgbClr val="F8A3AF"/>
                    </a:solidFill>
                  </a:tcPr>
                </a:tc>
                <a:tc>
                  <a:txBody>
                    <a:bodyPr/>
                    <a:lstStyle/>
                    <a:p>
                      <a:pPr algn="just" fontAlgn="ctr"/>
                      <a:r>
                        <a:rPr lang="en-GB" sz="1600" b="0" i="0" u="none" strike="noStrike" dirty="0">
                          <a:solidFill>
                            <a:srgbClr val="000000"/>
                          </a:solidFill>
                          <a:effectLst/>
                          <a:latin typeface="+mj-lt"/>
                        </a:rPr>
                        <a:t>8%</a:t>
                      </a:r>
                    </a:p>
                  </a:txBody>
                  <a:tcPr marL="0" marR="0" marT="0" marB="0" anchor="ctr">
                    <a:lnL>
                      <a:noFill/>
                    </a:lnL>
                    <a:lnR>
                      <a:noFill/>
                    </a:lnR>
                    <a:lnT>
                      <a:noFill/>
                    </a:lnT>
                    <a:lnB>
                      <a:noFill/>
                    </a:lnB>
                    <a:solidFill>
                      <a:srgbClr val="F8A3AF"/>
                    </a:solidFill>
                  </a:tcPr>
                </a:tc>
                <a:extLst>
                  <a:ext uri="{0D108BD9-81ED-4DB2-BD59-A6C34878D82A}">
                    <a16:rowId xmlns:a16="http://schemas.microsoft.com/office/drawing/2014/main" val="10005"/>
                  </a:ext>
                </a:extLst>
              </a:tr>
              <a:tr h="272596">
                <a:tc>
                  <a:txBody>
                    <a:bodyPr/>
                    <a:lstStyle/>
                    <a:p>
                      <a:pPr algn="just" fontAlgn="ctr"/>
                      <a:r>
                        <a:rPr lang="en-GB" sz="1600" b="0" i="0" u="none" strike="noStrike" dirty="0">
                          <a:solidFill>
                            <a:srgbClr val="000000"/>
                          </a:solidFill>
                          <a:effectLst/>
                          <a:latin typeface="+mj-lt"/>
                        </a:rPr>
                        <a:t>Autres</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tcPr>
                </a:tc>
                <a:tc>
                  <a:txBody>
                    <a:bodyPr/>
                    <a:lstStyle/>
                    <a:p>
                      <a:pPr algn="just" fontAlgn="b"/>
                      <a:r>
                        <a:rPr lang="en-GB" sz="1600" b="0" i="0" u="none" strike="noStrike" dirty="0">
                          <a:solidFill>
                            <a:srgbClr val="000000"/>
                          </a:solidFill>
                          <a:effectLst/>
                          <a:latin typeface="+mj-lt"/>
                        </a:rPr>
                        <a:t>                 64 660 </a:t>
                      </a:r>
                    </a:p>
                  </a:txBody>
                  <a:tcPr marL="0" marR="0" marT="0" marB="0" anchor="b">
                    <a:lnL>
                      <a:noFill/>
                    </a:lnL>
                    <a:lnR>
                      <a:noFill/>
                    </a:lnR>
                    <a:lnT>
                      <a:noFill/>
                    </a:lnT>
                    <a:lnB w="19050" cap="flat" cmpd="sng" algn="ctr">
                      <a:solidFill>
                        <a:srgbClr val="ED1A3B"/>
                      </a:solidFill>
                      <a:prstDash val="solid"/>
                      <a:round/>
                      <a:headEnd type="none" w="med" len="med"/>
                      <a:tailEnd type="none" w="med" len="med"/>
                    </a:lnB>
                  </a:tcPr>
                </a:tc>
                <a:tc>
                  <a:txBody>
                    <a:bodyPr/>
                    <a:lstStyle/>
                    <a:p>
                      <a:pPr algn="just" fontAlgn="b"/>
                      <a:r>
                        <a:rPr lang="en-GB" sz="1600" b="0" i="0" u="none" strike="noStrike" dirty="0">
                          <a:solidFill>
                            <a:srgbClr val="000000"/>
                          </a:solidFill>
                          <a:effectLst/>
                          <a:latin typeface="+mj-lt"/>
                        </a:rPr>
                        <a:t>47%</a:t>
                      </a:r>
                    </a:p>
                  </a:txBody>
                  <a:tcPr marL="0" marR="0" marT="0" marB="0" anchor="b">
                    <a:lnL>
                      <a:noFill/>
                    </a:lnL>
                    <a:lnR>
                      <a:noFill/>
                    </a:lnR>
                    <a:lnT>
                      <a:noFill/>
                    </a:lnT>
                    <a:lnB w="19050" cap="flat" cmpd="sng" algn="ctr">
                      <a:solidFill>
                        <a:srgbClr val="ED1A3B"/>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61475" name="Image 9">
            <a:extLst>
              <a:ext uri="{FF2B5EF4-FFF2-40B4-BE49-F238E27FC236}">
                <a16:creationId xmlns:a16="http://schemas.microsoft.com/office/drawing/2014/main" id="{87ABB5D5-B85C-4FC1-AA65-6655096CCA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ll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E84AE11-C8C4-45AD-87D2-1CB2EBEC0A50}"/>
              </a:ext>
            </a:extLst>
          </p:cNvPr>
          <p:cNvSpPr>
            <a:spLocks noGrp="1"/>
          </p:cNvSpPr>
          <p:nvPr>
            <p:ph type="title"/>
          </p:nvPr>
        </p:nvSpPr>
        <p:spPr>
          <a:xfrm>
            <a:off x="323850" y="752475"/>
            <a:ext cx="8497888" cy="295275"/>
          </a:xfrm>
        </p:spPr>
        <p:txBody>
          <a:bodyPr rtlCol="0">
            <a:normAutofit fontScale="90000"/>
          </a:bodyPr>
          <a:lstStyle/>
          <a:p>
            <a:pPr algn="just" eaLnBrk="1" fontAlgn="auto" hangingPunct="1">
              <a:spcAft>
                <a:spcPts val="0"/>
              </a:spcAft>
              <a:defRPr/>
            </a:pPr>
            <a:r>
              <a:rPr lang="fr-FR" sz="2400" dirty="0"/>
              <a:t>Répartition des revenus par taxes (Top 5) en 2017</a:t>
            </a:r>
            <a:endParaRPr lang="en-GB" sz="2400" dirty="0"/>
          </a:p>
        </p:txBody>
      </p:sp>
      <p:sp>
        <p:nvSpPr>
          <p:cNvPr id="6" name="Espace réservé du contenu 2">
            <a:extLst>
              <a:ext uri="{FF2B5EF4-FFF2-40B4-BE49-F238E27FC236}">
                <a16:creationId xmlns:a16="http://schemas.microsoft.com/office/drawing/2014/main" id="{3126E23A-2A7E-4819-A9F5-71E98F3B1634}"/>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graphicFrame>
        <p:nvGraphicFramePr>
          <p:cNvPr id="2" name="Tableau 1">
            <a:extLst>
              <a:ext uri="{FF2B5EF4-FFF2-40B4-BE49-F238E27FC236}">
                <a16:creationId xmlns:a16="http://schemas.microsoft.com/office/drawing/2014/main" id="{14EB033C-6C4C-4E9D-B1F2-208C44BFC4EA}"/>
              </a:ext>
            </a:extLst>
          </p:cNvPr>
          <p:cNvGraphicFramePr>
            <a:graphicFrameLocks noGrp="1"/>
          </p:cNvGraphicFramePr>
          <p:nvPr/>
        </p:nvGraphicFramePr>
        <p:xfrm>
          <a:off x="420688" y="1247775"/>
          <a:ext cx="5426075" cy="1824038"/>
        </p:xfrm>
        <a:graphic>
          <a:graphicData uri="http://schemas.openxmlformats.org/drawingml/2006/table">
            <a:tbl>
              <a:tblPr/>
              <a:tblGrid>
                <a:gridCol w="3272922">
                  <a:extLst>
                    <a:ext uri="{9D8B030D-6E8A-4147-A177-3AD203B41FA5}">
                      <a16:colId xmlns:a16="http://schemas.microsoft.com/office/drawing/2014/main" val="20000"/>
                    </a:ext>
                  </a:extLst>
                </a:gridCol>
                <a:gridCol w="1383311">
                  <a:extLst>
                    <a:ext uri="{9D8B030D-6E8A-4147-A177-3AD203B41FA5}">
                      <a16:colId xmlns:a16="http://schemas.microsoft.com/office/drawing/2014/main" val="20001"/>
                    </a:ext>
                  </a:extLst>
                </a:gridCol>
                <a:gridCol w="769842">
                  <a:extLst>
                    <a:ext uri="{9D8B030D-6E8A-4147-A177-3AD203B41FA5}">
                      <a16:colId xmlns:a16="http://schemas.microsoft.com/office/drawing/2014/main" val="20002"/>
                    </a:ext>
                  </a:extLst>
                </a:gridCol>
              </a:tblGrid>
              <a:tr h="437439">
                <a:tc>
                  <a:txBody>
                    <a:bodyPr/>
                    <a:lstStyle/>
                    <a:p>
                      <a:pPr algn="l" fontAlgn="ctr"/>
                      <a:r>
                        <a:rPr lang="en-GB" sz="1300" b="1" i="0" u="none" strike="noStrike" dirty="0">
                          <a:solidFill>
                            <a:srgbClr val="FFFFFF"/>
                          </a:solidFill>
                          <a:effectLst/>
                          <a:latin typeface="+mj-lt"/>
                        </a:rPr>
                        <a:t>Flux de </a:t>
                      </a:r>
                      <a:r>
                        <a:rPr lang="en-GB" sz="1300" b="1" i="0" u="none" strike="noStrike" dirty="0" err="1">
                          <a:solidFill>
                            <a:srgbClr val="FFFFFF"/>
                          </a:solidFill>
                          <a:effectLst/>
                          <a:latin typeface="+mj-lt"/>
                        </a:rPr>
                        <a:t>paiement</a:t>
                      </a:r>
                      <a:endParaRPr lang="en-GB" sz="1300" b="1" i="0" u="none" strike="noStrike" dirty="0">
                        <a:solidFill>
                          <a:srgbClr val="FFFFFF"/>
                        </a:solidFill>
                        <a:effectLst/>
                        <a:latin typeface="+mj-lt"/>
                      </a:endParaRPr>
                    </a:p>
                  </a:txBody>
                  <a:tcPr marL="0" marR="0" marT="0" marB="0" anchor="ctr">
                    <a:lnL>
                      <a:noFill/>
                    </a:lnL>
                    <a:lnR>
                      <a:noFill/>
                    </a:lnR>
                    <a:lnT w="635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solidFill>
                      <a:srgbClr val="7A0A1B"/>
                    </a:solidFill>
                  </a:tcPr>
                </a:tc>
                <a:tc>
                  <a:txBody>
                    <a:bodyPr/>
                    <a:lstStyle/>
                    <a:p>
                      <a:pPr algn="ctr" fontAlgn="ctr"/>
                      <a:r>
                        <a:rPr lang="en-GB" sz="1300" b="1" i="0" u="none" strike="noStrike" dirty="0">
                          <a:solidFill>
                            <a:srgbClr val="FFFFFF"/>
                          </a:solidFill>
                          <a:effectLst/>
                          <a:latin typeface="+mj-lt"/>
                        </a:rPr>
                        <a:t>Contribution</a:t>
                      </a:r>
                    </a:p>
                  </a:txBody>
                  <a:tcPr marL="0" marR="0" marT="0" marB="0" anchor="ctr">
                    <a:lnL>
                      <a:noFill/>
                    </a:lnL>
                    <a:lnR>
                      <a:noFill/>
                    </a:lnR>
                    <a:lnT w="635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solidFill>
                      <a:srgbClr val="7A0A1B"/>
                    </a:solidFill>
                  </a:tcPr>
                </a:tc>
                <a:tc>
                  <a:txBody>
                    <a:bodyPr/>
                    <a:lstStyle/>
                    <a:p>
                      <a:pPr algn="ctr" fontAlgn="ctr"/>
                      <a:r>
                        <a:rPr lang="en-GB" sz="1300" b="1" i="0" u="none" strike="noStrike">
                          <a:solidFill>
                            <a:srgbClr val="FFFFFF"/>
                          </a:solidFill>
                          <a:effectLst/>
                          <a:latin typeface="+mj-lt"/>
                        </a:rPr>
                        <a:t>%</a:t>
                      </a:r>
                    </a:p>
                  </a:txBody>
                  <a:tcPr marL="0" marR="0" marT="0" marB="0" anchor="ctr">
                    <a:lnL>
                      <a:noFill/>
                    </a:lnL>
                    <a:lnR>
                      <a:noFill/>
                    </a:lnR>
                    <a:lnT w="635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solidFill>
                      <a:srgbClr val="7A0A1B"/>
                    </a:solidFill>
                  </a:tcPr>
                </a:tc>
                <a:extLst>
                  <a:ext uri="{0D108BD9-81ED-4DB2-BD59-A6C34878D82A}">
                    <a16:rowId xmlns:a16="http://schemas.microsoft.com/office/drawing/2014/main" val="10000"/>
                  </a:ext>
                </a:extLst>
              </a:tr>
              <a:tr h="198086">
                <a:tc>
                  <a:txBody>
                    <a:bodyPr/>
                    <a:lstStyle/>
                    <a:p>
                      <a:pPr algn="l" fontAlgn="ctr"/>
                      <a:r>
                        <a:rPr lang="en-GB" sz="1300" b="0" i="0" u="none" strike="noStrike" dirty="0">
                          <a:solidFill>
                            <a:srgbClr val="000000"/>
                          </a:solidFill>
                          <a:effectLst/>
                          <a:latin typeface="+mj-lt"/>
                        </a:rPr>
                        <a:t> </a:t>
                      </a:r>
                      <a:r>
                        <a:rPr lang="en-GB" sz="1300" b="0" i="0" u="none" strike="noStrike" dirty="0" err="1">
                          <a:solidFill>
                            <a:srgbClr val="000000"/>
                          </a:solidFill>
                          <a:effectLst/>
                          <a:latin typeface="+mj-lt"/>
                        </a:rPr>
                        <a:t>Impôt</a:t>
                      </a:r>
                      <a:r>
                        <a:rPr lang="en-GB" sz="1300" b="0" i="0" u="none" strike="noStrike" dirty="0">
                          <a:solidFill>
                            <a:srgbClr val="000000"/>
                          </a:solidFill>
                          <a:effectLst/>
                          <a:latin typeface="+mj-lt"/>
                        </a:rPr>
                        <a:t> sur les </a:t>
                      </a:r>
                      <a:r>
                        <a:rPr lang="en-GB" sz="1300" b="0" i="0" u="none" strike="noStrike" dirty="0" err="1">
                          <a:solidFill>
                            <a:srgbClr val="000000"/>
                          </a:solidFill>
                          <a:effectLst/>
                          <a:latin typeface="+mj-lt"/>
                        </a:rPr>
                        <a:t>sociétés</a:t>
                      </a:r>
                      <a:r>
                        <a:rPr lang="en-GB" sz="1300" b="0" i="0" u="none" strike="noStrike" dirty="0">
                          <a:solidFill>
                            <a:srgbClr val="000000"/>
                          </a:solidFill>
                          <a:effectLst/>
                          <a:latin typeface="+mj-lt"/>
                        </a:rPr>
                        <a:t>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tc>
                  <a:txBody>
                    <a:bodyPr/>
                    <a:lstStyle/>
                    <a:p>
                      <a:pPr algn="r" fontAlgn="ctr"/>
                      <a:r>
                        <a:rPr lang="en-GB" sz="1300" b="0" i="0" u="none" strike="noStrike" dirty="0">
                          <a:solidFill>
                            <a:srgbClr val="000000"/>
                          </a:solidFill>
                          <a:effectLst/>
                          <a:latin typeface="+mj-lt"/>
                        </a:rPr>
                        <a:t>               99 351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tc>
                  <a:txBody>
                    <a:bodyPr/>
                    <a:lstStyle/>
                    <a:p>
                      <a:pPr algn="r" fontAlgn="ctr"/>
                      <a:r>
                        <a:rPr lang="en-GB" sz="1300" b="0" i="0" u="none" strike="noStrike">
                          <a:solidFill>
                            <a:srgbClr val="000000"/>
                          </a:solidFill>
                          <a:effectLst/>
                          <a:latin typeface="+mj-lt"/>
                        </a:rPr>
                        <a:t>31%</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extLst>
                  <a:ext uri="{0D108BD9-81ED-4DB2-BD59-A6C34878D82A}">
                    <a16:rowId xmlns:a16="http://schemas.microsoft.com/office/drawing/2014/main" val="10001"/>
                  </a:ext>
                </a:extLst>
              </a:tr>
              <a:tr h="198086">
                <a:tc>
                  <a:txBody>
                    <a:bodyPr/>
                    <a:lstStyle/>
                    <a:p>
                      <a:pPr algn="l" fontAlgn="ctr"/>
                      <a:r>
                        <a:rPr lang="en-GB" sz="1300" b="0" i="0" u="none" strike="noStrike" dirty="0">
                          <a:solidFill>
                            <a:srgbClr val="000000"/>
                          </a:solidFill>
                          <a:effectLst/>
                          <a:latin typeface="+mj-lt"/>
                        </a:rPr>
                        <a:t> Droit de douane  </a:t>
                      </a:r>
                    </a:p>
                  </a:txBody>
                  <a:tcPr marL="0" marR="0" marT="0" marB="0" anchor="ctr">
                    <a:lnL>
                      <a:noFill/>
                    </a:lnL>
                    <a:lnR>
                      <a:noFill/>
                    </a:lnR>
                    <a:lnT>
                      <a:noFill/>
                    </a:lnT>
                    <a:lnB>
                      <a:noFill/>
                    </a:lnB>
                  </a:tcPr>
                </a:tc>
                <a:tc>
                  <a:txBody>
                    <a:bodyPr/>
                    <a:lstStyle/>
                    <a:p>
                      <a:pPr algn="r" fontAlgn="ctr"/>
                      <a:r>
                        <a:rPr lang="en-GB" sz="1300" b="0" i="0" u="none" strike="noStrike" dirty="0">
                          <a:solidFill>
                            <a:srgbClr val="000000"/>
                          </a:solidFill>
                          <a:effectLst/>
                          <a:latin typeface="+mj-lt"/>
                        </a:rPr>
                        <a:t>               41 198   </a:t>
                      </a:r>
                    </a:p>
                  </a:txBody>
                  <a:tcPr marL="0" marR="0" marT="0" marB="0" anchor="ctr">
                    <a:lnL>
                      <a:noFill/>
                    </a:lnL>
                    <a:lnR>
                      <a:noFill/>
                    </a:lnR>
                    <a:lnT>
                      <a:noFill/>
                    </a:lnT>
                    <a:lnB>
                      <a:noFill/>
                    </a:lnB>
                  </a:tcPr>
                </a:tc>
                <a:tc>
                  <a:txBody>
                    <a:bodyPr/>
                    <a:lstStyle/>
                    <a:p>
                      <a:pPr algn="r" fontAlgn="ctr"/>
                      <a:r>
                        <a:rPr lang="en-GB" sz="1300" b="0" i="0" u="none" strike="noStrike" dirty="0">
                          <a:solidFill>
                            <a:srgbClr val="000000"/>
                          </a:solidFill>
                          <a:effectLst/>
                          <a:latin typeface="+mj-lt"/>
                        </a:rPr>
                        <a:t>13%</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198086">
                <a:tc>
                  <a:txBody>
                    <a:bodyPr/>
                    <a:lstStyle/>
                    <a:p>
                      <a:pPr algn="l" fontAlgn="ctr"/>
                      <a:r>
                        <a:rPr lang="fr-FR" sz="1300" b="0" i="0" u="none" strike="noStrike" dirty="0">
                          <a:solidFill>
                            <a:srgbClr val="000000"/>
                          </a:solidFill>
                          <a:effectLst/>
                          <a:latin typeface="+mj-lt"/>
                        </a:rPr>
                        <a:t> Impôt spécial sur certains produits (ISCP) </a:t>
                      </a:r>
                    </a:p>
                  </a:txBody>
                  <a:tcPr marL="0" marR="0" marT="0" marB="0" anchor="ctr">
                    <a:lnL>
                      <a:noFill/>
                    </a:lnL>
                    <a:lnR>
                      <a:noFill/>
                    </a:lnR>
                    <a:lnT>
                      <a:noFill/>
                    </a:lnT>
                    <a:lnB>
                      <a:noFill/>
                    </a:lnB>
                    <a:solidFill>
                      <a:srgbClr val="F8A3AF"/>
                    </a:solidFill>
                  </a:tcPr>
                </a:tc>
                <a:tc>
                  <a:txBody>
                    <a:bodyPr/>
                    <a:lstStyle/>
                    <a:p>
                      <a:pPr algn="r" fontAlgn="ctr"/>
                      <a:r>
                        <a:rPr lang="en-GB" sz="1300" b="0" i="0" u="none" strike="noStrike" dirty="0">
                          <a:solidFill>
                            <a:srgbClr val="000000"/>
                          </a:solidFill>
                          <a:effectLst/>
                          <a:latin typeface="+mj-lt"/>
                        </a:rPr>
                        <a:t>               37 461   </a:t>
                      </a:r>
                    </a:p>
                  </a:txBody>
                  <a:tcPr marL="0" marR="0" marT="0" marB="0" anchor="ctr">
                    <a:lnL>
                      <a:noFill/>
                    </a:lnL>
                    <a:lnR>
                      <a:noFill/>
                    </a:lnR>
                    <a:lnT>
                      <a:noFill/>
                    </a:lnT>
                    <a:lnB>
                      <a:noFill/>
                    </a:lnB>
                    <a:solidFill>
                      <a:srgbClr val="F8A3AF"/>
                    </a:solidFill>
                  </a:tcPr>
                </a:tc>
                <a:tc>
                  <a:txBody>
                    <a:bodyPr/>
                    <a:lstStyle/>
                    <a:p>
                      <a:pPr algn="r" fontAlgn="ctr"/>
                      <a:r>
                        <a:rPr lang="en-GB" sz="1300" b="0" i="0" u="none" strike="noStrike" dirty="0">
                          <a:solidFill>
                            <a:srgbClr val="000000"/>
                          </a:solidFill>
                          <a:effectLst/>
                          <a:latin typeface="+mj-lt"/>
                        </a:rPr>
                        <a:t>12%</a:t>
                      </a:r>
                    </a:p>
                  </a:txBody>
                  <a:tcPr marL="0" marR="0" marT="0" marB="0" anchor="ctr">
                    <a:lnL>
                      <a:noFill/>
                    </a:lnL>
                    <a:lnR>
                      <a:noFill/>
                    </a:lnR>
                    <a:lnT>
                      <a:noFill/>
                    </a:lnT>
                    <a:lnB>
                      <a:noFill/>
                    </a:lnB>
                    <a:solidFill>
                      <a:srgbClr val="F8A3AF"/>
                    </a:solidFill>
                  </a:tcPr>
                </a:tc>
                <a:extLst>
                  <a:ext uri="{0D108BD9-81ED-4DB2-BD59-A6C34878D82A}">
                    <a16:rowId xmlns:a16="http://schemas.microsoft.com/office/drawing/2014/main" val="10003"/>
                  </a:ext>
                </a:extLst>
              </a:tr>
              <a:tr h="198086">
                <a:tc>
                  <a:txBody>
                    <a:bodyPr/>
                    <a:lstStyle/>
                    <a:p>
                      <a:pPr algn="l" fontAlgn="ctr"/>
                      <a:r>
                        <a:rPr lang="en-GB" sz="1300" b="0" i="0" u="none" strike="noStrike" dirty="0">
                          <a:solidFill>
                            <a:srgbClr val="000000"/>
                          </a:solidFill>
                          <a:effectLst/>
                          <a:latin typeface="+mj-lt"/>
                        </a:rPr>
                        <a:t> </a:t>
                      </a:r>
                      <a:r>
                        <a:rPr lang="en-GB" sz="1300" b="0" i="0" u="none" strike="noStrike" dirty="0" err="1">
                          <a:solidFill>
                            <a:srgbClr val="000000"/>
                          </a:solidFill>
                          <a:effectLst/>
                          <a:latin typeface="+mj-lt"/>
                        </a:rPr>
                        <a:t>Taxe</a:t>
                      </a:r>
                      <a:r>
                        <a:rPr lang="en-GB" sz="1300" b="0" i="0" u="none" strike="noStrike" dirty="0">
                          <a:solidFill>
                            <a:srgbClr val="000000"/>
                          </a:solidFill>
                          <a:effectLst/>
                          <a:latin typeface="+mj-lt"/>
                        </a:rPr>
                        <a:t> ad valorem </a:t>
                      </a:r>
                    </a:p>
                  </a:txBody>
                  <a:tcPr marL="0" marR="0" marT="0" marB="0" anchor="ctr">
                    <a:lnL>
                      <a:noFill/>
                    </a:lnL>
                    <a:lnR>
                      <a:noFill/>
                    </a:lnR>
                    <a:lnT>
                      <a:noFill/>
                    </a:lnT>
                    <a:lnB>
                      <a:noFill/>
                    </a:lnB>
                  </a:tcPr>
                </a:tc>
                <a:tc>
                  <a:txBody>
                    <a:bodyPr/>
                    <a:lstStyle/>
                    <a:p>
                      <a:pPr algn="r" fontAlgn="ctr"/>
                      <a:r>
                        <a:rPr lang="en-GB" sz="1300" b="0" i="0" u="none" strike="noStrike" dirty="0">
                          <a:solidFill>
                            <a:srgbClr val="000000"/>
                          </a:solidFill>
                          <a:effectLst/>
                          <a:latin typeface="+mj-lt"/>
                        </a:rPr>
                        <a:t>               30 672   </a:t>
                      </a:r>
                    </a:p>
                  </a:txBody>
                  <a:tcPr marL="0" marR="0" marT="0" marB="0" anchor="ctr">
                    <a:lnL>
                      <a:noFill/>
                    </a:lnL>
                    <a:lnR>
                      <a:noFill/>
                    </a:lnR>
                    <a:lnT>
                      <a:noFill/>
                    </a:lnT>
                    <a:lnB>
                      <a:noFill/>
                    </a:lnB>
                  </a:tcPr>
                </a:tc>
                <a:tc>
                  <a:txBody>
                    <a:bodyPr/>
                    <a:lstStyle/>
                    <a:p>
                      <a:pPr algn="r" fontAlgn="ctr"/>
                      <a:r>
                        <a:rPr lang="en-GB" sz="1300" b="0" i="0" u="none" strike="noStrike" dirty="0">
                          <a:solidFill>
                            <a:srgbClr val="000000"/>
                          </a:solidFill>
                          <a:effectLst/>
                          <a:latin typeface="+mj-lt"/>
                        </a:rPr>
                        <a:t>10%</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198086">
                <a:tc>
                  <a:txBody>
                    <a:bodyPr/>
                    <a:lstStyle/>
                    <a:p>
                      <a:pPr algn="l" fontAlgn="ctr"/>
                      <a:r>
                        <a:rPr lang="fr-FR" sz="1300" b="0" i="0" u="none" strike="noStrike" dirty="0">
                          <a:solidFill>
                            <a:srgbClr val="000000"/>
                          </a:solidFill>
                          <a:effectLst/>
                          <a:latin typeface="+mj-lt"/>
                        </a:rPr>
                        <a:t> Impôt sur le traitement des salaires </a:t>
                      </a:r>
                    </a:p>
                  </a:txBody>
                  <a:tcPr marL="0" marR="0" marT="0" marB="0" anchor="ctr">
                    <a:lnL>
                      <a:noFill/>
                    </a:lnL>
                    <a:lnR>
                      <a:noFill/>
                    </a:lnR>
                    <a:lnT>
                      <a:noFill/>
                    </a:lnT>
                    <a:lnB>
                      <a:noFill/>
                    </a:lnB>
                    <a:solidFill>
                      <a:srgbClr val="F8A3AF"/>
                    </a:solidFill>
                  </a:tcPr>
                </a:tc>
                <a:tc>
                  <a:txBody>
                    <a:bodyPr/>
                    <a:lstStyle/>
                    <a:p>
                      <a:pPr algn="r" fontAlgn="ctr"/>
                      <a:r>
                        <a:rPr lang="en-GB" sz="1300" b="0" i="0" u="none" strike="noStrike">
                          <a:solidFill>
                            <a:srgbClr val="000000"/>
                          </a:solidFill>
                          <a:effectLst/>
                          <a:latin typeface="+mj-lt"/>
                        </a:rPr>
                        <a:t>               26 919   </a:t>
                      </a:r>
                    </a:p>
                  </a:txBody>
                  <a:tcPr marL="0" marR="0" marT="0" marB="0" anchor="ctr">
                    <a:lnL>
                      <a:noFill/>
                    </a:lnL>
                    <a:lnR>
                      <a:noFill/>
                    </a:lnR>
                    <a:lnT>
                      <a:noFill/>
                    </a:lnT>
                    <a:lnB>
                      <a:noFill/>
                    </a:lnB>
                    <a:solidFill>
                      <a:srgbClr val="F8A3AF"/>
                    </a:solidFill>
                  </a:tcPr>
                </a:tc>
                <a:tc>
                  <a:txBody>
                    <a:bodyPr/>
                    <a:lstStyle/>
                    <a:p>
                      <a:pPr algn="r" fontAlgn="ctr"/>
                      <a:r>
                        <a:rPr lang="en-GB" sz="1300" b="0" i="0" u="none" strike="noStrike" dirty="0">
                          <a:solidFill>
                            <a:srgbClr val="000000"/>
                          </a:solidFill>
                          <a:effectLst/>
                          <a:latin typeface="+mj-lt"/>
                        </a:rPr>
                        <a:t>9%</a:t>
                      </a:r>
                    </a:p>
                  </a:txBody>
                  <a:tcPr marL="0" marR="0" marT="0" marB="0" anchor="ctr">
                    <a:lnL>
                      <a:noFill/>
                    </a:lnL>
                    <a:lnR>
                      <a:noFill/>
                    </a:lnR>
                    <a:lnT>
                      <a:noFill/>
                    </a:lnT>
                    <a:lnB>
                      <a:noFill/>
                    </a:lnB>
                    <a:solidFill>
                      <a:srgbClr val="F8A3AF"/>
                    </a:solidFill>
                  </a:tcPr>
                </a:tc>
                <a:extLst>
                  <a:ext uri="{0D108BD9-81ED-4DB2-BD59-A6C34878D82A}">
                    <a16:rowId xmlns:a16="http://schemas.microsoft.com/office/drawing/2014/main" val="10005"/>
                  </a:ext>
                </a:extLst>
              </a:tr>
              <a:tr h="198086">
                <a:tc>
                  <a:txBody>
                    <a:bodyPr/>
                    <a:lstStyle/>
                    <a:p>
                      <a:pPr algn="l" fontAlgn="b"/>
                      <a:r>
                        <a:rPr lang="en-GB" sz="1300" b="0" i="0" u="none" strike="noStrike" dirty="0">
                          <a:solidFill>
                            <a:srgbClr val="000000"/>
                          </a:solidFill>
                          <a:effectLst/>
                          <a:latin typeface="+mj-lt"/>
                        </a:rPr>
                        <a:t>Autres flux de </a:t>
                      </a:r>
                      <a:r>
                        <a:rPr lang="en-GB" sz="1300" b="0" i="0" u="none" strike="noStrike" dirty="0" err="1">
                          <a:solidFill>
                            <a:srgbClr val="000000"/>
                          </a:solidFill>
                          <a:effectLst/>
                          <a:latin typeface="+mj-lt"/>
                        </a:rPr>
                        <a:t>paiements</a:t>
                      </a:r>
                      <a:endParaRPr lang="en-GB" sz="1300" b="0" i="0" u="none" strike="noStrike" dirty="0">
                        <a:solidFill>
                          <a:srgbClr val="000000"/>
                        </a:solidFill>
                        <a:effectLst/>
                        <a:latin typeface="+mj-lt"/>
                      </a:endParaRPr>
                    </a:p>
                  </a:txBody>
                  <a:tcPr marL="0" marR="0" marT="0" marB="0" anchor="b">
                    <a:lnL>
                      <a:noFill/>
                    </a:lnL>
                    <a:lnR>
                      <a:noFill/>
                    </a:lnR>
                    <a:lnT>
                      <a:noFill/>
                    </a:lnT>
                    <a:lnB w="19050" cap="flat" cmpd="sng" algn="ctr">
                      <a:solidFill>
                        <a:srgbClr val="ED1A3B"/>
                      </a:solidFill>
                      <a:prstDash val="solid"/>
                      <a:round/>
                      <a:headEnd type="none" w="med" len="med"/>
                      <a:tailEnd type="none" w="med" len="med"/>
                    </a:lnB>
                  </a:tcPr>
                </a:tc>
                <a:tc>
                  <a:txBody>
                    <a:bodyPr/>
                    <a:lstStyle/>
                    <a:p>
                      <a:pPr algn="r" fontAlgn="b"/>
                      <a:r>
                        <a:rPr lang="en-GB" sz="1300" b="0" i="0" u="none" strike="noStrike">
                          <a:solidFill>
                            <a:srgbClr val="000000"/>
                          </a:solidFill>
                          <a:effectLst/>
                          <a:latin typeface="+mj-lt"/>
                        </a:rPr>
                        <a:t>               80 930   </a:t>
                      </a:r>
                    </a:p>
                  </a:txBody>
                  <a:tcPr marL="0" marR="0" marT="0" marB="0" anchor="b">
                    <a:lnL>
                      <a:noFill/>
                    </a:lnL>
                    <a:lnR>
                      <a:noFill/>
                    </a:lnR>
                    <a:lnT>
                      <a:noFill/>
                    </a:lnT>
                    <a:lnB w="19050" cap="flat" cmpd="sng" algn="ctr">
                      <a:solidFill>
                        <a:srgbClr val="ED1A3B"/>
                      </a:solidFill>
                      <a:prstDash val="solid"/>
                      <a:round/>
                      <a:headEnd type="none" w="med" len="med"/>
                      <a:tailEnd type="none" w="med" len="med"/>
                    </a:lnB>
                  </a:tcPr>
                </a:tc>
                <a:tc>
                  <a:txBody>
                    <a:bodyPr/>
                    <a:lstStyle/>
                    <a:p>
                      <a:pPr algn="r" fontAlgn="b"/>
                      <a:r>
                        <a:rPr lang="en-GB" sz="1300" b="0" i="0" u="none" strike="noStrike" dirty="0">
                          <a:solidFill>
                            <a:srgbClr val="000000"/>
                          </a:solidFill>
                          <a:effectLst/>
                          <a:latin typeface="+mj-lt"/>
                        </a:rPr>
                        <a:t>26%</a:t>
                      </a:r>
                    </a:p>
                  </a:txBody>
                  <a:tcPr marL="0" marR="0" marT="0" marB="0" anchor="b">
                    <a:lnL>
                      <a:noFill/>
                    </a:lnL>
                    <a:lnR>
                      <a:noFill/>
                    </a:lnR>
                    <a:lnT>
                      <a:noFill/>
                    </a:lnT>
                    <a:lnB w="19050" cap="flat" cmpd="sng" algn="ctr">
                      <a:solidFill>
                        <a:srgbClr val="ED1A3B"/>
                      </a:solidFill>
                      <a:prstDash val="solid"/>
                      <a:round/>
                      <a:headEnd type="none" w="med" len="med"/>
                      <a:tailEnd type="none" w="med" len="med"/>
                    </a:lnB>
                  </a:tcPr>
                </a:tc>
                <a:extLst>
                  <a:ext uri="{0D108BD9-81ED-4DB2-BD59-A6C34878D82A}">
                    <a16:rowId xmlns:a16="http://schemas.microsoft.com/office/drawing/2014/main" val="10006"/>
                  </a:ext>
                </a:extLst>
              </a:tr>
              <a:tr h="198086">
                <a:tc>
                  <a:txBody>
                    <a:bodyPr/>
                    <a:lstStyle/>
                    <a:p>
                      <a:pPr algn="l" fontAlgn="ctr"/>
                      <a:r>
                        <a:rPr lang="en-GB" sz="1300" b="1" i="0" u="none" strike="noStrike" dirty="0">
                          <a:effectLst/>
                          <a:latin typeface="+mj-lt"/>
                        </a:rPr>
                        <a:t> Total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BFBFBF"/>
                    </a:solidFill>
                  </a:tcPr>
                </a:tc>
                <a:tc>
                  <a:txBody>
                    <a:bodyPr/>
                    <a:lstStyle/>
                    <a:p>
                      <a:pPr algn="r" fontAlgn="ctr"/>
                      <a:r>
                        <a:rPr lang="en-GB" sz="1300" b="1" i="0" u="none" strike="noStrike" dirty="0">
                          <a:effectLst/>
                          <a:latin typeface="+mj-lt"/>
                        </a:rPr>
                        <a:t>             316 531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BFBFBF"/>
                    </a:solidFill>
                  </a:tcPr>
                </a:tc>
                <a:tc>
                  <a:txBody>
                    <a:bodyPr/>
                    <a:lstStyle/>
                    <a:p>
                      <a:pPr algn="r" fontAlgn="ctr"/>
                      <a:r>
                        <a:rPr lang="en-GB" sz="1300" b="1" i="0" u="none" strike="noStrike" dirty="0">
                          <a:effectLst/>
                          <a:latin typeface="+mj-lt"/>
                        </a:rPr>
                        <a:t>100%</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07"/>
                  </a:ext>
                </a:extLst>
              </a:tr>
            </a:tbl>
          </a:graphicData>
        </a:graphic>
      </p:graphicFrame>
      <p:pic>
        <p:nvPicPr>
          <p:cNvPr id="62496" name="Image 4">
            <a:extLst>
              <a:ext uri="{FF2B5EF4-FFF2-40B4-BE49-F238E27FC236}">
                <a16:creationId xmlns:a16="http://schemas.microsoft.com/office/drawing/2014/main" id="{EC96F787-11EE-4A3B-A7D7-91B1C919FE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7225" y="3505200"/>
            <a:ext cx="39147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97" name="Image 6">
            <a:extLst>
              <a:ext uri="{FF2B5EF4-FFF2-40B4-BE49-F238E27FC236}">
                <a16:creationId xmlns:a16="http://schemas.microsoft.com/office/drawing/2014/main" id="{DEC95699-96A2-44B6-99FB-337154C475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4EBB3FF-CECA-45F9-890F-3EA00234CDEB}"/>
              </a:ext>
            </a:extLst>
          </p:cNvPr>
          <p:cNvSpPr>
            <a:spLocks noGrp="1"/>
          </p:cNvSpPr>
          <p:nvPr>
            <p:ph type="title"/>
          </p:nvPr>
        </p:nvSpPr>
        <p:spPr>
          <a:xfrm>
            <a:off x="323850" y="752475"/>
            <a:ext cx="8497888" cy="295275"/>
          </a:xfrm>
        </p:spPr>
        <p:txBody>
          <a:bodyPr rtlCol="0">
            <a:normAutofit fontScale="90000"/>
          </a:bodyPr>
          <a:lstStyle/>
          <a:p>
            <a:pPr algn="just" eaLnBrk="1" fontAlgn="auto" hangingPunct="1">
              <a:spcAft>
                <a:spcPts val="0"/>
              </a:spcAft>
              <a:defRPr/>
            </a:pPr>
            <a:r>
              <a:rPr lang="fr-FR" sz="2400" dirty="0"/>
              <a:t>Répartition des revenus par substances en 2017</a:t>
            </a:r>
            <a:endParaRPr lang="en-GB" sz="2400" dirty="0"/>
          </a:p>
        </p:txBody>
      </p:sp>
      <p:sp>
        <p:nvSpPr>
          <p:cNvPr id="6" name="Espace réservé du contenu 2">
            <a:extLst>
              <a:ext uri="{FF2B5EF4-FFF2-40B4-BE49-F238E27FC236}">
                <a16:creationId xmlns:a16="http://schemas.microsoft.com/office/drawing/2014/main" id="{E57B87AA-8DAB-405C-80DB-882B7CE0F030}"/>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graphicFrame>
        <p:nvGraphicFramePr>
          <p:cNvPr id="2" name="Tableau 1">
            <a:extLst>
              <a:ext uri="{FF2B5EF4-FFF2-40B4-BE49-F238E27FC236}">
                <a16:creationId xmlns:a16="http://schemas.microsoft.com/office/drawing/2014/main" id="{70F288D9-8F6F-408C-9667-CF69B7FC6B03}"/>
              </a:ext>
            </a:extLst>
          </p:cNvPr>
          <p:cNvGraphicFramePr>
            <a:graphicFrameLocks noGrp="1"/>
          </p:cNvGraphicFramePr>
          <p:nvPr/>
        </p:nvGraphicFramePr>
        <p:xfrm>
          <a:off x="384175" y="2401888"/>
          <a:ext cx="6791325" cy="1525587"/>
        </p:xfrm>
        <a:graphic>
          <a:graphicData uri="http://schemas.openxmlformats.org/drawingml/2006/table">
            <a:tbl>
              <a:tblPr/>
              <a:tblGrid>
                <a:gridCol w="2227263">
                  <a:extLst>
                    <a:ext uri="{9D8B030D-6E8A-4147-A177-3AD203B41FA5}">
                      <a16:colId xmlns:a16="http://schemas.microsoft.com/office/drawing/2014/main" val="20000"/>
                    </a:ext>
                  </a:extLst>
                </a:gridCol>
                <a:gridCol w="2778125">
                  <a:extLst>
                    <a:ext uri="{9D8B030D-6E8A-4147-A177-3AD203B41FA5}">
                      <a16:colId xmlns:a16="http://schemas.microsoft.com/office/drawing/2014/main" val="20001"/>
                    </a:ext>
                  </a:extLst>
                </a:gridCol>
                <a:gridCol w="1785937">
                  <a:extLst>
                    <a:ext uri="{9D8B030D-6E8A-4147-A177-3AD203B41FA5}">
                      <a16:colId xmlns:a16="http://schemas.microsoft.com/office/drawing/2014/main" val="20002"/>
                    </a:ext>
                  </a:extLst>
                </a:gridCol>
              </a:tblGrid>
              <a:tr h="43593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en-GB" altLang="fr-FR" sz="13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Type de minerai</a:t>
                      </a:r>
                      <a:endParaRPr kumimoji="0" lang="en-GB" altLang="fr-FR" sz="13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fr-FR" altLang="fr-FR" sz="13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Revenus générés (en milliards de FCFA)</a:t>
                      </a:r>
                      <a:endParaRPr kumimoji="0" lang="en-GB" altLang="fr-FR" sz="13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lnTlToBr>
                      <a:noFill/>
                    </a:lnTlToBr>
                    <a:lnBlToTr>
                      <a:noFill/>
                    </a:lnBlToTr>
                    <a:solidFill>
                      <a:srgbClr val="7A0A1B"/>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300" b="1" i="0" u="none" strike="noStrike" cap="none" normalizeH="0" baseline="0">
                          <a:ln>
                            <a:noFill/>
                          </a:ln>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a:t>
                      </a:r>
                      <a:endParaRPr kumimoji="0" lang="en-GB" altLang="fr-FR" sz="13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2700" cap="flat" cmpd="sng" algn="ctr">
                      <a:solidFill>
                        <a:srgbClr val="FFFFFF"/>
                      </a:solidFill>
                      <a:prstDash val="solid"/>
                      <a:round/>
                      <a:headEnd type="none" w="med" len="med"/>
                      <a:tailEnd type="none" w="med" len="med"/>
                    </a:lnT>
                    <a:lnB w="19050" cap="flat" cmpd="sng" algn="ctr">
                      <a:solidFill>
                        <a:srgbClr val="ED1A3B"/>
                      </a:solidFill>
                      <a:prstDash val="solid"/>
                      <a:round/>
                      <a:headEnd type="none" w="med" len="med"/>
                      <a:tailEnd type="none" w="med" len="med"/>
                    </a:lnB>
                    <a:lnTlToBr>
                      <a:noFill/>
                    </a:lnTlToBr>
                    <a:lnBlToTr>
                      <a:noFill/>
                    </a:lnBlToTr>
                    <a:solidFill>
                      <a:srgbClr val="7A0A1B"/>
                    </a:solidFill>
                  </a:tcPr>
                </a:tc>
                <a:extLst>
                  <a:ext uri="{0D108BD9-81ED-4DB2-BD59-A6C34878D82A}">
                    <a16:rowId xmlns:a16="http://schemas.microsoft.com/office/drawing/2014/main" val="10000"/>
                  </a:ext>
                </a:extLst>
              </a:tr>
              <a:tr h="21796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en-GB" altLang="fr-FR" sz="13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Or</a:t>
                      </a: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3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279,885</a:t>
                      </a: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F8A3A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3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97,4%</a:t>
                      </a: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F8A3AF"/>
                    </a:solidFill>
                  </a:tcPr>
                </a:tc>
                <a:extLst>
                  <a:ext uri="{0D108BD9-81ED-4DB2-BD59-A6C34878D82A}">
                    <a16:rowId xmlns:a16="http://schemas.microsoft.com/office/drawing/2014/main" val="10001"/>
                  </a:ext>
                </a:extLst>
              </a:tr>
              <a:tr h="43576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en-GB" altLang="fr-FR" sz="13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Autres substances(bauxite, carriers, eaux minerals)</a:t>
                      </a:r>
                    </a:p>
                  </a:txBody>
                  <a:tcPr marL="68580" marR="68580" marT="0" marB="0" anchor="ctr" horzOverflow="overflow">
                    <a:lnL>
                      <a:noFill/>
                    </a:lnL>
                    <a:lnR>
                      <a:noFill/>
                    </a:lnR>
                    <a:lnT>
                      <a:noFill/>
                    </a:lnT>
                    <a:lnB w="19050" cap="flat" cmpd="sng" algn="ctr">
                      <a:solidFill>
                        <a:srgbClr val="ED1A3B"/>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3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7,586</a:t>
                      </a:r>
                    </a:p>
                  </a:txBody>
                  <a:tcPr marL="68580" marR="68580" marT="0" marB="0" anchor="ctr" horzOverflow="overflow">
                    <a:lnL>
                      <a:noFill/>
                    </a:lnL>
                    <a:lnR>
                      <a:noFill/>
                    </a:lnR>
                    <a:lnT>
                      <a:noFill/>
                    </a:lnT>
                    <a:lnB w="19050" cap="flat" cmpd="sng" algn="ctr">
                      <a:solidFill>
                        <a:srgbClr val="ED1A3B"/>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0000"/>
                        </a:lnSpc>
                        <a:spcBef>
                          <a:spcPct val="0"/>
                        </a:spcBef>
                        <a:spcAft>
                          <a:spcPts val="600"/>
                        </a:spcAft>
                        <a:buClrTx/>
                        <a:buSzTx/>
                        <a:buFontTx/>
                        <a:buNone/>
                        <a:tabLst/>
                      </a:pPr>
                      <a:r>
                        <a:rPr kumimoji="0" lang="en-GB" altLang="fr-FR" sz="1300" b="0"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2,6%</a:t>
                      </a:r>
                    </a:p>
                  </a:txBody>
                  <a:tcPr marL="68580" marR="68580" marT="0" marB="0" anchor="ctr" horzOverflow="overflow">
                    <a:lnL>
                      <a:noFill/>
                    </a:lnL>
                    <a:lnR>
                      <a:noFill/>
                    </a:lnR>
                    <a:lnT>
                      <a:noFill/>
                    </a:lnT>
                    <a:lnB w="19050" cap="flat" cmpd="sng" algn="ctr">
                      <a:solidFill>
                        <a:srgbClr val="ED1A3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593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0000"/>
                        </a:lnSpc>
                        <a:spcBef>
                          <a:spcPct val="0"/>
                        </a:spcBef>
                        <a:spcAft>
                          <a:spcPts val="600"/>
                        </a:spcAft>
                        <a:buClrTx/>
                        <a:buSzTx/>
                        <a:buFontTx/>
                        <a:buNone/>
                        <a:tabLst/>
                      </a:pPr>
                      <a:r>
                        <a:rPr kumimoji="0" lang="fr-FR" altLang="fr-FR" sz="1300" b="1"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Total des revenus collectés par le Trésor Public  </a:t>
                      </a:r>
                      <a:endParaRPr kumimoji="0" lang="en-GB" altLang="fr-FR" sz="13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300" b="1" i="0" u="none" strike="noStrike" cap="none" normalizeH="0" baseline="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287,471</a:t>
                      </a:r>
                      <a:endParaRPr kumimoji="0" lang="en-GB" altLang="fr-FR" sz="1300" b="0" i="0" u="none" strike="noStrike" cap="none" normalizeH="0" baseline="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BFBFB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10000"/>
                        </a:lnSpc>
                        <a:spcBef>
                          <a:spcPct val="0"/>
                        </a:spcBef>
                        <a:spcAft>
                          <a:spcPts val="600"/>
                        </a:spcAft>
                        <a:buClrTx/>
                        <a:buSzTx/>
                        <a:buFontTx/>
                        <a:buNone/>
                        <a:tabLst/>
                      </a:pPr>
                      <a:r>
                        <a:rPr kumimoji="0" lang="en-GB" altLang="fr-FR" sz="1300" b="1"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100%</a:t>
                      </a:r>
                      <a:endParaRPr kumimoji="0" lang="en-GB" altLang="fr-FR" sz="1300" b="0" i="0" u="none" strike="noStrike" cap="none" normalizeH="0" baseline="0" dirty="0">
                        <a:ln>
                          <a:noFill/>
                        </a:ln>
                        <a:solidFill>
                          <a:srgbClr val="685040"/>
                        </a:solidFill>
                        <a:effectLst/>
                        <a:latin typeface="Trebuchet MS" panose="020B0603020202020204" pitchFamily="34" charset="0"/>
                        <a:ea typeface="Times New Roman" panose="02020603050405020304" pitchFamily="18" charset="0"/>
                        <a:cs typeface="Arial" panose="020B0604020202020204" pitchFamily="34" charset="0"/>
                      </a:endParaRPr>
                    </a:p>
                  </a:txBody>
                  <a:tcPr marL="68580" marR="68580" marT="0" marB="0" anchor="ctr" horzOverflow="overflow">
                    <a:lnL>
                      <a:noFill/>
                    </a:lnL>
                    <a:lnR>
                      <a:noFill/>
                    </a:lnR>
                    <a:lnT w="19050" cap="flat" cmpd="sng" algn="ctr">
                      <a:solidFill>
                        <a:srgbClr val="ED1A3B"/>
                      </a:solidFill>
                      <a:prstDash val="solid"/>
                      <a:round/>
                      <a:headEnd type="none" w="med" len="med"/>
                      <a:tailEnd type="none" w="med" len="med"/>
                    </a:lnT>
                    <a:lnB>
                      <a:noFill/>
                    </a:lnB>
                    <a:lnTlToBr>
                      <a:noFill/>
                    </a:lnTlToBr>
                    <a:lnBlToTr>
                      <a:noFill/>
                    </a:lnBlToTr>
                    <a:solidFill>
                      <a:srgbClr val="BFBFBF"/>
                    </a:solidFill>
                  </a:tcPr>
                </a:tc>
                <a:extLst>
                  <a:ext uri="{0D108BD9-81ED-4DB2-BD59-A6C34878D82A}">
                    <a16:rowId xmlns:a16="http://schemas.microsoft.com/office/drawing/2014/main" val="10003"/>
                  </a:ext>
                </a:extLst>
              </a:tr>
            </a:tbl>
          </a:graphicData>
        </a:graphic>
      </p:graphicFrame>
      <p:sp>
        <p:nvSpPr>
          <p:cNvPr id="8" name="ZoneTexte 7">
            <a:extLst>
              <a:ext uri="{FF2B5EF4-FFF2-40B4-BE49-F238E27FC236}">
                <a16:creationId xmlns:a16="http://schemas.microsoft.com/office/drawing/2014/main" id="{7AC4D956-F63F-401C-BC88-0F0F6D5FAE99}"/>
              </a:ext>
            </a:extLst>
          </p:cNvPr>
          <p:cNvSpPr txBox="1"/>
          <p:nvPr/>
        </p:nvSpPr>
        <p:spPr>
          <a:xfrm>
            <a:off x="323850" y="1296988"/>
            <a:ext cx="7700963" cy="685800"/>
          </a:xfrm>
          <a:prstGeom prst="rect">
            <a:avLst/>
          </a:prstGeom>
          <a:noFill/>
        </p:spPr>
        <p:txBody>
          <a:bodyPr>
            <a:spAutoFit/>
          </a:bodyPr>
          <a:lstStyle/>
          <a:p>
            <a:pPr algn="just" eaLnBrk="1" fontAlgn="auto" hangingPunct="1">
              <a:lnSpc>
                <a:spcPct val="110000"/>
              </a:lnSpc>
              <a:spcBef>
                <a:spcPts val="600"/>
              </a:spcBef>
              <a:spcAft>
                <a:spcPts val="600"/>
              </a:spcAft>
              <a:defRPr/>
            </a:pPr>
            <a:r>
              <a:rPr lang="fr-FR" sz="1200" kern="80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La quasi-totalité des revenus provenant du secteur extractif (hors sous-traitants) et collectés par le Trésor Public provient de l’or qui a généré 279,885 milliards FCFA soit 97,4% du total des revenus comme présenté ci-après :</a:t>
            </a:r>
            <a:endParaRPr lang="en-GB" sz="1200" kern="800" dirty="0">
              <a:solidFill>
                <a:srgbClr val="685040"/>
              </a:solidFill>
              <a:latin typeface="Trebuchet MS" panose="020B0603020202020204" pitchFamily="34" charset="0"/>
              <a:ea typeface="Times New Roman" panose="02020603050405020304" pitchFamily="18" charset="0"/>
              <a:cs typeface="Times New Roman" panose="02020603050405020304" pitchFamily="18" charset="0"/>
            </a:endParaRPr>
          </a:p>
        </p:txBody>
      </p:sp>
      <p:pic>
        <p:nvPicPr>
          <p:cNvPr id="63509" name="Image 6">
            <a:extLst>
              <a:ext uri="{FF2B5EF4-FFF2-40B4-BE49-F238E27FC236}">
                <a16:creationId xmlns:a16="http://schemas.microsoft.com/office/drawing/2014/main" id="{0D8CE9C7-C7DB-4B91-B1CE-C03C88A4DE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re 1">
            <a:extLst>
              <a:ext uri="{FF2B5EF4-FFF2-40B4-BE49-F238E27FC236}">
                <a16:creationId xmlns:a16="http://schemas.microsoft.com/office/drawing/2014/main" id="{A317127C-F47C-4C84-B5A8-D3CAC1721EB2}"/>
              </a:ext>
            </a:extLst>
          </p:cNvPr>
          <p:cNvSpPr>
            <a:spLocks noGrp="1"/>
          </p:cNvSpPr>
          <p:nvPr>
            <p:ph type="title"/>
          </p:nvPr>
        </p:nvSpPr>
        <p:spPr/>
        <p:txBody>
          <a:bodyPr/>
          <a:lstStyle/>
          <a:p>
            <a:pPr eaLnBrk="1" hangingPunct="1"/>
            <a:r>
              <a:rPr lang="fr-FR" altLang="fr-FR" sz="2200">
                <a:solidFill>
                  <a:srgbClr val="000000"/>
                </a:solidFill>
              </a:rPr>
              <a:t>Répartition des revenus par substances en 2018</a:t>
            </a:r>
            <a:endParaRPr lang="fr-FR" altLang="fr-FR"/>
          </a:p>
        </p:txBody>
      </p:sp>
      <p:sp>
        <p:nvSpPr>
          <p:cNvPr id="3" name="Espace réservé du contenu 2">
            <a:extLst>
              <a:ext uri="{FF2B5EF4-FFF2-40B4-BE49-F238E27FC236}">
                <a16:creationId xmlns:a16="http://schemas.microsoft.com/office/drawing/2014/main" id="{AE1EA25E-CCFA-475D-9352-F6FEE8AB476A}"/>
              </a:ext>
            </a:extLst>
          </p:cNvPr>
          <p:cNvSpPr>
            <a:spLocks noGrp="1"/>
          </p:cNvSpPr>
          <p:nvPr>
            <p:ph idx="1"/>
          </p:nvPr>
        </p:nvSpPr>
        <p:spPr/>
        <p:txBody>
          <a:bodyPr rtlCol="0">
            <a:normAutofit/>
          </a:bodyPr>
          <a:lstStyle/>
          <a:p>
            <a:pPr marL="0" indent="0" algn="just" eaLnBrk="1" fontAlgn="auto" hangingPunct="1">
              <a:lnSpc>
                <a:spcPct val="110000"/>
              </a:lnSpc>
              <a:spcBef>
                <a:spcPts val="600"/>
              </a:spcBef>
              <a:spcAft>
                <a:spcPts val="600"/>
              </a:spcAft>
              <a:buFontTx/>
              <a:buNone/>
              <a:defRPr/>
            </a:pPr>
            <a:r>
              <a:rPr lang="fr-FR" sz="1200" kern="80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La quasi-totalité des revenus provenant du secteur extractif (hors sous-traitants) et collectés par le Trésor Public provient de l’or qui a généré 229,363 milliards FCFA soit 95,4% du total des revenus comme présenté ci-après :</a:t>
            </a:r>
          </a:p>
          <a:p>
            <a:pPr marL="0" indent="0" algn="just" eaLnBrk="1" fontAlgn="auto" hangingPunct="1">
              <a:lnSpc>
                <a:spcPct val="110000"/>
              </a:lnSpc>
              <a:spcBef>
                <a:spcPts val="600"/>
              </a:spcBef>
              <a:spcAft>
                <a:spcPts val="600"/>
              </a:spcAft>
              <a:buFontTx/>
              <a:buNone/>
              <a:defRPr/>
            </a:pPr>
            <a:endParaRPr lang="en-GB" sz="1200" kern="800" dirty="0">
              <a:solidFill>
                <a:srgbClr val="685040"/>
              </a:solidFill>
              <a:latin typeface="Trebuchet MS" panose="020B0603020202020204" pitchFamily="34" charset="0"/>
              <a:ea typeface="Times New Roman" panose="02020603050405020304" pitchFamily="18" charset="0"/>
              <a:cs typeface="Times New Roman" panose="02020603050405020304" pitchFamily="18" charset="0"/>
            </a:endParaRPr>
          </a:p>
          <a:p>
            <a:pPr eaLnBrk="1" fontAlgn="auto" hangingPunct="1">
              <a:spcAft>
                <a:spcPts val="0"/>
              </a:spcAft>
              <a:defRPr/>
            </a:pPr>
            <a:endParaRPr lang="fr-FR" dirty="0"/>
          </a:p>
        </p:txBody>
      </p:sp>
      <p:sp>
        <p:nvSpPr>
          <p:cNvPr id="4" name="Espace réservé de la date 3">
            <a:extLst>
              <a:ext uri="{FF2B5EF4-FFF2-40B4-BE49-F238E27FC236}">
                <a16:creationId xmlns:a16="http://schemas.microsoft.com/office/drawing/2014/main" id="{4DDB66E7-0F32-4609-8067-C93C0CBD1BA9}"/>
              </a:ext>
            </a:extLst>
          </p:cNvPr>
          <p:cNvSpPr>
            <a:spLocks noGrp="1"/>
          </p:cNvSpPr>
          <p:nvPr>
            <p:ph type="dt" sz="quarter" idx="10"/>
          </p:nvPr>
        </p:nvSpPr>
        <p:spPr/>
        <p:txBody>
          <a:bodyPr/>
          <a:lstStyle/>
          <a:p>
            <a:pPr>
              <a:defRPr/>
            </a:pPr>
            <a:fld id="{88C8585B-5221-4C61-9F1D-C508B85F2711}" type="datetime1">
              <a:rPr lang="en-US"/>
              <a:pPr>
                <a:defRPr/>
              </a:pPr>
              <a:t>3/4/2022</a:t>
            </a:fld>
            <a:endParaRPr lang="en-US"/>
          </a:p>
        </p:txBody>
      </p:sp>
      <p:sp>
        <p:nvSpPr>
          <p:cNvPr id="64517" name="Espace réservé du numéro de diapositive 4">
            <a:extLst>
              <a:ext uri="{FF2B5EF4-FFF2-40B4-BE49-F238E27FC236}">
                <a16:creationId xmlns:a16="http://schemas.microsoft.com/office/drawing/2014/main" id="{B4F848FE-A308-4488-ABEA-C06B7F5744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C5B73BD-468E-401B-896B-CDF29E25FED3}" type="slidenum">
              <a:rPr lang="en-US" altLang="fr-FR" sz="1200">
                <a:solidFill>
                  <a:srgbClr val="898989"/>
                </a:solidFill>
              </a:rPr>
              <a:pPr>
                <a:spcBef>
                  <a:spcPct val="0"/>
                </a:spcBef>
                <a:buFontTx/>
                <a:buNone/>
              </a:pPr>
              <a:t>47</a:t>
            </a:fld>
            <a:endParaRPr lang="en-US" altLang="fr-FR" sz="1200">
              <a:solidFill>
                <a:srgbClr val="898989"/>
              </a:solidFill>
            </a:endParaRPr>
          </a:p>
        </p:txBody>
      </p:sp>
      <p:graphicFrame>
        <p:nvGraphicFramePr>
          <p:cNvPr id="17" name="Tableau 16">
            <a:extLst>
              <a:ext uri="{FF2B5EF4-FFF2-40B4-BE49-F238E27FC236}">
                <a16:creationId xmlns:a16="http://schemas.microsoft.com/office/drawing/2014/main" id="{79291E7F-92FA-40A9-8AAB-F61BA07D45A0}"/>
              </a:ext>
            </a:extLst>
          </p:cNvPr>
          <p:cNvGraphicFramePr>
            <a:graphicFrameLocks noGrp="1"/>
          </p:cNvGraphicFramePr>
          <p:nvPr/>
        </p:nvGraphicFramePr>
        <p:xfrm>
          <a:off x="304800" y="2438400"/>
          <a:ext cx="8534400" cy="1916113"/>
        </p:xfrm>
        <a:graphic>
          <a:graphicData uri="http://schemas.openxmlformats.org/drawingml/2006/table">
            <a:tbl>
              <a:tblPr firstRow="1" firstCol="1" bandRow="1"/>
              <a:tblGrid>
                <a:gridCol w="5472937">
                  <a:extLst>
                    <a:ext uri="{9D8B030D-6E8A-4147-A177-3AD203B41FA5}">
                      <a16:colId xmlns:a16="http://schemas.microsoft.com/office/drawing/2014/main" val="20000"/>
                    </a:ext>
                  </a:extLst>
                </a:gridCol>
                <a:gridCol w="2247167">
                  <a:extLst>
                    <a:ext uri="{9D8B030D-6E8A-4147-A177-3AD203B41FA5}">
                      <a16:colId xmlns:a16="http://schemas.microsoft.com/office/drawing/2014/main" val="20001"/>
                    </a:ext>
                  </a:extLst>
                </a:gridCol>
                <a:gridCol w="814296">
                  <a:extLst>
                    <a:ext uri="{9D8B030D-6E8A-4147-A177-3AD203B41FA5}">
                      <a16:colId xmlns:a16="http://schemas.microsoft.com/office/drawing/2014/main" val="20002"/>
                    </a:ext>
                  </a:extLst>
                </a:gridCol>
              </a:tblGrid>
              <a:tr h="860622">
                <a:tc>
                  <a:txBody>
                    <a:bodyPr/>
                    <a:lstStyle/>
                    <a:p>
                      <a:pPr>
                        <a:lnSpc>
                          <a:spcPct val="110000"/>
                        </a:lnSpc>
                        <a:spcAft>
                          <a:spcPts val="600"/>
                        </a:spcAft>
                      </a:pPr>
                      <a:r>
                        <a:rPr lang="en-GB" sz="900" b="1" kern="0" dirty="0">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Type de </a:t>
                      </a:r>
                      <a:r>
                        <a:rPr lang="en-GB" sz="900" b="1" kern="0" dirty="0" err="1">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minerai</a:t>
                      </a:r>
                      <a:endParaRPr lang="fr-FR" sz="9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7A0A1B"/>
                    </a:solidFill>
                  </a:tcPr>
                </a:tc>
                <a:tc>
                  <a:txBody>
                    <a:bodyPr/>
                    <a:lstStyle/>
                    <a:p>
                      <a:pPr algn="r">
                        <a:lnSpc>
                          <a:spcPct val="110000"/>
                        </a:lnSpc>
                        <a:spcAft>
                          <a:spcPts val="600"/>
                        </a:spcAft>
                      </a:pPr>
                      <a:r>
                        <a:rPr lang="fr-FR" sz="900" b="1" kern="0">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Revenus générés (en milliards de FCFA)</a:t>
                      </a:r>
                      <a:endParaRPr lang="fr-FR" sz="9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7A0A1B"/>
                    </a:solidFill>
                  </a:tcPr>
                </a:tc>
                <a:tc>
                  <a:txBody>
                    <a:bodyPr/>
                    <a:lstStyle/>
                    <a:p>
                      <a:pPr algn="r">
                        <a:lnSpc>
                          <a:spcPct val="110000"/>
                        </a:lnSpc>
                        <a:spcAft>
                          <a:spcPts val="600"/>
                        </a:spcAft>
                      </a:pPr>
                      <a:r>
                        <a:rPr lang="en-GB" sz="900" b="1" kern="0">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a:t>
                      </a:r>
                      <a:endParaRPr lang="fr-FR" sz="9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7A0A1B"/>
                    </a:solidFill>
                  </a:tcPr>
                </a:tc>
                <a:extLst>
                  <a:ext uri="{0D108BD9-81ED-4DB2-BD59-A6C34878D82A}">
                    <a16:rowId xmlns:a16="http://schemas.microsoft.com/office/drawing/2014/main" val="10000"/>
                  </a:ext>
                </a:extLst>
              </a:tr>
              <a:tr h="351830">
                <a:tc>
                  <a:txBody>
                    <a:bodyPr/>
                    <a:lstStyle/>
                    <a:p>
                      <a:pPr>
                        <a:lnSpc>
                          <a:spcPct val="110000"/>
                        </a:lnSpc>
                        <a:spcAft>
                          <a:spcPts val="600"/>
                        </a:spcAft>
                      </a:pPr>
                      <a:r>
                        <a:rPr lang="en-GB" sz="900"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Or</a:t>
                      </a:r>
                      <a:endParaRPr lang="fr-FR" sz="9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28575" cap="flat" cmpd="sng" algn="ctr">
                      <a:solidFill>
                        <a:srgbClr val="FF0000"/>
                      </a:solidFill>
                      <a:prstDash val="solid"/>
                      <a:round/>
                      <a:headEnd type="none" w="med" len="med"/>
                      <a:tailEnd type="none" w="med" len="med"/>
                    </a:lnT>
                    <a:lnB>
                      <a:noFill/>
                    </a:lnB>
                    <a:solidFill>
                      <a:srgbClr val="F8A3AF"/>
                    </a:solidFill>
                  </a:tcPr>
                </a:tc>
                <a:tc>
                  <a:txBody>
                    <a:bodyPr/>
                    <a:lstStyle/>
                    <a:p>
                      <a:pPr algn="r">
                        <a:lnSpc>
                          <a:spcPct val="110000"/>
                        </a:lnSpc>
                        <a:spcAft>
                          <a:spcPts val="600"/>
                        </a:spcAft>
                      </a:pPr>
                      <a:r>
                        <a:rPr lang="en-GB" sz="900"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229,363</a:t>
                      </a:r>
                      <a:endParaRPr lang="fr-FR" sz="9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28575" cap="flat" cmpd="sng" algn="ctr">
                      <a:solidFill>
                        <a:srgbClr val="FF0000"/>
                      </a:solidFill>
                      <a:prstDash val="solid"/>
                      <a:round/>
                      <a:headEnd type="none" w="med" len="med"/>
                      <a:tailEnd type="none" w="med" len="med"/>
                    </a:lnT>
                    <a:lnB>
                      <a:noFill/>
                    </a:lnB>
                    <a:solidFill>
                      <a:srgbClr val="F8A3AF"/>
                    </a:solidFill>
                  </a:tcPr>
                </a:tc>
                <a:tc>
                  <a:txBody>
                    <a:bodyPr/>
                    <a:lstStyle/>
                    <a:p>
                      <a:pPr algn="r">
                        <a:lnSpc>
                          <a:spcPct val="110000"/>
                        </a:lnSpc>
                        <a:spcAft>
                          <a:spcPts val="600"/>
                        </a:spcAft>
                      </a:pPr>
                      <a:r>
                        <a:rPr lang="en-GB" sz="900"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95,4%</a:t>
                      </a:r>
                      <a:endParaRPr lang="fr-FR" sz="9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28575" cap="flat" cmpd="sng" algn="ctr">
                      <a:solidFill>
                        <a:srgbClr val="FF0000"/>
                      </a:solidFill>
                      <a:prstDash val="solid"/>
                      <a:round/>
                      <a:headEnd type="none" w="med" len="med"/>
                      <a:tailEnd type="none" w="med" len="med"/>
                    </a:lnT>
                    <a:lnB>
                      <a:noFill/>
                    </a:lnB>
                    <a:solidFill>
                      <a:srgbClr val="F8A3AF"/>
                    </a:solidFill>
                  </a:tcPr>
                </a:tc>
                <a:extLst>
                  <a:ext uri="{0D108BD9-81ED-4DB2-BD59-A6C34878D82A}">
                    <a16:rowId xmlns:a16="http://schemas.microsoft.com/office/drawing/2014/main" val="10001"/>
                  </a:ext>
                </a:extLst>
              </a:tr>
              <a:tr h="351830">
                <a:tc>
                  <a:txBody>
                    <a:bodyPr/>
                    <a:lstStyle/>
                    <a:p>
                      <a:pPr>
                        <a:lnSpc>
                          <a:spcPct val="110000"/>
                        </a:lnSpc>
                        <a:spcAft>
                          <a:spcPts val="600"/>
                        </a:spcAft>
                      </a:pPr>
                      <a:r>
                        <a:rPr lang="en-GB" sz="900" kern="0" dirty="0">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Autres substances(bauxite, carriers, eaux minerals)</a:t>
                      </a:r>
                      <a:endParaRPr lang="fr-FR" sz="9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28575" cap="flat" cmpd="sng" algn="ctr">
                      <a:solidFill>
                        <a:srgbClr val="FF0000"/>
                      </a:solidFill>
                      <a:prstDash val="solid"/>
                      <a:round/>
                      <a:headEnd type="none" w="med" len="med"/>
                      <a:tailEnd type="none" w="med" len="med"/>
                    </a:lnB>
                  </a:tcPr>
                </a:tc>
                <a:tc>
                  <a:txBody>
                    <a:bodyPr/>
                    <a:lstStyle/>
                    <a:p>
                      <a:pPr algn="r">
                        <a:lnSpc>
                          <a:spcPct val="110000"/>
                        </a:lnSpc>
                        <a:spcAft>
                          <a:spcPts val="600"/>
                        </a:spcAft>
                      </a:pPr>
                      <a:r>
                        <a:rPr lang="en-GB" sz="900" kern="0">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10,939</a:t>
                      </a:r>
                      <a:endParaRPr lang="fr-FR" sz="9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28575" cap="flat" cmpd="sng" algn="ctr">
                      <a:solidFill>
                        <a:srgbClr val="FF0000"/>
                      </a:solidFill>
                      <a:prstDash val="solid"/>
                      <a:round/>
                      <a:headEnd type="none" w="med" len="med"/>
                      <a:tailEnd type="none" w="med" len="med"/>
                    </a:lnB>
                  </a:tcPr>
                </a:tc>
                <a:tc>
                  <a:txBody>
                    <a:bodyPr/>
                    <a:lstStyle/>
                    <a:p>
                      <a:pPr algn="r">
                        <a:lnSpc>
                          <a:spcPct val="110000"/>
                        </a:lnSpc>
                        <a:spcAft>
                          <a:spcPts val="600"/>
                        </a:spcAft>
                      </a:pPr>
                      <a:r>
                        <a:rPr lang="en-GB" sz="900" kern="0">
                          <a:solidFill>
                            <a:srgbClr val="685040"/>
                          </a:solidFill>
                          <a:effectLst/>
                          <a:latin typeface="Trebuchet MS" panose="020B0603020202020204" pitchFamily="34" charset="0"/>
                          <a:ea typeface="Times New Roman" panose="02020603050405020304" pitchFamily="18" charset="0"/>
                          <a:cs typeface="Arial" panose="020B0604020202020204" pitchFamily="34" charset="0"/>
                        </a:rPr>
                        <a:t>4,6%</a:t>
                      </a:r>
                      <a:endParaRPr lang="fr-FR" sz="9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2"/>
                  </a:ext>
                </a:extLst>
              </a:tr>
              <a:tr h="351830">
                <a:tc>
                  <a:txBody>
                    <a:bodyPr/>
                    <a:lstStyle/>
                    <a:p>
                      <a:pPr>
                        <a:lnSpc>
                          <a:spcPct val="110000"/>
                        </a:lnSpc>
                        <a:spcAft>
                          <a:spcPts val="600"/>
                        </a:spcAft>
                      </a:pPr>
                      <a:r>
                        <a:rPr lang="fr-FR" sz="9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Total des revenus collectés par le Trésor Public  </a:t>
                      </a:r>
                      <a:endParaRPr lang="fr-FR" sz="9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28575" cap="flat" cmpd="sng" algn="ctr">
                      <a:solidFill>
                        <a:srgbClr val="FF0000"/>
                      </a:solidFill>
                      <a:prstDash val="solid"/>
                      <a:round/>
                      <a:headEnd type="none" w="med" len="med"/>
                      <a:tailEnd type="none" w="med" len="med"/>
                    </a:lnT>
                    <a:lnB>
                      <a:noFill/>
                    </a:lnB>
                    <a:solidFill>
                      <a:srgbClr val="BFBFBF"/>
                    </a:solidFill>
                  </a:tcPr>
                </a:tc>
                <a:tc>
                  <a:txBody>
                    <a:bodyPr/>
                    <a:lstStyle/>
                    <a:p>
                      <a:pPr algn="r">
                        <a:lnSpc>
                          <a:spcPct val="110000"/>
                        </a:lnSpc>
                        <a:spcAft>
                          <a:spcPts val="600"/>
                        </a:spcAft>
                      </a:pPr>
                      <a:r>
                        <a:rPr lang="en-GB" sz="9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240,302</a:t>
                      </a:r>
                      <a:endParaRPr lang="fr-FR" sz="9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28575" cap="flat" cmpd="sng" algn="ctr">
                      <a:solidFill>
                        <a:srgbClr val="FF0000"/>
                      </a:solidFill>
                      <a:prstDash val="solid"/>
                      <a:round/>
                      <a:headEnd type="none" w="med" len="med"/>
                      <a:tailEnd type="none" w="med" len="med"/>
                    </a:lnT>
                    <a:lnB>
                      <a:noFill/>
                    </a:lnB>
                    <a:solidFill>
                      <a:srgbClr val="BFBFBF"/>
                    </a:solidFill>
                  </a:tcPr>
                </a:tc>
                <a:tc>
                  <a:txBody>
                    <a:bodyPr/>
                    <a:lstStyle/>
                    <a:p>
                      <a:pPr algn="r">
                        <a:lnSpc>
                          <a:spcPct val="110000"/>
                        </a:lnSpc>
                        <a:spcAft>
                          <a:spcPts val="600"/>
                        </a:spcAft>
                      </a:pPr>
                      <a:r>
                        <a:rPr lang="en-GB" sz="9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100%</a:t>
                      </a:r>
                      <a:endParaRPr lang="fr-FR" sz="9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28575" cap="flat" cmpd="sng" algn="ctr">
                      <a:solidFill>
                        <a:srgbClr val="FF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03"/>
                  </a:ext>
                </a:extLst>
              </a:tr>
            </a:tbl>
          </a:graphicData>
        </a:graphic>
      </p:graphicFrame>
      <p:pic>
        <p:nvPicPr>
          <p:cNvPr id="64534" name="Image 17">
            <a:extLst>
              <a:ext uri="{FF2B5EF4-FFF2-40B4-BE49-F238E27FC236}">
                <a16:creationId xmlns:a16="http://schemas.microsoft.com/office/drawing/2014/main" id="{4153731B-2845-478B-9E03-1706863A1A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DD3DB6FA-3DC5-46E8-B661-C6258D0847A1}"/>
              </a:ext>
            </a:extLst>
          </p:cNvPr>
          <p:cNvSpPr>
            <a:spLocks noGrp="1"/>
          </p:cNvSpPr>
          <p:nvPr>
            <p:ph type="title"/>
          </p:nvPr>
        </p:nvSpPr>
        <p:spPr>
          <a:xfrm>
            <a:off x="323850" y="762000"/>
            <a:ext cx="8497888" cy="590550"/>
          </a:xfrm>
        </p:spPr>
        <p:txBody>
          <a:bodyPr rtlCol="0">
            <a:normAutofit fontScale="90000"/>
          </a:bodyPr>
          <a:lstStyle/>
          <a:p>
            <a:pPr algn="just" eaLnBrk="1" fontAlgn="auto" hangingPunct="1">
              <a:spcAft>
                <a:spcPts val="0"/>
              </a:spcAft>
              <a:defRPr/>
            </a:pPr>
            <a:r>
              <a:rPr lang="fr-FR" sz="2400" dirty="0"/>
              <a:t>Principaux écarts entre les déclarations (chiffres en millions) en 2017</a:t>
            </a:r>
            <a:endParaRPr lang="en-GB" sz="2400" dirty="0"/>
          </a:p>
        </p:txBody>
      </p:sp>
      <p:sp>
        <p:nvSpPr>
          <p:cNvPr id="6" name="Espace réservé du contenu 2">
            <a:extLst>
              <a:ext uri="{FF2B5EF4-FFF2-40B4-BE49-F238E27FC236}">
                <a16:creationId xmlns:a16="http://schemas.microsoft.com/office/drawing/2014/main" id="{704EFCE9-58F5-4F14-A429-3DF90C52A57B}"/>
              </a:ext>
            </a:extLst>
          </p:cNvPr>
          <p:cNvSpPr txBox="1">
            <a:spLocks/>
          </p:cNvSpPr>
          <p:nvPr/>
        </p:nvSpPr>
        <p:spPr>
          <a:xfrm>
            <a:off x="228600" y="914400"/>
            <a:ext cx="8229600" cy="25908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chemeClr val="tx1"/>
              </a:solidFill>
            </a:endParaRPr>
          </a:p>
          <a:p>
            <a:pPr algn="just" fontAlgn="auto">
              <a:defRPr/>
            </a:pPr>
            <a:r>
              <a:rPr lang="fr-FR" b="0" dirty="0">
                <a:solidFill>
                  <a:schemeClr val="tx1"/>
                </a:solidFill>
              </a:rPr>
              <a:t>Le rapprochement a été effectué sur la base des détails de paiements par quittance. L’écart résiduel non concilié global s’élève à </a:t>
            </a:r>
            <a:r>
              <a:rPr lang="fr-FR" dirty="0">
                <a:solidFill>
                  <a:schemeClr val="tx1"/>
                </a:solidFill>
              </a:rPr>
              <a:t>(25) milliards FCFA </a:t>
            </a:r>
            <a:r>
              <a:rPr lang="fr-FR" b="0" dirty="0">
                <a:solidFill>
                  <a:schemeClr val="tx1"/>
                </a:solidFill>
              </a:rPr>
              <a:t>soit presque 8</a:t>
            </a:r>
            <a:r>
              <a:rPr lang="fr-FR" dirty="0">
                <a:solidFill>
                  <a:schemeClr val="tx1"/>
                </a:solidFill>
              </a:rPr>
              <a:t>% </a:t>
            </a:r>
            <a:r>
              <a:rPr lang="fr-FR" b="0" dirty="0">
                <a:solidFill>
                  <a:schemeClr val="tx1"/>
                </a:solidFill>
              </a:rPr>
              <a:t>du total des recettes déclarées par l’Etat après les ajustements,</a:t>
            </a:r>
            <a:endParaRPr lang="fr-FR" b="0" dirty="0">
              <a:solidFill>
                <a:srgbClr val="000000"/>
              </a:solidFill>
              <a:latin typeface="+mj-lt"/>
              <a:cs typeface="Times New Roman" panose="02020603050405020304" pitchFamily="18" charset="0"/>
            </a:endParaRPr>
          </a:p>
        </p:txBody>
      </p:sp>
      <p:graphicFrame>
        <p:nvGraphicFramePr>
          <p:cNvPr id="2" name="Tableau 1">
            <a:extLst>
              <a:ext uri="{FF2B5EF4-FFF2-40B4-BE49-F238E27FC236}">
                <a16:creationId xmlns:a16="http://schemas.microsoft.com/office/drawing/2014/main" id="{57C5FBFE-7E07-447F-B07A-1802897B7214}"/>
              </a:ext>
            </a:extLst>
          </p:cNvPr>
          <p:cNvGraphicFramePr>
            <a:graphicFrameLocks noGrp="1"/>
          </p:cNvGraphicFramePr>
          <p:nvPr/>
        </p:nvGraphicFramePr>
        <p:xfrm>
          <a:off x="323850" y="2492375"/>
          <a:ext cx="8278813" cy="792163"/>
        </p:xfrm>
        <a:graphic>
          <a:graphicData uri="http://schemas.openxmlformats.org/drawingml/2006/table">
            <a:tbl>
              <a:tblPr/>
              <a:tblGrid>
                <a:gridCol w="2160412">
                  <a:extLst>
                    <a:ext uri="{9D8B030D-6E8A-4147-A177-3AD203B41FA5}">
                      <a16:colId xmlns:a16="http://schemas.microsoft.com/office/drawing/2014/main" val="20000"/>
                    </a:ext>
                  </a:extLst>
                </a:gridCol>
                <a:gridCol w="1835116">
                  <a:extLst>
                    <a:ext uri="{9D8B030D-6E8A-4147-A177-3AD203B41FA5}">
                      <a16:colId xmlns:a16="http://schemas.microsoft.com/office/drawing/2014/main" val="20001"/>
                    </a:ext>
                  </a:extLst>
                </a:gridCol>
                <a:gridCol w="1588184">
                  <a:extLst>
                    <a:ext uri="{9D8B030D-6E8A-4147-A177-3AD203B41FA5}">
                      <a16:colId xmlns:a16="http://schemas.microsoft.com/office/drawing/2014/main" val="20002"/>
                    </a:ext>
                  </a:extLst>
                </a:gridCol>
                <a:gridCol w="1479899">
                  <a:extLst>
                    <a:ext uri="{9D8B030D-6E8A-4147-A177-3AD203B41FA5}">
                      <a16:colId xmlns:a16="http://schemas.microsoft.com/office/drawing/2014/main" val="20003"/>
                    </a:ext>
                  </a:extLst>
                </a:gridCol>
                <a:gridCol w="1215202">
                  <a:extLst>
                    <a:ext uri="{9D8B030D-6E8A-4147-A177-3AD203B41FA5}">
                      <a16:colId xmlns:a16="http://schemas.microsoft.com/office/drawing/2014/main" val="20004"/>
                    </a:ext>
                  </a:extLst>
                </a:gridCol>
              </a:tblGrid>
              <a:tr h="396082">
                <a:tc>
                  <a:txBody>
                    <a:bodyPr/>
                    <a:lstStyle/>
                    <a:p>
                      <a:pPr algn="l" fontAlgn="ctr"/>
                      <a:r>
                        <a:rPr lang="en-GB" sz="1300" b="0" i="0" u="none" strike="noStrike" dirty="0">
                          <a:solidFill>
                            <a:srgbClr val="FFFFFF"/>
                          </a:solidFill>
                          <a:effectLst/>
                          <a:latin typeface="+mj-lt"/>
                        </a:rPr>
                        <a:t> </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chemeClr val="tx2"/>
                    </a:solidFill>
                  </a:tcPr>
                </a:tc>
                <a:tc>
                  <a:txBody>
                    <a:bodyPr/>
                    <a:lstStyle/>
                    <a:p>
                      <a:pPr algn="ctr" fontAlgn="ctr"/>
                      <a:r>
                        <a:rPr lang="en-GB" sz="1300" b="1" i="0" u="none" strike="noStrike" dirty="0">
                          <a:solidFill>
                            <a:srgbClr val="FFFFFF"/>
                          </a:solidFill>
                          <a:effectLst/>
                          <a:latin typeface="+mj-lt"/>
                        </a:rPr>
                        <a:t>Sociétés Extractives </a:t>
                      </a:r>
                      <a:br>
                        <a:rPr lang="en-GB" sz="1300" b="1" i="0" u="none" strike="noStrike" dirty="0">
                          <a:solidFill>
                            <a:srgbClr val="FFFFFF"/>
                          </a:solidFill>
                          <a:effectLst/>
                          <a:latin typeface="+mj-lt"/>
                        </a:rPr>
                      </a:br>
                      <a:r>
                        <a:rPr lang="en-GB" sz="1300" b="1" i="0" u="none" strike="noStrike" dirty="0">
                          <a:solidFill>
                            <a:srgbClr val="FFFFFF"/>
                          </a:solidFill>
                          <a:effectLst/>
                          <a:latin typeface="+mj-lt"/>
                        </a:rPr>
                        <a:t>(FCFA)</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chemeClr val="tx2"/>
                    </a:solidFill>
                  </a:tcPr>
                </a:tc>
                <a:tc>
                  <a:txBody>
                    <a:bodyPr/>
                    <a:lstStyle/>
                    <a:p>
                      <a:pPr algn="ctr" fontAlgn="ctr"/>
                      <a:r>
                        <a:rPr lang="en-GB" sz="1300" b="1" i="0" u="none" strike="noStrike" dirty="0">
                          <a:solidFill>
                            <a:srgbClr val="FFFFFF"/>
                          </a:solidFill>
                          <a:effectLst/>
                          <a:latin typeface="+mj-lt"/>
                        </a:rPr>
                        <a:t>Etat</a:t>
                      </a:r>
                      <a:br>
                        <a:rPr lang="en-GB" sz="1300" b="1" i="0" u="none" strike="noStrike" dirty="0">
                          <a:solidFill>
                            <a:srgbClr val="FFFFFF"/>
                          </a:solidFill>
                          <a:effectLst/>
                          <a:latin typeface="+mj-lt"/>
                        </a:rPr>
                      </a:br>
                      <a:r>
                        <a:rPr lang="en-GB" sz="1300" b="1" i="0" u="none" strike="noStrike" dirty="0">
                          <a:solidFill>
                            <a:srgbClr val="FFFFFF"/>
                          </a:solidFill>
                          <a:effectLst/>
                          <a:latin typeface="+mj-lt"/>
                        </a:rPr>
                        <a:t>(FCFA)</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chemeClr val="tx2"/>
                    </a:solidFill>
                  </a:tcPr>
                </a:tc>
                <a:tc>
                  <a:txBody>
                    <a:bodyPr/>
                    <a:lstStyle/>
                    <a:p>
                      <a:pPr algn="ctr" fontAlgn="ctr"/>
                      <a:r>
                        <a:rPr lang="en-GB" sz="1300" b="1" i="0" u="none" strike="noStrike" dirty="0" err="1">
                          <a:solidFill>
                            <a:srgbClr val="FFFFFF"/>
                          </a:solidFill>
                          <a:effectLst/>
                          <a:latin typeface="+mj-lt"/>
                        </a:rPr>
                        <a:t>Différence</a:t>
                      </a:r>
                      <a:br>
                        <a:rPr lang="en-GB" sz="1300" b="1" i="0" u="none" strike="noStrike" dirty="0">
                          <a:solidFill>
                            <a:srgbClr val="FFFFFF"/>
                          </a:solidFill>
                          <a:effectLst/>
                          <a:latin typeface="+mj-lt"/>
                        </a:rPr>
                      </a:br>
                      <a:r>
                        <a:rPr lang="en-GB" sz="1300" b="1" i="0" u="none" strike="noStrike" dirty="0">
                          <a:solidFill>
                            <a:srgbClr val="FFFFFF"/>
                          </a:solidFill>
                          <a:effectLst/>
                          <a:latin typeface="+mj-lt"/>
                        </a:rPr>
                        <a:t>(FCFA)</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chemeClr val="tx2"/>
                    </a:solidFill>
                  </a:tcPr>
                </a:tc>
                <a:tc>
                  <a:txBody>
                    <a:bodyPr/>
                    <a:lstStyle/>
                    <a:p>
                      <a:pPr algn="ctr" fontAlgn="ctr"/>
                      <a:r>
                        <a:rPr lang="en-GB" sz="1300" b="1" i="0" u="none" strike="noStrike">
                          <a:solidFill>
                            <a:srgbClr val="FFFFFF"/>
                          </a:solidFill>
                          <a:effectLst/>
                          <a:latin typeface="+mj-lt"/>
                        </a:rPr>
                        <a:t>%</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96082">
                <a:tc>
                  <a:txBody>
                    <a:bodyPr/>
                    <a:lstStyle/>
                    <a:p>
                      <a:pPr algn="l" fontAlgn="ctr"/>
                      <a:r>
                        <a:rPr lang="fr-FR" sz="1300" b="0" i="0" u="none" strike="noStrike" dirty="0">
                          <a:solidFill>
                            <a:schemeClr val="bg1"/>
                          </a:solidFill>
                          <a:effectLst/>
                          <a:latin typeface="+mj-lt"/>
                        </a:rPr>
                        <a:t> Total des paiements déclarés initialement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chemeClr val="tx2"/>
                    </a:solidFill>
                  </a:tcPr>
                </a:tc>
                <a:tc>
                  <a:txBody>
                    <a:bodyPr/>
                    <a:lstStyle/>
                    <a:p>
                      <a:pPr algn="ctr" fontAlgn="ctr"/>
                      <a:r>
                        <a:rPr lang="en-GB" sz="1300" b="0" i="0" u="none" strike="noStrike" dirty="0">
                          <a:solidFill>
                            <a:schemeClr val="bg1"/>
                          </a:solidFill>
                          <a:effectLst/>
                          <a:latin typeface="+mj-lt"/>
                        </a:rPr>
                        <a:t>318 567 309 048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chemeClr val="tx2"/>
                    </a:solidFill>
                  </a:tcPr>
                </a:tc>
                <a:tc>
                  <a:txBody>
                    <a:bodyPr/>
                    <a:lstStyle/>
                    <a:p>
                      <a:pPr algn="ctr" fontAlgn="ctr"/>
                      <a:r>
                        <a:rPr lang="en-GB" sz="1300" b="0" i="0" u="none" strike="noStrike" dirty="0">
                          <a:solidFill>
                            <a:schemeClr val="bg1"/>
                          </a:solidFill>
                          <a:effectLst/>
                          <a:latin typeface="+mj-lt"/>
                        </a:rPr>
                        <a:t>310 795 136 125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chemeClr val="tx2"/>
                    </a:solidFill>
                  </a:tcPr>
                </a:tc>
                <a:tc>
                  <a:txBody>
                    <a:bodyPr/>
                    <a:lstStyle/>
                    <a:p>
                      <a:pPr algn="ctr" fontAlgn="ctr"/>
                      <a:r>
                        <a:rPr lang="en-GB" sz="1300" b="0" i="0" u="none" strike="noStrike" dirty="0">
                          <a:solidFill>
                            <a:schemeClr val="bg1"/>
                          </a:solidFill>
                          <a:effectLst/>
                          <a:latin typeface="+mj-lt"/>
                        </a:rPr>
                        <a:t>7 772 172 923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chemeClr val="tx2"/>
                    </a:solidFill>
                  </a:tcPr>
                </a:tc>
                <a:tc>
                  <a:txBody>
                    <a:bodyPr/>
                    <a:lstStyle/>
                    <a:p>
                      <a:pPr algn="ctr" fontAlgn="ctr"/>
                      <a:r>
                        <a:rPr lang="en-GB" sz="1300" b="0" i="0" u="none" strike="noStrike" dirty="0">
                          <a:solidFill>
                            <a:schemeClr val="bg1"/>
                          </a:solidFill>
                          <a:effectLst/>
                          <a:latin typeface="+mj-lt"/>
                        </a:rPr>
                        <a:t>2,50%</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chemeClr val="tx2"/>
                    </a:solidFill>
                  </a:tcPr>
                </a:tc>
                <a:extLst>
                  <a:ext uri="{0D108BD9-81ED-4DB2-BD59-A6C34878D82A}">
                    <a16:rowId xmlns:a16="http://schemas.microsoft.com/office/drawing/2014/main" val="10001"/>
                  </a:ext>
                </a:extLst>
              </a:tr>
            </a:tbl>
          </a:graphicData>
        </a:graphic>
      </p:graphicFrame>
      <p:graphicFrame>
        <p:nvGraphicFramePr>
          <p:cNvPr id="4" name="Tableau 3">
            <a:extLst>
              <a:ext uri="{FF2B5EF4-FFF2-40B4-BE49-F238E27FC236}">
                <a16:creationId xmlns:a16="http://schemas.microsoft.com/office/drawing/2014/main" id="{399CADD6-0FFF-457D-B899-43C911D97DF0}"/>
              </a:ext>
            </a:extLst>
          </p:cNvPr>
          <p:cNvGraphicFramePr>
            <a:graphicFrameLocks noGrp="1"/>
          </p:cNvGraphicFramePr>
          <p:nvPr/>
        </p:nvGraphicFramePr>
        <p:xfrm>
          <a:off x="323850" y="3505200"/>
          <a:ext cx="8278813" cy="1579563"/>
        </p:xfrm>
        <a:graphic>
          <a:graphicData uri="http://schemas.openxmlformats.org/drawingml/2006/table">
            <a:tbl>
              <a:tblPr/>
              <a:tblGrid>
                <a:gridCol w="2327775">
                  <a:extLst>
                    <a:ext uri="{9D8B030D-6E8A-4147-A177-3AD203B41FA5}">
                      <a16:colId xmlns:a16="http://schemas.microsoft.com/office/drawing/2014/main" val="20000"/>
                    </a:ext>
                  </a:extLst>
                </a:gridCol>
                <a:gridCol w="1944481">
                  <a:extLst>
                    <a:ext uri="{9D8B030D-6E8A-4147-A177-3AD203B41FA5}">
                      <a16:colId xmlns:a16="http://schemas.microsoft.com/office/drawing/2014/main" val="20001"/>
                    </a:ext>
                  </a:extLst>
                </a:gridCol>
                <a:gridCol w="1455836">
                  <a:extLst>
                    <a:ext uri="{9D8B030D-6E8A-4147-A177-3AD203B41FA5}">
                      <a16:colId xmlns:a16="http://schemas.microsoft.com/office/drawing/2014/main" val="20002"/>
                    </a:ext>
                  </a:extLst>
                </a:gridCol>
                <a:gridCol w="1415887">
                  <a:extLst>
                    <a:ext uri="{9D8B030D-6E8A-4147-A177-3AD203B41FA5}">
                      <a16:colId xmlns:a16="http://schemas.microsoft.com/office/drawing/2014/main" val="20003"/>
                    </a:ext>
                  </a:extLst>
                </a:gridCol>
                <a:gridCol w="1134833">
                  <a:extLst>
                    <a:ext uri="{9D8B030D-6E8A-4147-A177-3AD203B41FA5}">
                      <a16:colId xmlns:a16="http://schemas.microsoft.com/office/drawing/2014/main" val="20004"/>
                    </a:ext>
                  </a:extLst>
                </a:gridCol>
              </a:tblGrid>
              <a:tr h="528821">
                <a:tc>
                  <a:txBody>
                    <a:bodyPr/>
                    <a:lstStyle/>
                    <a:p>
                      <a:pPr algn="l" fontAlgn="ctr"/>
                      <a:r>
                        <a:rPr lang="en-GB" sz="1300" b="0" i="0" u="none" strike="noStrike" dirty="0">
                          <a:solidFill>
                            <a:srgbClr val="FFFFFF"/>
                          </a:solidFill>
                          <a:effectLst/>
                          <a:latin typeface="+mj-lt"/>
                        </a:rPr>
                        <a:t> </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rgbClr val="730022"/>
                    </a:solidFill>
                  </a:tcPr>
                </a:tc>
                <a:tc>
                  <a:txBody>
                    <a:bodyPr/>
                    <a:lstStyle/>
                    <a:p>
                      <a:pPr algn="ctr" fontAlgn="ctr"/>
                      <a:r>
                        <a:rPr lang="en-GB" sz="1300" b="1" i="0" u="none" strike="noStrike" dirty="0">
                          <a:solidFill>
                            <a:srgbClr val="FFFFFF"/>
                          </a:solidFill>
                          <a:effectLst/>
                          <a:latin typeface="+mj-lt"/>
                        </a:rPr>
                        <a:t>Sociétés Extractives </a:t>
                      </a:r>
                      <a:br>
                        <a:rPr lang="en-GB" sz="1300" b="1" i="0" u="none" strike="noStrike" dirty="0">
                          <a:solidFill>
                            <a:srgbClr val="FFFFFF"/>
                          </a:solidFill>
                          <a:effectLst/>
                          <a:latin typeface="+mj-lt"/>
                        </a:rPr>
                      </a:br>
                      <a:r>
                        <a:rPr lang="en-GB" sz="1300" b="1" i="0" u="none" strike="noStrike" dirty="0">
                          <a:solidFill>
                            <a:srgbClr val="FFFFFF"/>
                          </a:solidFill>
                          <a:effectLst/>
                          <a:latin typeface="+mj-lt"/>
                        </a:rPr>
                        <a:t>(FCFA)</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rgbClr val="730022"/>
                    </a:solidFill>
                  </a:tcPr>
                </a:tc>
                <a:tc>
                  <a:txBody>
                    <a:bodyPr/>
                    <a:lstStyle/>
                    <a:p>
                      <a:pPr algn="ctr" fontAlgn="ctr"/>
                      <a:r>
                        <a:rPr lang="en-GB" sz="1300" b="1" i="0" u="none" strike="noStrike">
                          <a:solidFill>
                            <a:srgbClr val="FFFFFF"/>
                          </a:solidFill>
                          <a:effectLst/>
                          <a:latin typeface="+mj-lt"/>
                        </a:rPr>
                        <a:t>Etat</a:t>
                      </a:r>
                      <a:br>
                        <a:rPr lang="en-GB" sz="1300" b="1" i="0" u="none" strike="noStrike">
                          <a:solidFill>
                            <a:srgbClr val="FFFFFF"/>
                          </a:solidFill>
                          <a:effectLst/>
                          <a:latin typeface="+mj-lt"/>
                        </a:rPr>
                      </a:br>
                      <a:r>
                        <a:rPr lang="en-GB" sz="1300" b="1" i="0" u="none" strike="noStrike">
                          <a:solidFill>
                            <a:srgbClr val="FFFFFF"/>
                          </a:solidFill>
                          <a:effectLst/>
                          <a:latin typeface="+mj-lt"/>
                        </a:rPr>
                        <a:t>(FCFA)</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rgbClr val="730022"/>
                    </a:solidFill>
                  </a:tcPr>
                </a:tc>
                <a:tc>
                  <a:txBody>
                    <a:bodyPr/>
                    <a:lstStyle/>
                    <a:p>
                      <a:pPr algn="ctr" fontAlgn="ctr"/>
                      <a:r>
                        <a:rPr lang="en-GB" sz="1300" b="1" i="0" u="none" strike="noStrike">
                          <a:solidFill>
                            <a:srgbClr val="FFFFFF"/>
                          </a:solidFill>
                          <a:effectLst/>
                          <a:latin typeface="+mj-lt"/>
                        </a:rPr>
                        <a:t>Différence</a:t>
                      </a:r>
                      <a:br>
                        <a:rPr lang="en-GB" sz="1300" b="1" i="0" u="none" strike="noStrike">
                          <a:solidFill>
                            <a:srgbClr val="FFFFFF"/>
                          </a:solidFill>
                          <a:effectLst/>
                          <a:latin typeface="+mj-lt"/>
                        </a:rPr>
                      </a:br>
                      <a:r>
                        <a:rPr lang="en-GB" sz="1300" b="1" i="0" u="none" strike="noStrike">
                          <a:solidFill>
                            <a:srgbClr val="FFFFFF"/>
                          </a:solidFill>
                          <a:effectLst/>
                          <a:latin typeface="+mj-lt"/>
                        </a:rPr>
                        <a:t>(FCFA)</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rgbClr val="730022"/>
                    </a:solidFill>
                  </a:tcPr>
                </a:tc>
                <a:tc>
                  <a:txBody>
                    <a:bodyPr/>
                    <a:lstStyle/>
                    <a:p>
                      <a:pPr algn="ctr" fontAlgn="ctr"/>
                      <a:r>
                        <a:rPr lang="en-GB" sz="1300" b="1" i="0" u="none" strike="noStrike">
                          <a:solidFill>
                            <a:srgbClr val="FFFFFF"/>
                          </a:solidFill>
                          <a:effectLst/>
                          <a:latin typeface="+mj-lt"/>
                        </a:rPr>
                        <a:t>%</a:t>
                      </a:r>
                    </a:p>
                  </a:txBody>
                  <a:tcPr marL="0" marR="0" marT="0" marB="0" anchor="ctr">
                    <a:lnL>
                      <a:noFill/>
                    </a:lnL>
                    <a:lnR>
                      <a:noFill/>
                    </a:lnR>
                    <a:lnT>
                      <a:noFill/>
                    </a:lnT>
                    <a:lnB w="19050" cap="flat" cmpd="sng" algn="ctr">
                      <a:solidFill>
                        <a:srgbClr val="ED1A3B"/>
                      </a:solidFill>
                      <a:prstDash val="solid"/>
                      <a:round/>
                      <a:headEnd type="none" w="med" len="med"/>
                      <a:tailEnd type="none" w="med" len="med"/>
                    </a:lnB>
                    <a:solidFill>
                      <a:srgbClr val="730022"/>
                    </a:solidFill>
                  </a:tcPr>
                </a:tc>
                <a:extLst>
                  <a:ext uri="{0D108BD9-81ED-4DB2-BD59-A6C34878D82A}">
                    <a16:rowId xmlns:a16="http://schemas.microsoft.com/office/drawing/2014/main" val="10000"/>
                  </a:ext>
                </a:extLst>
              </a:tr>
              <a:tr h="1050742">
                <a:tc>
                  <a:txBody>
                    <a:bodyPr/>
                    <a:lstStyle/>
                    <a:p>
                      <a:pPr algn="l" fontAlgn="ctr"/>
                      <a:r>
                        <a:rPr lang="fr-FR" sz="1300" b="0" i="0" u="none" strike="noStrike" dirty="0">
                          <a:solidFill>
                            <a:srgbClr val="000000"/>
                          </a:solidFill>
                          <a:effectLst/>
                          <a:latin typeface="+mj-lt"/>
                        </a:rPr>
                        <a:t> Total des paiements après ajustement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tc>
                  <a:txBody>
                    <a:bodyPr/>
                    <a:lstStyle/>
                    <a:p>
                      <a:pPr algn="ctr" fontAlgn="ctr"/>
                      <a:r>
                        <a:rPr lang="en-GB" sz="1300" b="0" i="0" u="none" strike="noStrike" dirty="0">
                          <a:solidFill>
                            <a:srgbClr val="000000"/>
                          </a:solidFill>
                          <a:effectLst/>
                          <a:latin typeface="+mj-lt"/>
                        </a:rPr>
                        <a:t>286 508 484 865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tc>
                  <a:txBody>
                    <a:bodyPr/>
                    <a:lstStyle/>
                    <a:p>
                      <a:pPr algn="ctr" fontAlgn="ctr"/>
                      <a:r>
                        <a:rPr lang="en-GB" sz="1300" b="0" i="0" u="none" strike="noStrike" dirty="0">
                          <a:solidFill>
                            <a:srgbClr val="000000"/>
                          </a:solidFill>
                          <a:effectLst/>
                          <a:latin typeface="+mj-lt"/>
                        </a:rPr>
                        <a:t>311 746 202 020 </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tc>
                  <a:txBody>
                    <a:bodyPr/>
                    <a:lstStyle/>
                    <a:p>
                      <a:pPr algn="ctr" fontAlgn="ctr"/>
                      <a:r>
                        <a:rPr lang="en-GB" sz="1300" b="0" i="0" u="none" strike="noStrike" dirty="0">
                          <a:solidFill>
                            <a:srgbClr val="000000"/>
                          </a:solidFill>
                          <a:effectLst/>
                          <a:latin typeface="+mj-lt"/>
                        </a:rPr>
                        <a:t>(25 237 717 155)</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tc>
                  <a:txBody>
                    <a:bodyPr/>
                    <a:lstStyle/>
                    <a:p>
                      <a:pPr algn="ctr" fontAlgn="ctr"/>
                      <a:r>
                        <a:rPr lang="en-GB" sz="1300" b="0" i="0" u="none" strike="noStrike" dirty="0">
                          <a:solidFill>
                            <a:srgbClr val="000000"/>
                          </a:solidFill>
                          <a:effectLst/>
                          <a:latin typeface="+mj-lt"/>
                        </a:rPr>
                        <a:t>-8,10%</a:t>
                      </a:r>
                    </a:p>
                  </a:txBody>
                  <a:tcPr marL="0" marR="0" marT="0" marB="0" anchor="ctr">
                    <a:lnL>
                      <a:noFill/>
                    </a:lnL>
                    <a:lnR>
                      <a:noFill/>
                    </a:lnR>
                    <a:lnT w="19050" cap="flat" cmpd="sng" algn="ctr">
                      <a:solidFill>
                        <a:srgbClr val="ED1A3B"/>
                      </a:solidFill>
                      <a:prstDash val="solid"/>
                      <a:round/>
                      <a:headEnd type="none" w="med" len="med"/>
                      <a:tailEnd type="none" w="med" len="med"/>
                    </a:lnT>
                    <a:lnB>
                      <a:noFill/>
                    </a:lnB>
                    <a:solidFill>
                      <a:srgbClr val="F8A3AF"/>
                    </a:solidFill>
                  </a:tcPr>
                </a:tc>
                <a:extLst>
                  <a:ext uri="{0D108BD9-81ED-4DB2-BD59-A6C34878D82A}">
                    <a16:rowId xmlns:a16="http://schemas.microsoft.com/office/drawing/2014/main" val="10001"/>
                  </a:ext>
                </a:extLst>
              </a:tr>
            </a:tbl>
          </a:graphicData>
        </a:graphic>
      </p:graphicFrame>
      <p:pic>
        <p:nvPicPr>
          <p:cNvPr id="65564" name="Image 6">
            <a:extLst>
              <a:ext uri="{FF2B5EF4-FFF2-40B4-BE49-F238E27FC236}">
                <a16:creationId xmlns:a16="http://schemas.microsoft.com/office/drawing/2014/main" id="{C842A5C5-A2DF-413B-B082-3B1178C791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CAAA-E3DC-4F8F-A468-9427BF11EE8A}"/>
              </a:ext>
            </a:extLst>
          </p:cNvPr>
          <p:cNvSpPr>
            <a:spLocks noGrp="1"/>
          </p:cNvSpPr>
          <p:nvPr>
            <p:ph type="title"/>
          </p:nvPr>
        </p:nvSpPr>
        <p:spPr>
          <a:xfrm>
            <a:off x="323850" y="279400"/>
            <a:ext cx="8497888" cy="935038"/>
          </a:xfrm>
        </p:spPr>
        <p:txBody>
          <a:bodyPr rtlCol="0">
            <a:normAutofit fontScale="90000"/>
          </a:bodyPr>
          <a:lstStyle/>
          <a:p>
            <a:pPr eaLnBrk="1" fontAlgn="auto" hangingPunct="1">
              <a:spcAft>
                <a:spcPts val="0"/>
              </a:spcAft>
              <a:defRPr/>
            </a:pPr>
            <a:br>
              <a:rPr lang="fr-FR" sz="2800" dirty="0">
                <a:solidFill>
                  <a:srgbClr val="C00000"/>
                </a:solidFill>
              </a:rPr>
            </a:br>
            <a:r>
              <a:rPr lang="fr-FR" sz="2800" dirty="0">
                <a:solidFill>
                  <a:srgbClr val="C00000"/>
                </a:solidFill>
              </a:rPr>
              <a:t>Résultats des travaux de conciliation 2018</a:t>
            </a:r>
            <a:br>
              <a:rPr lang="fr-FR" sz="2800" dirty="0">
                <a:solidFill>
                  <a:srgbClr val="2E2E6E"/>
                </a:solidFill>
              </a:rPr>
            </a:br>
            <a:r>
              <a:rPr lang="fr-FR" sz="2000" dirty="0">
                <a:solidFill>
                  <a:srgbClr val="685040"/>
                </a:solidFill>
              </a:rPr>
              <a:t>Conciliation des flux de paiements</a:t>
            </a:r>
            <a:endParaRPr lang="en-GB" sz="2000" dirty="0">
              <a:solidFill>
                <a:srgbClr val="685040"/>
              </a:solidFill>
            </a:endParaRPr>
          </a:p>
        </p:txBody>
      </p:sp>
      <p:sp>
        <p:nvSpPr>
          <p:cNvPr id="66563" name="Espace réservé du contenu 2">
            <a:extLst>
              <a:ext uri="{FF2B5EF4-FFF2-40B4-BE49-F238E27FC236}">
                <a16:creationId xmlns:a16="http://schemas.microsoft.com/office/drawing/2014/main" id="{9329C9F9-B231-430B-AFE2-2463B65CC34C}"/>
              </a:ext>
            </a:extLst>
          </p:cNvPr>
          <p:cNvSpPr txBox="1">
            <a:spLocks/>
          </p:cNvSpPr>
          <p:nvPr/>
        </p:nvSpPr>
        <p:spPr bwMode="auto">
          <a:xfrm>
            <a:off x="323850" y="1370013"/>
            <a:ext cx="8313738"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 typeface="Arial" panose="020B0604020202020204" pitchFamily="34" charset="0"/>
              <a:buNone/>
            </a:pPr>
            <a:r>
              <a:rPr lang="fr-FR" altLang="fr-FR" sz="1600"/>
              <a:t>Le rapprochement a été effectué sur la base du détail des paiements par quittance.</a:t>
            </a:r>
          </a:p>
          <a:p>
            <a:pPr algn="just" eaLnBrk="1" hangingPunct="1">
              <a:spcBef>
                <a:spcPct val="0"/>
              </a:spcBef>
              <a:spcAft>
                <a:spcPts val="600"/>
              </a:spcAft>
              <a:buFont typeface="Arial" panose="020B0604020202020204" pitchFamily="34" charset="0"/>
              <a:buNone/>
            </a:pPr>
            <a:r>
              <a:rPr lang="fr-FR" altLang="fr-FR" sz="1600"/>
              <a:t>L’écart résiduel non concilié global s’élève à </a:t>
            </a:r>
            <a:r>
              <a:rPr lang="fr-FR" altLang="fr-FR" sz="1600" b="1"/>
              <a:t>10 milliards FCFA </a:t>
            </a:r>
            <a:r>
              <a:rPr lang="fr-FR" altLang="fr-FR" sz="1600"/>
              <a:t>soit </a:t>
            </a:r>
            <a:r>
              <a:rPr lang="fr-FR" altLang="fr-FR" sz="1600" b="1"/>
              <a:t>3,81% </a:t>
            </a:r>
            <a:r>
              <a:rPr lang="fr-FR" altLang="fr-FR" sz="1600"/>
              <a:t>du total des recettes déclarées par l’Etat après les ajustements.</a:t>
            </a:r>
            <a:endParaRPr lang="fr-FR" altLang="fr-FR" sz="2400" b="1" i="1">
              <a:solidFill>
                <a:srgbClr val="FF0000"/>
              </a:solidFill>
            </a:endParaRPr>
          </a:p>
          <a:p>
            <a:pPr algn="just" eaLnBrk="1" hangingPunct="1">
              <a:spcBef>
                <a:spcPct val="0"/>
              </a:spcBef>
              <a:spcAft>
                <a:spcPts val="600"/>
              </a:spcAft>
              <a:buFont typeface="Arial" panose="020B0604020202020204" pitchFamily="34" charset="0"/>
              <a:buNone/>
            </a:pPr>
            <a:endParaRPr lang="en-GB" altLang="fr-FR" sz="1600"/>
          </a:p>
        </p:txBody>
      </p:sp>
      <p:graphicFrame>
        <p:nvGraphicFramePr>
          <p:cNvPr id="9" name="Tableau 8">
            <a:extLst>
              <a:ext uri="{FF2B5EF4-FFF2-40B4-BE49-F238E27FC236}">
                <a16:creationId xmlns:a16="http://schemas.microsoft.com/office/drawing/2014/main" id="{11A1E7FC-70E2-45D4-BB2F-2CE1E01ED0F3}"/>
              </a:ext>
            </a:extLst>
          </p:cNvPr>
          <p:cNvGraphicFramePr>
            <a:graphicFrameLocks noGrp="1"/>
          </p:cNvGraphicFramePr>
          <p:nvPr/>
        </p:nvGraphicFramePr>
        <p:xfrm>
          <a:off x="323850" y="2692400"/>
          <a:ext cx="8024813" cy="2662238"/>
        </p:xfrm>
        <a:graphic>
          <a:graphicData uri="http://schemas.openxmlformats.org/drawingml/2006/table">
            <a:tbl>
              <a:tblPr firstRow="1" firstCol="1" bandRow="1">
                <a:tableStyleId>{5C22544A-7EE6-4342-B048-85BDC9FD1C3A}</a:tableStyleId>
              </a:tblPr>
              <a:tblGrid>
                <a:gridCol w="3727549">
                  <a:extLst>
                    <a:ext uri="{9D8B030D-6E8A-4147-A177-3AD203B41FA5}">
                      <a16:colId xmlns:a16="http://schemas.microsoft.com/office/drawing/2014/main" val="20000"/>
                    </a:ext>
                  </a:extLst>
                </a:gridCol>
                <a:gridCol w="1420800">
                  <a:extLst>
                    <a:ext uri="{9D8B030D-6E8A-4147-A177-3AD203B41FA5}">
                      <a16:colId xmlns:a16="http://schemas.microsoft.com/office/drawing/2014/main" val="20001"/>
                    </a:ext>
                  </a:extLst>
                </a:gridCol>
                <a:gridCol w="1533339">
                  <a:extLst>
                    <a:ext uri="{9D8B030D-6E8A-4147-A177-3AD203B41FA5}">
                      <a16:colId xmlns:a16="http://schemas.microsoft.com/office/drawing/2014/main" val="20002"/>
                    </a:ext>
                  </a:extLst>
                </a:gridCol>
                <a:gridCol w="1343124">
                  <a:extLst>
                    <a:ext uri="{9D8B030D-6E8A-4147-A177-3AD203B41FA5}">
                      <a16:colId xmlns:a16="http://schemas.microsoft.com/office/drawing/2014/main" val="20003"/>
                    </a:ext>
                  </a:extLst>
                </a:gridCol>
              </a:tblGrid>
              <a:tr h="511493">
                <a:tc>
                  <a:txBody>
                    <a:bodyPr/>
                    <a:lstStyle/>
                    <a:p>
                      <a:pPr algn="l">
                        <a:lnSpc>
                          <a:spcPct val="110000"/>
                        </a:lnSpc>
                        <a:spcAft>
                          <a:spcPts val="600"/>
                        </a:spcAft>
                      </a:pPr>
                      <a:r>
                        <a:rPr lang="en-GB" sz="1300" b="1" kern="0" dirty="0">
                          <a:effectLst/>
                        </a:rPr>
                        <a:t>Flux de </a:t>
                      </a:r>
                      <a:r>
                        <a:rPr lang="en-GB" sz="1300" b="1" kern="0" dirty="0" err="1">
                          <a:effectLst/>
                        </a:rPr>
                        <a:t>paiements</a:t>
                      </a:r>
                      <a:r>
                        <a:rPr lang="en-GB" sz="1300" b="1" kern="0" dirty="0">
                          <a:effectLst/>
                        </a:rPr>
                        <a:t> </a:t>
                      </a:r>
                      <a:r>
                        <a:rPr lang="en-GB" sz="1300" b="1" kern="0" dirty="0" err="1">
                          <a:effectLst/>
                        </a:rPr>
                        <a:t>rapprochés</a:t>
                      </a:r>
                      <a:r>
                        <a:rPr lang="en-GB" sz="1300" b="1" kern="0" dirty="0">
                          <a:effectLst/>
                        </a:rPr>
                        <a:t> </a:t>
                      </a:r>
                      <a:endParaRPr lang="fr-FR" sz="13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tx2">
                        <a:lumMod val="50000"/>
                      </a:schemeClr>
                    </a:solidFill>
                  </a:tcPr>
                </a:tc>
                <a:tc rowSpan="2">
                  <a:txBody>
                    <a:bodyPr/>
                    <a:lstStyle/>
                    <a:p>
                      <a:pPr algn="r">
                        <a:lnSpc>
                          <a:spcPct val="110000"/>
                        </a:lnSpc>
                        <a:spcAft>
                          <a:spcPts val="600"/>
                        </a:spcAft>
                      </a:pPr>
                      <a:r>
                        <a:rPr lang="en-GB" sz="1300" b="1" kern="0" dirty="0" err="1">
                          <a:effectLst/>
                        </a:rPr>
                        <a:t>Déclaration</a:t>
                      </a:r>
                      <a:r>
                        <a:rPr lang="en-GB" sz="1300" b="1" kern="0" dirty="0">
                          <a:effectLst/>
                        </a:rPr>
                        <a:t> </a:t>
                      </a:r>
                      <a:r>
                        <a:rPr lang="en-GB" sz="1300" b="1" kern="0" dirty="0" err="1">
                          <a:effectLst/>
                        </a:rPr>
                        <a:t>initiale</a:t>
                      </a:r>
                      <a:endParaRPr lang="fr-FR" sz="13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41574" marB="41574" anchor="ctr">
                    <a:solidFill>
                      <a:schemeClr val="tx2">
                        <a:lumMod val="50000"/>
                      </a:schemeClr>
                    </a:solidFill>
                  </a:tcPr>
                </a:tc>
                <a:tc rowSpan="2">
                  <a:txBody>
                    <a:bodyPr/>
                    <a:lstStyle/>
                    <a:p>
                      <a:pPr algn="r">
                        <a:lnSpc>
                          <a:spcPct val="110000"/>
                        </a:lnSpc>
                        <a:spcAft>
                          <a:spcPts val="600"/>
                        </a:spcAft>
                      </a:pPr>
                      <a:r>
                        <a:rPr lang="en-GB" sz="1300" b="1" kern="0" dirty="0" err="1">
                          <a:effectLst/>
                        </a:rPr>
                        <a:t>Ajustements</a:t>
                      </a:r>
                      <a:r>
                        <a:rPr lang="en-GB" sz="1300" b="1" kern="0" dirty="0">
                          <a:effectLst/>
                        </a:rPr>
                        <a:t> de conciliation</a:t>
                      </a:r>
                      <a:endParaRPr lang="fr-FR" sz="13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41574" marB="41574" anchor="ctr">
                    <a:solidFill>
                      <a:schemeClr val="tx2">
                        <a:lumMod val="50000"/>
                      </a:schemeClr>
                    </a:solidFill>
                  </a:tcPr>
                </a:tc>
                <a:tc rowSpan="2">
                  <a:txBody>
                    <a:bodyPr/>
                    <a:lstStyle/>
                    <a:p>
                      <a:pPr algn="r">
                        <a:lnSpc>
                          <a:spcPct val="110000"/>
                        </a:lnSpc>
                        <a:spcAft>
                          <a:spcPts val="600"/>
                        </a:spcAft>
                      </a:pPr>
                      <a:r>
                        <a:rPr lang="en-GB" sz="1300" b="1" kern="0" dirty="0" err="1">
                          <a:effectLst/>
                        </a:rPr>
                        <a:t>Déclaration</a:t>
                      </a:r>
                      <a:r>
                        <a:rPr lang="en-GB" sz="1300" b="1" kern="0" dirty="0">
                          <a:effectLst/>
                        </a:rPr>
                        <a:t> </a:t>
                      </a:r>
                      <a:r>
                        <a:rPr lang="en-GB" sz="1300" b="1" kern="0" dirty="0" err="1">
                          <a:effectLst/>
                        </a:rPr>
                        <a:t>Ajustée</a:t>
                      </a:r>
                      <a:endParaRPr lang="fr-FR" sz="13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41574" marB="41574" anchor="ctr">
                    <a:solidFill>
                      <a:schemeClr val="tx2">
                        <a:lumMod val="50000"/>
                      </a:schemeClr>
                    </a:solidFill>
                  </a:tcPr>
                </a:tc>
                <a:extLst>
                  <a:ext uri="{0D108BD9-81ED-4DB2-BD59-A6C34878D82A}">
                    <a16:rowId xmlns:a16="http://schemas.microsoft.com/office/drawing/2014/main" val="10000"/>
                  </a:ext>
                </a:extLst>
              </a:tr>
              <a:tr h="430149">
                <a:tc>
                  <a:txBody>
                    <a:bodyPr/>
                    <a:lstStyle/>
                    <a:p>
                      <a:pPr algn="l">
                        <a:lnSpc>
                          <a:spcPct val="110000"/>
                        </a:lnSpc>
                        <a:spcAft>
                          <a:spcPts val="600"/>
                        </a:spcAft>
                      </a:pPr>
                      <a:r>
                        <a:rPr lang="en-GB" sz="1300" b="1" kern="0" dirty="0">
                          <a:effectLst/>
                        </a:rPr>
                        <a:t>(</a:t>
                      </a:r>
                      <a:r>
                        <a:rPr lang="en-GB" sz="1300" b="1" kern="0" dirty="0" err="1">
                          <a:effectLst/>
                        </a:rPr>
                        <a:t>En</a:t>
                      </a:r>
                      <a:r>
                        <a:rPr lang="en-GB" sz="1300" b="1" kern="0" dirty="0">
                          <a:effectLst/>
                        </a:rPr>
                        <a:t> milliards FCFA)</a:t>
                      </a:r>
                      <a:endParaRPr lang="fr-FR" sz="1300" b="1"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tx2">
                        <a:lumMod val="50000"/>
                      </a:schemeClr>
                    </a:solidFill>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0001"/>
                  </a:ext>
                </a:extLst>
              </a:tr>
              <a:tr h="430149">
                <a:tc>
                  <a:txBody>
                    <a:bodyPr/>
                    <a:lstStyle/>
                    <a:p>
                      <a:pPr algn="l">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Sociétés extractives </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bg1"/>
                    </a:solidFill>
                  </a:tcPr>
                </a:tc>
                <a:tc>
                  <a:txBody>
                    <a:bodyPr/>
                    <a:lstStyle/>
                    <a:p>
                      <a:pPr algn="r">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291,179</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bg1"/>
                    </a:solidFill>
                  </a:tcPr>
                </a:tc>
                <a:tc>
                  <a:txBody>
                    <a:bodyPr/>
                    <a:lstStyle/>
                    <a:p>
                      <a:pPr algn="r">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(18,281)</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bg1"/>
                    </a:solidFill>
                  </a:tcPr>
                </a:tc>
                <a:tc>
                  <a:txBody>
                    <a:bodyPr/>
                    <a:lstStyle/>
                    <a:p>
                      <a:pPr algn="r">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272,898</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bg1"/>
                    </a:solidFill>
                  </a:tcPr>
                </a:tc>
                <a:extLst>
                  <a:ext uri="{0D108BD9-81ED-4DB2-BD59-A6C34878D82A}">
                    <a16:rowId xmlns:a16="http://schemas.microsoft.com/office/drawing/2014/main" val="10002"/>
                  </a:ext>
                </a:extLst>
              </a:tr>
              <a:tr h="430149">
                <a:tc>
                  <a:txBody>
                    <a:bodyPr/>
                    <a:lstStyle/>
                    <a:p>
                      <a:pPr algn="l">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a:t>
                      </a:r>
                      <a:r>
                        <a:rPr lang="en-GB" sz="1300" b="1" kern="0" dirty="0" err="1">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Gouvernement</a:t>
                      </a: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rgbClr val="F6A1A8"/>
                    </a:solidFill>
                  </a:tcPr>
                </a:tc>
                <a:tc>
                  <a:txBody>
                    <a:bodyPr/>
                    <a:lstStyle/>
                    <a:p>
                      <a:pPr algn="r">
                        <a:lnSpc>
                          <a:spcPct val="110000"/>
                        </a:lnSpc>
                        <a:spcAft>
                          <a:spcPts val="600"/>
                        </a:spcAft>
                      </a:pPr>
                      <a:r>
                        <a:rPr lang="en-GB" sz="13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262,852</a:t>
                      </a:r>
                      <a:endParaRPr lang="fr-FR" sz="13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rgbClr val="F6A1A8"/>
                    </a:solidFill>
                  </a:tcPr>
                </a:tc>
                <a:tc>
                  <a:txBody>
                    <a:bodyPr/>
                    <a:lstStyle/>
                    <a:p>
                      <a:pPr algn="r">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0,040</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rgbClr val="F6A1A8"/>
                    </a:solidFill>
                  </a:tcPr>
                </a:tc>
                <a:tc>
                  <a:txBody>
                    <a:bodyPr/>
                    <a:lstStyle/>
                    <a:p>
                      <a:pPr algn="r">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262,892</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rgbClr val="F6A1A8"/>
                    </a:solidFill>
                  </a:tcPr>
                </a:tc>
                <a:extLst>
                  <a:ext uri="{0D108BD9-81ED-4DB2-BD59-A6C34878D82A}">
                    <a16:rowId xmlns:a16="http://schemas.microsoft.com/office/drawing/2014/main" val="10003"/>
                  </a:ext>
                </a:extLst>
              </a:tr>
              <a:tr h="430149">
                <a:tc>
                  <a:txBody>
                    <a:bodyPr/>
                    <a:lstStyle/>
                    <a:p>
                      <a:pPr algn="l">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a:t>
                      </a:r>
                      <a:r>
                        <a:rPr lang="en-GB" sz="1300" b="1" kern="0" dirty="0" err="1">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Ecart</a:t>
                      </a: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Global (EG)</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bg1"/>
                    </a:solidFill>
                  </a:tcPr>
                </a:tc>
                <a:tc>
                  <a:txBody>
                    <a:bodyPr/>
                    <a:lstStyle/>
                    <a:p>
                      <a:pPr algn="r">
                        <a:lnSpc>
                          <a:spcPct val="110000"/>
                        </a:lnSpc>
                        <a:spcAft>
                          <a:spcPts val="600"/>
                        </a:spcAft>
                      </a:pPr>
                      <a:r>
                        <a:rPr lang="en-GB" sz="13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28,327</a:t>
                      </a:r>
                      <a:endParaRPr lang="fr-FR" sz="13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bg1"/>
                    </a:solidFill>
                  </a:tcPr>
                </a:tc>
                <a:tc>
                  <a:txBody>
                    <a:bodyPr/>
                    <a:lstStyle/>
                    <a:p>
                      <a:pPr algn="r">
                        <a:lnSpc>
                          <a:spcPct val="110000"/>
                        </a:lnSpc>
                        <a:spcAft>
                          <a:spcPts val="600"/>
                        </a:spcAft>
                      </a:pPr>
                      <a:r>
                        <a:rPr lang="en-GB" sz="13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(18,321)</a:t>
                      </a:r>
                      <a:endParaRPr lang="fr-FR" sz="13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bg1"/>
                    </a:solidFill>
                  </a:tcPr>
                </a:tc>
                <a:tc>
                  <a:txBody>
                    <a:bodyPr/>
                    <a:lstStyle/>
                    <a:p>
                      <a:pPr algn="r">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10,006</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chemeClr val="bg1"/>
                    </a:solidFill>
                  </a:tcPr>
                </a:tc>
                <a:extLst>
                  <a:ext uri="{0D108BD9-81ED-4DB2-BD59-A6C34878D82A}">
                    <a16:rowId xmlns:a16="http://schemas.microsoft.com/office/drawing/2014/main" val="10004"/>
                  </a:ext>
                </a:extLst>
              </a:tr>
              <a:tr h="430149">
                <a:tc>
                  <a:txBody>
                    <a:bodyPr/>
                    <a:lstStyle/>
                    <a:p>
                      <a:pPr algn="l">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a:t>
                      </a:r>
                      <a:r>
                        <a:rPr lang="en-GB" sz="1300" b="1" kern="0" dirty="0" err="1">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Ecart</a:t>
                      </a: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a:t>
                      </a:r>
                      <a:r>
                        <a:rPr lang="en-GB" sz="1300" b="1" kern="0" dirty="0" err="1">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en</a:t>
                      </a: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 % </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rgbClr val="F6A1A8"/>
                    </a:solidFill>
                  </a:tcPr>
                </a:tc>
                <a:tc>
                  <a:txBody>
                    <a:bodyPr/>
                    <a:lstStyle/>
                    <a:p>
                      <a:pPr algn="r">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10,78%</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rgbClr val="F6A1A8"/>
                    </a:solidFill>
                  </a:tcPr>
                </a:tc>
                <a:tc>
                  <a:txBody>
                    <a:bodyPr/>
                    <a:lstStyle/>
                    <a:p>
                      <a:pPr algn="r">
                        <a:lnSpc>
                          <a:spcPct val="110000"/>
                        </a:lnSpc>
                        <a:spcAft>
                          <a:spcPts val="600"/>
                        </a:spcAft>
                      </a:pPr>
                      <a:r>
                        <a:rPr lang="en-GB" sz="1300" b="1" kern="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t>
                      </a:r>
                      <a:endParaRPr lang="fr-FR" sz="1300" kern="80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rgbClr val="F6A1A8"/>
                    </a:solidFill>
                  </a:tcPr>
                </a:tc>
                <a:tc>
                  <a:txBody>
                    <a:bodyPr/>
                    <a:lstStyle/>
                    <a:p>
                      <a:pPr algn="r">
                        <a:lnSpc>
                          <a:spcPct val="110000"/>
                        </a:lnSpc>
                        <a:spcAft>
                          <a:spcPts val="600"/>
                        </a:spcAft>
                      </a:pPr>
                      <a:r>
                        <a:rPr lang="en-GB" sz="1300" b="1" kern="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3,81%</a:t>
                      </a:r>
                      <a:endParaRPr lang="fr-FR" sz="1300" kern="800" dirty="0">
                        <a:solidFill>
                          <a:srgbClr val="68504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78" marR="68578" marT="0" marB="0" anchor="ctr">
                    <a:solidFill>
                      <a:srgbClr val="F6A1A8"/>
                    </a:solidFill>
                  </a:tcPr>
                </a:tc>
                <a:extLst>
                  <a:ext uri="{0D108BD9-81ED-4DB2-BD59-A6C34878D82A}">
                    <a16:rowId xmlns:a16="http://schemas.microsoft.com/office/drawing/2014/main" val="10005"/>
                  </a:ext>
                </a:extLst>
              </a:tr>
            </a:tbl>
          </a:graphicData>
        </a:graphic>
      </p:graphicFrame>
      <p:pic>
        <p:nvPicPr>
          <p:cNvPr id="66601" name="Image 5">
            <a:extLst>
              <a:ext uri="{FF2B5EF4-FFF2-40B4-BE49-F238E27FC236}">
                <a16:creationId xmlns:a16="http://schemas.microsoft.com/office/drawing/2014/main" id="{CD92DE08-2839-4EF2-97AB-55F5F149EC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a:extLst>
              <a:ext uri="{FF2B5EF4-FFF2-40B4-BE49-F238E27FC236}">
                <a16:creationId xmlns:a16="http://schemas.microsoft.com/office/drawing/2014/main" id="{760782B1-00CC-4B56-B709-E7157FC2B245}"/>
              </a:ext>
            </a:extLst>
          </p:cNvPr>
          <p:cNvSpPr>
            <a:spLocks noGrp="1"/>
          </p:cNvSpPr>
          <p:nvPr>
            <p:ph type="title"/>
          </p:nvPr>
        </p:nvSpPr>
        <p:spPr>
          <a:xfrm>
            <a:off x="3175" y="188913"/>
            <a:ext cx="6877050" cy="625475"/>
          </a:xfrm>
        </p:spPr>
        <p:txBody>
          <a:bodyPr/>
          <a:lstStyle/>
          <a:p>
            <a:pPr eaLnBrk="1" hangingPunct="1"/>
            <a:r>
              <a:rPr lang="fr-FR" altLang="fr-FR" sz="2800" b="1"/>
              <a:t>Sigles et Liste des abréviations</a:t>
            </a:r>
          </a:p>
        </p:txBody>
      </p:sp>
      <p:graphicFrame>
        <p:nvGraphicFramePr>
          <p:cNvPr id="6" name="Espace réservé du contenu 5">
            <a:extLst>
              <a:ext uri="{FF2B5EF4-FFF2-40B4-BE49-F238E27FC236}">
                <a16:creationId xmlns:a16="http://schemas.microsoft.com/office/drawing/2014/main" id="{2F8164DF-0EDA-4C96-86D9-28AFC92B5FCA}"/>
              </a:ext>
            </a:extLst>
          </p:cNvPr>
          <p:cNvGraphicFramePr>
            <a:graphicFrameLocks noGrp="1"/>
          </p:cNvGraphicFramePr>
          <p:nvPr>
            <p:ph idx="1"/>
          </p:nvPr>
        </p:nvGraphicFramePr>
        <p:xfrm>
          <a:off x="166688" y="968375"/>
          <a:ext cx="8750300" cy="5788256"/>
        </p:xfrm>
        <a:graphic>
          <a:graphicData uri="http://schemas.openxmlformats.org/drawingml/2006/table">
            <a:tbl>
              <a:tblPr/>
              <a:tblGrid>
                <a:gridCol w="1268412">
                  <a:extLst>
                    <a:ext uri="{9D8B030D-6E8A-4147-A177-3AD203B41FA5}">
                      <a16:colId xmlns:a16="http://schemas.microsoft.com/office/drawing/2014/main" val="20000"/>
                    </a:ext>
                  </a:extLst>
                </a:gridCol>
                <a:gridCol w="7481888">
                  <a:extLst>
                    <a:ext uri="{9D8B030D-6E8A-4147-A177-3AD203B41FA5}">
                      <a16:colId xmlns:a16="http://schemas.microsoft.com/office/drawing/2014/main" val="20001"/>
                    </a:ext>
                  </a:extLst>
                </a:gridCol>
              </a:tblGrid>
              <a:tr h="282532">
                <a:tc grid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1" i="0" u="none" strike="noStrike" cap="none" normalizeH="0" baseline="0">
                        <a:ln>
                          <a:noFill/>
                        </a:ln>
                        <a:solidFill>
                          <a:srgbClr val="FFFFFF"/>
                        </a:solidFill>
                        <a:effectLst/>
                        <a:latin typeface="Arial" panose="020B060402020202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fr-FR"/>
                    </a:p>
                  </a:txBody>
                  <a:tcPr/>
                </a:tc>
                <a:extLst>
                  <a:ext uri="{0D108BD9-81ED-4DB2-BD59-A6C34878D82A}">
                    <a16:rowId xmlns:a16="http://schemas.microsoft.com/office/drawing/2014/main" val="10000"/>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FAFP</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Fond d’Appui à la Formation Professionnelle</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FNEJ</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Fond National pour l’Emploi des Jeunes</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FNL</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Fond National de Logement</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29364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INPS</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Institut National de Prévoyance Sociale</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IRVM</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Impôt sur le Revenu des Valeurs Mobilières</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IS</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Impôt sur les Sociétés</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ISCP</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Impôt Spécial sur Certains Produits</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ITIE</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Initiative pour la Transparence dans les Industries Extractives</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ITS</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Impôt sur les Traitements et Salaires</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9"/>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m FCFA</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Millions de FCFA</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0"/>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MCAS</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Mining Cadastre Administration System </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1"/>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n/a</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Non applicable</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n/c</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Non communiqué</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3"/>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NIF</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Numéro d’Identification Fiscal</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OGAS</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Oil and Gas Administration System</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5"/>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OHADA</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Organisation pour l’Harmonisation en Afrique du Droit des Affaires</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6"/>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PC </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Prélèvement Communautaire </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7"/>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PCS</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Prélèvement Communautaire de Solidarité </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8"/>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Arial" panose="020B0604020202020204" pitchFamily="34" charset="0"/>
                        </a:rPr>
                        <a:t>PDSEC</a:t>
                      </a:r>
                      <a:endPar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Plans de Développement Social, Economique, et Culturel</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9"/>
                  </a:ext>
                </a:extLst>
              </a:tr>
              <a:tr h="2743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rPr>
                        <a:t>SAE</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libri" panose="020F0502020204030204" pitchFamily="34" charset="0"/>
                          <a:cs typeface="Times New Roman" panose="02020603050405020304" pitchFamily="18" charset="0"/>
                        </a:rPr>
                        <a:t>Société appartenant à l’Etat</a:t>
                      </a:r>
                    </a:p>
                  </a:txBody>
                  <a:tcPr marL="17993" marR="1799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20"/>
                  </a:ext>
                </a:extLst>
              </a:tr>
            </a:tbl>
          </a:graphicData>
        </a:graphic>
      </p:graphicFrame>
      <p:sp>
        <p:nvSpPr>
          <p:cNvPr id="4" name="Espace réservé de la date 3">
            <a:extLst>
              <a:ext uri="{FF2B5EF4-FFF2-40B4-BE49-F238E27FC236}">
                <a16:creationId xmlns:a16="http://schemas.microsoft.com/office/drawing/2014/main" id="{CC9528E0-F9FA-4FE8-A7A8-690B69D5E6A5}"/>
              </a:ext>
            </a:extLst>
          </p:cNvPr>
          <p:cNvSpPr>
            <a:spLocks noGrp="1"/>
          </p:cNvSpPr>
          <p:nvPr>
            <p:ph type="dt" sz="quarter" idx="10"/>
          </p:nvPr>
        </p:nvSpPr>
        <p:spPr/>
        <p:txBody>
          <a:bodyPr/>
          <a:lstStyle/>
          <a:p>
            <a:pPr>
              <a:defRPr/>
            </a:pPr>
            <a:fld id="{88C8585B-5221-4C61-9F1D-C508B85F2711}" type="datetime1">
              <a:rPr lang="en-US"/>
              <a:pPr>
                <a:defRPr/>
              </a:pPr>
              <a:t>3/4/2022</a:t>
            </a:fld>
            <a:endParaRPr lang="en-US" dirty="0"/>
          </a:p>
        </p:txBody>
      </p:sp>
      <p:sp>
        <p:nvSpPr>
          <p:cNvPr id="21575" name="Espace réservé du numéro de diapositive 4">
            <a:extLst>
              <a:ext uri="{FF2B5EF4-FFF2-40B4-BE49-F238E27FC236}">
                <a16:creationId xmlns:a16="http://schemas.microsoft.com/office/drawing/2014/main" id="{0AD48831-2BF8-40DE-B534-EB07622FD2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1ECE0DF-D1A4-40C4-BE46-DFA3183A0E25}" type="slidenum">
              <a:rPr lang="en-US" altLang="fr-FR" sz="1200">
                <a:solidFill>
                  <a:srgbClr val="898989"/>
                </a:solidFill>
              </a:rPr>
              <a:pPr>
                <a:spcBef>
                  <a:spcPct val="0"/>
                </a:spcBef>
                <a:buFontTx/>
                <a:buNone/>
              </a:pPr>
              <a:t>5</a:t>
            </a:fld>
            <a:endParaRPr lang="en-US" altLang="fr-FR" sz="1200">
              <a:solidFill>
                <a:srgbClr val="898989"/>
              </a:solidFill>
            </a:endParaRPr>
          </a:p>
        </p:txBody>
      </p:sp>
      <p:sp>
        <p:nvSpPr>
          <p:cNvPr id="21576" name="Rectangle 1">
            <a:extLst>
              <a:ext uri="{FF2B5EF4-FFF2-40B4-BE49-F238E27FC236}">
                <a16:creationId xmlns:a16="http://schemas.microsoft.com/office/drawing/2014/main" id="{0DC52C2B-3184-4514-B842-C8713C9A2A44}"/>
              </a:ext>
            </a:extLst>
          </p:cNvPr>
          <p:cNvSpPr>
            <a:spLocks noChangeArrowheads="1"/>
          </p:cNvSpPr>
          <p:nvPr/>
        </p:nvSpPr>
        <p:spPr bwMode="auto">
          <a:xfrm>
            <a:off x="2906713" y="1600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pic>
        <p:nvPicPr>
          <p:cNvPr id="21577" name="Image 7">
            <a:extLst>
              <a:ext uri="{FF2B5EF4-FFF2-40B4-BE49-F238E27FC236}">
                <a16:creationId xmlns:a16="http://schemas.microsoft.com/office/drawing/2014/main" id="{653A37B2-2063-49C2-AC1F-DB623891E6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78713" y="53975"/>
            <a:ext cx="14382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446B1D2-E9D5-424D-A8A1-26B1DB4C47B4}"/>
              </a:ext>
            </a:extLst>
          </p:cNvPr>
          <p:cNvSpPr>
            <a:spLocks noGrp="1"/>
          </p:cNvSpPr>
          <p:nvPr>
            <p:ph type="title"/>
          </p:nvPr>
        </p:nvSpPr>
        <p:spPr>
          <a:xfrm>
            <a:off x="323850" y="752475"/>
            <a:ext cx="8497888" cy="295275"/>
          </a:xfrm>
        </p:spPr>
        <p:txBody>
          <a:bodyPr rtlCol="0">
            <a:normAutofit fontScale="90000"/>
          </a:bodyPr>
          <a:lstStyle/>
          <a:p>
            <a:pPr algn="just" eaLnBrk="1" fontAlgn="auto" hangingPunct="1">
              <a:spcAft>
                <a:spcPts val="0"/>
              </a:spcAft>
              <a:defRPr/>
            </a:pPr>
            <a:r>
              <a:rPr lang="fr-FR" sz="2400" b="1" dirty="0">
                <a:solidFill>
                  <a:schemeClr val="accent1"/>
                </a:solidFill>
              </a:rPr>
              <a:t>Exhaustivité et Fiabilité</a:t>
            </a:r>
            <a:endParaRPr lang="en-GB" sz="2400" b="1" dirty="0">
              <a:solidFill>
                <a:schemeClr val="accent1"/>
              </a:solidFill>
            </a:endParaRPr>
          </a:p>
        </p:txBody>
      </p:sp>
      <p:sp>
        <p:nvSpPr>
          <p:cNvPr id="6" name="Espace réservé du contenu 2">
            <a:extLst>
              <a:ext uri="{FF2B5EF4-FFF2-40B4-BE49-F238E27FC236}">
                <a16:creationId xmlns:a16="http://schemas.microsoft.com/office/drawing/2014/main" id="{52F9EDC3-524E-40A9-A245-E1C7CA4CD007}"/>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sp>
        <p:nvSpPr>
          <p:cNvPr id="67588" name="ZoneTexte 7">
            <a:extLst>
              <a:ext uri="{FF2B5EF4-FFF2-40B4-BE49-F238E27FC236}">
                <a16:creationId xmlns:a16="http://schemas.microsoft.com/office/drawing/2014/main" id="{4144E418-93C4-4FC0-B835-1D36E4EE01FC}"/>
              </a:ext>
            </a:extLst>
          </p:cNvPr>
          <p:cNvSpPr txBox="1">
            <a:spLocks noChangeArrowheads="1"/>
          </p:cNvSpPr>
          <p:nvPr/>
        </p:nvSpPr>
        <p:spPr bwMode="auto">
          <a:xfrm>
            <a:off x="228600" y="1123950"/>
            <a:ext cx="8134350"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tabLst>
                <a:tab pos="457200" algn="l"/>
              </a:tabLst>
              <a:defRPr>
                <a:solidFill>
                  <a:schemeClr val="tx1"/>
                </a:solidFill>
                <a:latin typeface="Arial" panose="020B0604020202020204" pitchFamily="34" charset="0"/>
                <a:cs typeface="Arial" panose="020B0604020202020204" pitchFamily="34" charset="0"/>
              </a:defRPr>
            </a:lvl1pPr>
            <a:lvl2pPr marL="742950" indent="-285750">
              <a:tabLst>
                <a:tab pos="457200" algn="l"/>
              </a:tabLst>
              <a:defRPr>
                <a:solidFill>
                  <a:schemeClr val="tx1"/>
                </a:solidFill>
                <a:latin typeface="Arial" panose="020B0604020202020204" pitchFamily="34" charset="0"/>
                <a:cs typeface="Arial" panose="020B0604020202020204" pitchFamily="34" charset="0"/>
              </a:defRPr>
            </a:lvl2pPr>
            <a:lvl3pPr marL="1143000" indent="-228600">
              <a:tabLst>
                <a:tab pos="457200" algn="l"/>
              </a:tabLst>
              <a:defRPr>
                <a:solidFill>
                  <a:schemeClr val="tx1"/>
                </a:solidFill>
                <a:latin typeface="Arial" panose="020B0604020202020204" pitchFamily="34" charset="0"/>
                <a:cs typeface="Arial" panose="020B0604020202020204" pitchFamily="34" charset="0"/>
              </a:defRPr>
            </a:lvl3pPr>
            <a:lvl4pPr marL="1600200" indent="-228600">
              <a:tabLst>
                <a:tab pos="457200" algn="l"/>
              </a:tabLst>
              <a:defRPr>
                <a:solidFill>
                  <a:schemeClr val="tx1"/>
                </a:solidFill>
                <a:latin typeface="Arial" panose="020B0604020202020204" pitchFamily="34" charset="0"/>
                <a:cs typeface="Arial" panose="020B0604020202020204" pitchFamily="34" charset="0"/>
              </a:defRPr>
            </a:lvl4pPr>
            <a:lvl5pPr marL="2057400" indent="-22860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eaLnBrk="1" hangingPunct="1">
              <a:lnSpc>
                <a:spcPct val="107000"/>
              </a:lnSpc>
              <a:spcAft>
                <a:spcPts val="800"/>
              </a:spcAft>
              <a:buFont typeface="Arial" panose="020B0604020202020204" pitchFamily="34" charset="0"/>
              <a:buChar char="•"/>
            </a:pPr>
            <a:r>
              <a:rPr lang="fr-FR" altLang="en-US" sz="1500">
                <a:latin typeface="Times New Roman" panose="02020603050405020304" pitchFamily="18" charset="0"/>
                <a:ea typeface="Calibri" panose="020F0502020204030204" pitchFamily="34" charset="0"/>
                <a:cs typeface="Times New Roman" panose="02020603050405020304" pitchFamily="18" charset="0"/>
              </a:rPr>
              <a:t>Toutes les entreprises extractives retenues dans le périmètre de conciliation de 2017 et 2018 ont soumis un formulaire de déclaration. </a:t>
            </a:r>
            <a:endParaRPr lang="en-GB" altLang="en-US" sz="1500">
              <a:latin typeface="Times New Roman" panose="02020603050405020304" pitchFamily="18" charset="0"/>
              <a:ea typeface="Calibri" panose="020F0502020204030204" pitchFamily="34" charset="0"/>
              <a:cs typeface="Times New Roman" panose="02020603050405020304" pitchFamily="18" charset="0"/>
            </a:endParaRPr>
          </a:p>
          <a:p>
            <a:pPr eaLnBrk="1" hangingPunct="1">
              <a:lnSpc>
                <a:spcPct val="107000"/>
              </a:lnSpc>
              <a:spcAft>
                <a:spcPts val="800"/>
              </a:spcAft>
              <a:buFont typeface="Arial" panose="020B0604020202020204" pitchFamily="34" charset="0"/>
              <a:buChar char="•"/>
            </a:pPr>
            <a:r>
              <a:rPr lang="fr-FR" altLang="en-US" sz="1500">
                <a:latin typeface="Times New Roman" panose="02020603050405020304" pitchFamily="18" charset="0"/>
                <a:ea typeface="Calibri" panose="020F0502020204030204" pitchFamily="34" charset="0"/>
                <a:cs typeface="Times New Roman" panose="02020603050405020304" pitchFamily="18" charset="0"/>
              </a:rPr>
              <a:t>Toutes les entreprises extractives retenues dans le périmètre de conciliation de 2017 et 2018  ont soumis un formulaire de déclaration certifié par un commissaire aux comptes à l’exception des six (6) sociétés qui sont: SMK, SOMILO, DIAMANT CIMENT, EMM, MMR et KOFI SA. </a:t>
            </a:r>
            <a:endParaRPr lang="en-GB" altLang="en-US" sz="1500">
              <a:latin typeface="Times New Roman" panose="02020603050405020304" pitchFamily="18" charset="0"/>
              <a:ea typeface="Calibri" panose="020F0502020204030204" pitchFamily="34" charset="0"/>
              <a:cs typeface="Times New Roman" panose="02020603050405020304" pitchFamily="18" charset="0"/>
            </a:endParaRPr>
          </a:p>
          <a:p>
            <a:pPr eaLnBrk="1" hangingPunct="1">
              <a:lnSpc>
                <a:spcPct val="107000"/>
              </a:lnSpc>
              <a:spcAft>
                <a:spcPts val="800"/>
              </a:spcAft>
              <a:buFont typeface="Arial" panose="020B0604020202020204" pitchFamily="34" charset="0"/>
              <a:buChar char="•"/>
            </a:pPr>
            <a:r>
              <a:rPr lang="fr-FR" altLang="en-US" sz="1500">
                <a:latin typeface="Times New Roman" panose="02020603050405020304" pitchFamily="18" charset="0"/>
                <a:ea typeface="Calibri" panose="020F0502020204030204" pitchFamily="34" charset="0"/>
                <a:cs typeface="Times New Roman" panose="02020603050405020304" pitchFamily="18" charset="0"/>
              </a:rPr>
              <a:t>Toutes les Administrations publiques sollicitées dans le cadre de la conciliation 2017 et 2018 ont soumis des formulaires de déclaration pour chacune des entreprises extractives retenues dans le périmètre de conciliation. Cependant, aucune de dites Administrations n’a soumis un formulaire de déclaration certifié par la Section des Comptes.</a:t>
            </a:r>
            <a:endParaRPr lang="en-GB" altLang="en-US" sz="1500">
              <a:latin typeface="Times New Roman" panose="02020603050405020304" pitchFamily="18" charset="0"/>
              <a:ea typeface="Calibri" panose="020F0502020204030204" pitchFamily="34" charset="0"/>
              <a:cs typeface="Times New Roman" panose="02020603050405020304" pitchFamily="18" charset="0"/>
            </a:endParaRPr>
          </a:p>
          <a:p>
            <a:pPr eaLnBrk="1" hangingPunct="1">
              <a:lnSpc>
                <a:spcPct val="107000"/>
              </a:lnSpc>
              <a:spcAft>
                <a:spcPts val="800"/>
              </a:spcAft>
              <a:buFont typeface="Arial" panose="020B0604020202020204" pitchFamily="34" charset="0"/>
              <a:buChar char="•"/>
            </a:pPr>
            <a:r>
              <a:rPr lang="fr-FR" altLang="en-US" sz="1500">
                <a:latin typeface="Times New Roman" panose="02020603050405020304" pitchFamily="18" charset="0"/>
                <a:ea typeface="Calibri" panose="020F0502020204030204" pitchFamily="34" charset="0"/>
                <a:cs typeface="Times New Roman" panose="02020603050405020304" pitchFamily="18" charset="0"/>
              </a:rPr>
              <a:t>Concernant les entreprises non retenues dans ledit périmètre, toutes les Administrations publiques ont soumis des formulaires de déclaration à cet effet, à l’exception de la DGE et l’INPS.</a:t>
            </a:r>
            <a:endParaRPr lang="en-GB" altLang="en-US" sz="1500">
              <a:latin typeface="Times New Roman" panose="02020603050405020304" pitchFamily="18" charset="0"/>
              <a:ea typeface="Calibri" panose="020F0502020204030204" pitchFamily="34" charset="0"/>
              <a:cs typeface="Times New Roman" panose="02020603050405020304" pitchFamily="18" charset="0"/>
            </a:endParaRPr>
          </a:p>
          <a:p>
            <a:pPr eaLnBrk="1" hangingPunct="1">
              <a:lnSpc>
                <a:spcPct val="107000"/>
              </a:lnSpc>
              <a:spcAft>
                <a:spcPts val="800"/>
              </a:spcAft>
              <a:buFont typeface="Arial" panose="020B0604020202020204" pitchFamily="34" charset="0"/>
              <a:buChar char="•"/>
            </a:pPr>
            <a:r>
              <a:rPr lang="fr-FR" altLang="en-US" sz="1500">
                <a:latin typeface="Times New Roman" panose="02020603050405020304" pitchFamily="18" charset="0"/>
                <a:ea typeface="Calibri" panose="020F0502020204030204" pitchFamily="34" charset="0"/>
                <a:cs typeface="Times New Roman" panose="02020603050405020304" pitchFamily="18" charset="0"/>
              </a:rPr>
              <a:t>Compte tenu des insuffisances relevées telles que le défaut de soumission des déclarations unilatérales par la DGE et l’INPS ainsi que le défaut de certification des formulaires de déclaration par la totalité des Administrations publiques, nous ne sommes pas en mesure de conclure avoir acquis une assurance raisonnable sur l’exhaustivité et la fiabilité des revenus du secteur extractif reportés par les Administrations publiques.</a:t>
            </a:r>
            <a:endParaRPr lang="en-GB" altLang="en-US" sz="150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7589" name="Image 6">
            <a:extLst>
              <a:ext uri="{FF2B5EF4-FFF2-40B4-BE49-F238E27FC236}">
                <a16:creationId xmlns:a16="http://schemas.microsoft.com/office/drawing/2014/main" id="{F7F63C53-B748-45A9-BB05-B2614E3BBD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012B834-0482-4249-92D2-13AD0F83884E}"/>
              </a:ext>
            </a:extLst>
          </p:cNvPr>
          <p:cNvSpPr>
            <a:spLocks noGrp="1"/>
          </p:cNvSpPr>
          <p:nvPr>
            <p:ph type="title"/>
          </p:nvPr>
        </p:nvSpPr>
        <p:spPr>
          <a:xfrm>
            <a:off x="1476375" y="188913"/>
            <a:ext cx="5726113" cy="841375"/>
          </a:xfrm>
        </p:spPr>
        <p:txBody>
          <a:bodyPr/>
          <a:lstStyle/>
          <a:p>
            <a:pPr eaLnBrk="1" hangingPunct="1"/>
            <a:r>
              <a:rPr lang="fr-FR" altLang="fr-FR" sz="3200" b="1">
                <a:solidFill>
                  <a:srgbClr val="00B0F0"/>
                </a:solidFill>
                <a:latin typeface="Times New Roman" panose="02020603050405020304" pitchFamily="18" charset="0"/>
                <a:cs typeface="Times New Roman" panose="02020603050405020304" pitchFamily="18" charset="0"/>
              </a:rPr>
              <a:t>Principales Recommandations </a:t>
            </a:r>
            <a:r>
              <a:rPr lang="fr-FR" altLang="fr-FR" sz="3200" b="1">
                <a:solidFill>
                  <a:srgbClr val="00B0F0"/>
                </a:solidFill>
              </a:rPr>
              <a:t> </a:t>
            </a:r>
          </a:p>
        </p:txBody>
      </p:sp>
      <p:sp>
        <p:nvSpPr>
          <p:cNvPr id="10" name="Espace réservé du contenu 9">
            <a:extLst>
              <a:ext uri="{FF2B5EF4-FFF2-40B4-BE49-F238E27FC236}">
                <a16:creationId xmlns:a16="http://schemas.microsoft.com/office/drawing/2014/main" id="{417D2D2F-D564-403E-8E41-0F34CA0D828D}"/>
              </a:ext>
            </a:extLst>
          </p:cNvPr>
          <p:cNvSpPr>
            <a:spLocks noGrp="1"/>
          </p:cNvSpPr>
          <p:nvPr>
            <p:ph idx="1"/>
          </p:nvPr>
        </p:nvSpPr>
        <p:spPr>
          <a:xfrm>
            <a:off x="0" y="801688"/>
            <a:ext cx="9144000" cy="5580062"/>
          </a:xfrm>
        </p:spPr>
        <p:txBody>
          <a:bodyPr>
            <a:normAutofit/>
          </a:bodyPr>
          <a:lstStyle/>
          <a:p>
            <a:pPr algn="just" eaLnBrk="1" hangingPunct="1">
              <a:spcBef>
                <a:spcPts val="1200"/>
              </a:spcBef>
              <a:spcAft>
                <a:spcPts val="1200"/>
              </a:spcAft>
            </a:pPr>
            <a:r>
              <a:rPr lang="fr-FR" altLang="en-US" sz="1400" b="1" i="1" u="sng">
                <a:solidFill>
                  <a:srgbClr val="710022"/>
                </a:solidFill>
                <a:latin typeface="Trebuchet MS" panose="020B0603020202020204" pitchFamily="34" charset="0"/>
                <a:ea typeface="Trebuchet MS" panose="020B0603020202020204" pitchFamily="34" charset="0"/>
                <a:cs typeface="Trebuchet MS" panose="020B0603020202020204" pitchFamily="34" charset="0"/>
              </a:rPr>
              <a:t>Recommandation N°1: Mise en place d’une politique de données ouvertes dans le cadre de la mise</a:t>
            </a:r>
            <a:r>
              <a:rPr lang="fr-FR" altLang="en-US" sz="1400" b="1" u="sng">
                <a:solidFill>
                  <a:srgbClr val="98002E"/>
                </a:solidFill>
                <a:latin typeface="Trebuchet MS" panose="020B0603020202020204" pitchFamily="34" charset="0"/>
                <a:ea typeface="Trebuchet MS" panose="020B0603020202020204" pitchFamily="34" charset="0"/>
                <a:cs typeface="Trebuchet MS" panose="020B0603020202020204" pitchFamily="34" charset="0"/>
              </a:rPr>
              <a:t> </a:t>
            </a:r>
            <a:r>
              <a:rPr lang="fr-FR" altLang="en-US" sz="1400" b="1" i="1" u="sng">
                <a:solidFill>
                  <a:srgbClr val="710022"/>
                </a:solidFill>
                <a:latin typeface="Trebuchet MS" panose="020B0603020202020204" pitchFamily="34" charset="0"/>
                <a:ea typeface="Trebuchet MS" panose="020B0603020202020204" pitchFamily="34" charset="0"/>
                <a:cs typeface="Trebuchet MS" panose="020B0603020202020204" pitchFamily="34" charset="0"/>
              </a:rPr>
              <a:t>en œuvre de l’ITIE au Mali:</a:t>
            </a:r>
          </a:p>
          <a:p>
            <a:pPr algn="just" eaLnBrk="1" hangingPunct="1">
              <a:spcBef>
                <a:spcPts val="1200"/>
              </a:spcBef>
              <a:spcAft>
                <a:spcPts val="1200"/>
              </a:spcAft>
              <a:buFont typeface="Arial" panose="020B0604020202020204" pitchFamily="34" charset="0"/>
              <a:buNone/>
            </a:pPr>
            <a:r>
              <a:rPr lang="fr-FR" altLang="en-US" sz="1400"/>
              <a:t>L’Exigence 4.9.c de la Norme ITIE 2016 relative à la divulgation systématique des données ITIE stipule que « le Groupe Multipartite pourra demander l’accord du Conseil d’Administration pour intégrer la mise en œuvre de l’ITIE conformément à la procédure convenue pour les divulgations intégrées ». Par ailleurs, les données devant être publiées par la norme couvrent une vaste gamme d'informations telles que les recettes perçues par les régies financières, les transferts infranationaux, les données sur la production, les exportations et le registre des licences actives.</a:t>
            </a:r>
          </a:p>
          <a:p>
            <a:pPr algn="just" eaLnBrk="1" hangingPunct="1">
              <a:spcBef>
                <a:spcPts val="1200"/>
              </a:spcBef>
              <a:spcAft>
                <a:spcPts val="1200"/>
              </a:spcAft>
              <a:buFont typeface="Arial" panose="020B0604020202020204" pitchFamily="34" charset="0"/>
              <a:buNone/>
            </a:pPr>
            <a:r>
              <a:rPr lang="fr-FR" altLang="en-US" sz="1400" b="1" i="1" u="sng">
                <a:solidFill>
                  <a:srgbClr val="984807"/>
                </a:solidFill>
                <a:latin typeface="Trebuchet MS" panose="020B0603020202020204" pitchFamily="34" charset="0"/>
              </a:rPr>
              <a:t>Recommandation N°2 : Déclaration des données financières par projet:</a:t>
            </a:r>
          </a:p>
          <a:p>
            <a:pPr>
              <a:lnSpc>
                <a:spcPct val="90000"/>
              </a:lnSpc>
              <a:buFont typeface="Arial" panose="020B0604020202020204" pitchFamily="34" charset="0"/>
              <a:buNone/>
            </a:pPr>
            <a:r>
              <a:rPr lang="fr-FR" altLang="en-US" sz="1400"/>
              <a:t>Selon l’Exigence 4.7, « une déclaration par projet est requise, pour autant qu’elle soit conforme aux normes reconnues de la Securities and Exchange Commission des États-Unis (SEC – Commission américaine des opérations boursières) et aux futures exigences de l’Union Européenne ». Pour l’élaboration du présent rapport, et étant seulement encouragée, la déclaration par projet n’a pas été requise par le Comité de Pilotage pour l’exercice 2017. </a:t>
            </a:r>
          </a:p>
          <a:p>
            <a:pPr>
              <a:lnSpc>
                <a:spcPct val="90000"/>
              </a:lnSpc>
              <a:buFont typeface="Arial" panose="020B0604020202020204" pitchFamily="34" charset="0"/>
              <a:buNone/>
            </a:pPr>
            <a:r>
              <a:rPr lang="fr-FR" altLang="en-US" sz="1400"/>
              <a:t>Ainsi, le Comité de Pilotage ITIE au Mali est tenu de s’assurer que les prochains rapports ITIE soient conformes à l’Exigence 4.7 concernant les déclarations par projet. </a:t>
            </a:r>
          </a:p>
          <a:p>
            <a:pPr>
              <a:lnSpc>
                <a:spcPct val="90000"/>
              </a:lnSpc>
              <a:buFont typeface="Arial" panose="020B0604020202020204" pitchFamily="34" charset="0"/>
              <a:buNone/>
            </a:pPr>
            <a:r>
              <a:rPr lang="fr-FR" altLang="en-US" sz="1400" i="1"/>
              <a:t>Nous recommandons au Comité de Pilotage d’entreprendre les actions nécessaires pour instaurer la notion de « déclaration par projet » dans les prochains rapports ITIE et de s’inspirer de la note d’orientation n° 29 du Secrétariat International ITIE diffusée. En effet, selon cette note, les principales étapes à suivre sont les suivantes :</a:t>
            </a:r>
            <a:endParaRPr lang="fr-FR" altLang="en-US" sz="1400"/>
          </a:p>
          <a:p>
            <a:pPr>
              <a:lnSpc>
                <a:spcPct val="90000"/>
              </a:lnSpc>
            </a:pPr>
            <a:r>
              <a:rPr lang="fr-FR" altLang="en-US" sz="1400" i="1"/>
              <a:t>convenir d’une définition du terme « projet » dans le contexte Malien ; </a:t>
            </a:r>
            <a:endParaRPr lang="fr-FR" altLang="en-US" sz="1400"/>
          </a:p>
          <a:p>
            <a:pPr>
              <a:lnSpc>
                <a:spcPct val="90000"/>
              </a:lnSpc>
            </a:pPr>
            <a:r>
              <a:rPr lang="fr-FR" altLang="en-US" sz="1400" i="1"/>
              <a:t>identification des flux des revenus à déclarer par projet ; </a:t>
            </a:r>
            <a:endParaRPr lang="fr-FR" altLang="en-US" sz="1400"/>
          </a:p>
          <a:p>
            <a:pPr>
              <a:lnSpc>
                <a:spcPct val="90000"/>
              </a:lnSpc>
            </a:pPr>
            <a:r>
              <a:rPr lang="fr-FR" altLang="en-US" sz="1400" i="1"/>
              <a:t>identification des entités qui sont tenues de soumettre une déclaration par projet ; et</a:t>
            </a:r>
            <a:endParaRPr lang="fr-FR" altLang="en-US" sz="1400"/>
          </a:p>
          <a:p>
            <a:pPr>
              <a:lnSpc>
                <a:spcPct val="90000"/>
              </a:lnSpc>
            </a:pPr>
            <a:r>
              <a:rPr lang="fr-FR" altLang="en-US" sz="1400" i="1"/>
              <a:t>prévoir un formulaire de déclaration à cet effet. </a:t>
            </a:r>
            <a:endParaRPr lang="fr-FR" altLang="en-US" sz="1400"/>
          </a:p>
          <a:p>
            <a:pPr algn="just" eaLnBrk="1" hangingPunct="1">
              <a:spcBef>
                <a:spcPts val="1200"/>
              </a:spcBef>
              <a:spcAft>
                <a:spcPts val="1200"/>
              </a:spcAft>
              <a:buFont typeface="Arial" panose="020B0604020202020204" pitchFamily="34" charset="0"/>
              <a:buNone/>
            </a:pPr>
            <a:endParaRPr lang="fr-FR" altLang="en-US" sz="1400" b="1" i="1" u="sng">
              <a:solidFill>
                <a:srgbClr val="984807"/>
              </a:solidFill>
              <a:latin typeface="Trebuchet MS" panose="020B0603020202020204" pitchFamily="34" charset="0"/>
              <a:ea typeface="Trebuchet MS" panose="020B0603020202020204" pitchFamily="34" charset="0"/>
              <a:cs typeface="Trebuchet MS" panose="020B0603020202020204" pitchFamily="34" charset="0"/>
            </a:endParaRPr>
          </a:p>
        </p:txBody>
      </p:sp>
      <p:sp>
        <p:nvSpPr>
          <p:cNvPr id="6" name="Date Placeholder 5">
            <a:extLst>
              <a:ext uri="{FF2B5EF4-FFF2-40B4-BE49-F238E27FC236}">
                <a16:creationId xmlns:a16="http://schemas.microsoft.com/office/drawing/2014/main" id="{F33282BD-D246-467E-9F41-56F214224D79}"/>
              </a:ext>
            </a:extLst>
          </p:cNvPr>
          <p:cNvSpPr>
            <a:spLocks noGrp="1"/>
          </p:cNvSpPr>
          <p:nvPr>
            <p:ph type="dt" sz="quarter" idx="10"/>
          </p:nvPr>
        </p:nvSpPr>
        <p:spPr/>
        <p:txBody>
          <a:bodyPr/>
          <a:lstStyle/>
          <a:p>
            <a:pPr>
              <a:defRPr/>
            </a:pPr>
            <a:fld id="{BD2FECFC-071A-4746-9558-CF09366672AC}" type="datetime1">
              <a:rPr lang="en-US"/>
              <a:pPr>
                <a:defRPr/>
              </a:pPr>
              <a:t>3/4/2022</a:t>
            </a:fld>
            <a:endParaRPr lang="en-US"/>
          </a:p>
        </p:txBody>
      </p:sp>
      <p:sp>
        <p:nvSpPr>
          <p:cNvPr id="68613" name="Slide Number Placeholder 6">
            <a:extLst>
              <a:ext uri="{FF2B5EF4-FFF2-40B4-BE49-F238E27FC236}">
                <a16:creationId xmlns:a16="http://schemas.microsoft.com/office/drawing/2014/main" id="{BBCC7FF3-B1F6-4B25-848E-2CF51A3DBA3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5B005D-834A-4308-8873-70BC44287407}" type="slidenum">
              <a:rPr lang="en-US" altLang="fr-FR" sz="1200">
                <a:solidFill>
                  <a:srgbClr val="898989"/>
                </a:solidFill>
              </a:rPr>
              <a:pPr>
                <a:spcBef>
                  <a:spcPct val="0"/>
                </a:spcBef>
                <a:buFontTx/>
                <a:buNone/>
              </a:pPr>
              <a:t>51</a:t>
            </a:fld>
            <a:endParaRPr lang="en-US" altLang="fr-FR" sz="1200">
              <a:solidFill>
                <a:srgbClr val="898989"/>
              </a:solidFill>
            </a:endParaRPr>
          </a:p>
        </p:txBody>
      </p:sp>
      <p:pic>
        <p:nvPicPr>
          <p:cNvPr id="68614" name="Image 7">
            <a:extLst>
              <a:ext uri="{FF2B5EF4-FFF2-40B4-BE49-F238E27FC236}">
                <a16:creationId xmlns:a16="http://schemas.microsoft.com/office/drawing/2014/main" id="{0F5C0B6E-4737-4FE5-96AE-A377121480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re 2">
            <a:extLst>
              <a:ext uri="{FF2B5EF4-FFF2-40B4-BE49-F238E27FC236}">
                <a16:creationId xmlns:a16="http://schemas.microsoft.com/office/drawing/2014/main" id="{350C95B2-410F-4CDF-96DE-DEE42244D288}"/>
              </a:ext>
            </a:extLst>
          </p:cNvPr>
          <p:cNvSpPr>
            <a:spLocks noGrp="1"/>
          </p:cNvSpPr>
          <p:nvPr>
            <p:ph type="title"/>
          </p:nvPr>
        </p:nvSpPr>
        <p:spPr>
          <a:xfrm>
            <a:off x="323850" y="471488"/>
            <a:ext cx="8497888" cy="576262"/>
          </a:xfrm>
        </p:spPr>
        <p:txBody>
          <a:bodyPr/>
          <a:lstStyle/>
          <a:p>
            <a:pPr algn="just" eaLnBrk="1" hangingPunct="1"/>
            <a:r>
              <a:rPr lang="fr-FR" altLang="fr-FR" sz="2400" b="1">
                <a:solidFill>
                  <a:srgbClr val="00B0F0"/>
                </a:solidFill>
                <a:latin typeface="Times New Roman" panose="02020603050405020304" pitchFamily="18" charset="0"/>
                <a:cs typeface="Times New Roman" panose="02020603050405020304" pitchFamily="18" charset="0"/>
              </a:rPr>
              <a:t>Principales Recommandations </a:t>
            </a:r>
            <a:endParaRPr lang="en-GB" altLang="en-US" sz="2400"/>
          </a:p>
        </p:txBody>
      </p:sp>
      <p:sp>
        <p:nvSpPr>
          <p:cNvPr id="6" name="Espace réservé du contenu 2">
            <a:extLst>
              <a:ext uri="{FF2B5EF4-FFF2-40B4-BE49-F238E27FC236}">
                <a16:creationId xmlns:a16="http://schemas.microsoft.com/office/drawing/2014/main" id="{00A8F29D-6F75-4557-B61D-8B7E6AA16042}"/>
              </a:ext>
            </a:extLst>
          </p:cNvPr>
          <p:cNvSpPr txBox="1">
            <a:spLocks/>
          </p:cNvSpPr>
          <p:nvPr/>
        </p:nvSpPr>
        <p:spPr>
          <a:xfrm>
            <a:off x="228600" y="1447800"/>
            <a:ext cx="8229600" cy="2057400"/>
          </a:xfrm>
          <a:prstGeom prst="rect">
            <a:avLst/>
          </a:prstGeom>
        </p:spPr>
        <p:txBody>
          <a:bodyPr/>
          <a:lstStyle>
            <a:lvl1pPr marL="0" indent="0" algn="l" defTabSz="914112" rtl="0" eaLnBrk="1" latinLnBrk="0" hangingPunct="1">
              <a:lnSpc>
                <a:spcPct val="100000"/>
              </a:lnSpc>
              <a:spcBef>
                <a:spcPts val="0"/>
              </a:spcBef>
              <a:spcAft>
                <a:spcPts val="600"/>
              </a:spcAft>
              <a:buFont typeface="Arial" pitchFamily="34" charset="0"/>
              <a:buNone/>
              <a:defRPr sz="1800" b="1" kern="1200" cap="none" baseline="0">
                <a:solidFill>
                  <a:schemeClr val="tx2"/>
                </a:solidFill>
                <a:latin typeface="+mn-lt"/>
                <a:ea typeface="+mn-ea"/>
                <a:cs typeface="+mn-cs"/>
              </a:defRPr>
            </a:lvl1pPr>
            <a:lvl2pPr marL="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2pPr>
            <a:lvl3pPr marL="263489" indent="-263489" algn="l" defTabSz="914112" rtl="0" eaLnBrk="1" latinLnBrk="0" hangingPunct="1">
              <a:lnSpc>
                <a:spcPct val="100000"/>
              </a:lnSpc>
              <a:spcBef>
                <a:spcPts val="0"/>
              </a:spcBef>
              <a:spcAft>
                <a:spcPts val="600"/>
              </a:spcAft>
              <a:buClr>
                <a:schemeClr val="tx2"/>
              </a:buClr>
              <a:buSzPct val="80000"/>
              <a:buFont typeface="Wingdings 3" panose="05040102010807070707" pitchFamily="18" charset="2"/>
              <a:buChar char="u"/>
              <a:defRPr sz="1600" kern="1200">
                <a:solidFill>
                  <a:schemeClr val="tx1"/>
                </a:solidFill>
                <a:latin typeface="+mn-lt"/>
                <a:ea typeface="+mn-ea"/>
                <a:cs typeface="+mn-cs"/>
              </a:defRPr>
            </a:lvl3pPr>
            <a:lvl4pPr marL="538089" indent="-274600"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4pPr>
            <a:lvl5pPr marL="803163" indent="-265076" algn="l" defTabSz="914112" rtl="0" eaLnBrk="1" latinLnBrk="0" hangingPunct="1">
              <a:lnSpc>
                <a:spcPct val="100000"/>
              </a:lnSpc>
              <a:spcBef>
                <a:spcPts val="0"/>
              </a:spcBef>
              <a:spcAft>
                <a:spcPts val="600"/>
              </a:spcAft>
              <a:buFont typeface="Trebuchet MS" pitchFamily="34" charset="0"/>
              <a:buChar char="–"/>
              <a:defRPr sz="1600" kern="1200">
                <a:solidFill>
                  <a:schemeClr val="tx1"/>
                </a:solidFill>
                <a:latin typeface="+mn-lt"/>
                <a:ea typeface="+mn-ea"/>
                <a:cs typeface="+mn-cs"/>
              </a:defRPr>
            </a:lvl5pPr>
            <a:lvl6pPr marL="800100" indent="0" algn="l" defTabSz="914112" rtl="0" eaLnBrk="1" latinLnBrk="0" hangingPunct="1">
              <a:lnSpc>
                <a:spcPct val="100000"/>
              </a:lnSpc>
              <a:spcBef>
                <a:spcPts val="0"/>
              </a:spcBef>
              <a:spcAft>
                <a:spcPts val="600"/>
              </a:spcAft>
              <a:buFont typeface="Trebuchet MS" pitchFamily="34" charset="0"/>
              <a:buNone/>
              <a:defRPr lang="en-GB" sz="1600" kern="1200" baseline="0" dirty="0" smtClean="0">
                <a:solidFill>
                  <a:schemeClr val="tx1"/>
                </a:solidFill>
                <a:latin typeface="+mn-lt"/>
                <a:ea typeface="+mn-ea"/>
                <a:cs typeface="+mn-cs"/>
              </a:defRPr>
            </a:lvl6pPr>
            <a:lvl7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7pPr>
            <a:lvl8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8pPr>
            <a:lvl9pPr marL="800100" indent="0" algn="l" defTabSz="914112" rtl="0" eaLnBrk="1" latinLnBrk="0" hangingPunct="1">
              <a:lnSpc>
                <a:spcPct val="100000"/>
              </a:lnSpc>
              <a:spcBef>
                <a:spcPts val="0"/>
              </a:spcBef>
              <a:spcAft>
                <a:spcPts val="600"/>
              </a:spcAft>
              <a:buFont typeface="Arial" pitchFamily="34" charset="0"/>
              <a:buNone/>
              <a:defRPr sz="1600" kern="1200">
                <a:solidFill>
                  <a:schemeClr val="tx1"/>
                </a:solidFill>
                <a:latin typeface="+mn-lt"/>
                <a:ea typeface="+mn-ea"/>
                <a:cs typeface="+mn-cs"/>
              </a:defRPr>
            </a:lvl9pPr>
          </a:lstStyle>
          <a:p>
            <a:pPr algn="just" fontAlgn="auto">
              <a:defRPr/>
            </a:pPr>
            <a:endParaRPr lang="fr-FR" b="0" dirty="0">
              <a:solidFill>
                <a:srgbClr val="000000"/>
              </a:solidFill>
              <a:latin typeface="+mj-lt"/>
              <a:cs typeface="Times New Roman" panose="02020603050405020304" pitchFamily="18" charset="0"/>
            </a:endParaRPr>
          </a:p>
        </p:txBody>
      </p:sp>
      <p:sp>
        <p:nvSpPr>
          <p:cNvPr id="69636" name="ZoneTexte 6">
            <a:extLst>
              <a:ext uri="{FF2B5EF4-FFF2-40B4-BE49-F238E27FC236}">
                <a16:creationId xmlns:a16="http://schemas.microsoft.com/office/drawing/2014/main" id="{DE21B176-690B-4D4F-9D50-D653617BEA23}"/>
              </a:ext>
            </a:extLst>
          </p:cNvPr>
          <p:cNvSpPr txBox="1">
            <a:spLocks noChangeArrowheads="1"/>
          </p:cNvSpPr>
          <p:nvPr/>
        </p:nvSpPr>
        <p:spPr bwMode="auto">
          <a:xfrm>
            <a:off x="552450" y="1314450"/>
            <a:ext cx="8362950"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10000"/>
              </a:lnSpc>
              <a:spcBef>
                <a:spcPts val="1200"/>
              </a:spcBef>
              <a:spcAft>
                <a:spcPts val="1200"/>
              </a:spcAft>
            </a:pPr>
            <a:r>
              <a:rPr lang="fr-FR" altLang="en-US" sz="1600" b="1" i="1" u="sng">
                <a:solidFill>
                  <a:srgbClr val="710022"/>
                </a:solidFill>
                <a:latin typeface="Trebuchet MS" panose="020B0603020202020204" pitchFamily="34" charset="0"/>
              </a:rPr>
              <a:t>Recommandation N°3: Fiabiliser les données relatives au répertoire minier </a:t>
            </a:r>
          </a:p>
          <a:p>
            <a:pPr algn="just" eaLnBrk="1" hangingPunct="1">
              <a:lnSpc>
                <a:spcPct val="110000"/>
              </a:lnSpc>
              <a:spcBef>
                <a:spcPts val="1200"/>
              </a:spcBef>
              <a:spcAft>
                <a:spcPts val="1200"/>
              </a:spcAft>
            </a:pPr>
            <a:r>
              <a:rPr lang="fr-FR" altLang="en-US" sz="1600"/>
              <a:t>L’examen du répertoire minier de 2017 communiqué par la DNGM fait apparaitre un nombre de </a:t>
            </a:r>
            <a:r>
              <a:rPr lang="fr-FR" altLang="en-US" sz="1600" b="1"/>
              <a:t>229</a:t>
            </a:r>
            <a:r>
              <a:rPr lang="fr-FR" altLang="en-US" sz="1600"/>
              <a:t> permis et autorisations </a:t>
            </a:r>
            <a:r>
              <a:rPr lang="fr-FR" altLang="en-US" sz="1600" b="1"/>
              <a:t>actifs </a:t>
            </a:r>
            <a:r>
              <a:rPr lang="fr-FR" altLang="en-US" sz="1600"/>
              <a:t>au 31 décembre 2017. Toutefois, la comparaison de la situation des titres valides reportée dans le rapport annuel de la CPS avec les données issues du répertoire minier fait apparaitre des écarts.</a:t>
            </a:r>
          </a:p>
          <a:p>
            <a:pPr algn="just" eaLnBrk="1" hangingPunct="1">
              <a:lnSpc>
                <a:spcPct val="110000"/>
              </a:lnSpc>
              <a:spcBef>
                <a:spcPts val="1200"/>
              </a:spcBef>
              <a:spcAft>
                <a:spcPts val="1200"/>
              </a:spcAft>
            </a:pPr>
            <a:r>
              <a:rPr lang="fr-FR" altLang="en-US" sz="1600" i="1"/>
              <a:t>Nous recommandons au Comité de Pilotage, pour les prochains rapports, de prévoir des séances de travail avec la DNGM et la CPS pour la vérification de l’exhaustivité et la fiabilité des données issues du répertoire minier et procéder à l’analyse des éventuelles incohérences afin d’assurer la crédibilité et la pertinence des données divulgués dans les rapports ITIE.</a:t>
            </a:r>
            <a:endParaRPr lang="fr-FR" altLang="en-US" sz="1600" b="1" i="1">
              <a:solidFill>
                <a:srgbClr val="710022"/>
              </a:solidFill>
              <a:latin typeface="Trebuchet MS" panose="020B0603020202020204" pitchFamily="34" charset="0"/>
            </a:endParaRPr>
          </a:p>
          <a:p>
            <a:pPr algn="just" eaLnBrk="1" hangingPunct="1">
              <a:lnSpc>
                <a:spcPct val="110000"/>
              </a:lnSpc>
              <a:spcBef>
                <a:spcPts val="1200"/>
              </a:spcBef>
              <a:spcAft>
                <a:spcPts val="1200"/>
              </a:spcAft>
            </a:pPr>
            <a:r>
              <a:rPr lang="fr-FR" altLang="en-US" sz="1500" b="1" i="1" u="sng">
                <a:solidFill>
                  <a:srgbClr val="710022"/>
                </a:solidFill>
                <a:latin typeface="Trebuchet MS" panose="020B0603020202020204" pitchFamily="34" charset="0"/>
              </a:rPr>
              <a:t>Recommandation N°4: Détention et mise à jour d’une base de données adéquate des parties prenantes:</a:t>
            </a:r>
          </a:p>
          <a:p>
            <a:pPr algn="just" eaLnBrk="1" hangingPunct="1">
              <a:lnSpc>
                <a:spcPct val="110000"/>
              </a:lnSpc>
              <a:spcBef>
                <a:spcPts val="1200"/>
              </a:spcBef>
              <a:spcAft>
                <a:spcPts val="1200"/>
              </a:spcAft>
            </a:pPr>
            <a:r>
              <a:rPr lang="fr-FR" altLang="en-US" sz="1100"/>
              <a:t>La date limite de soumission des formulaires de déclaration de 2017 a été fixée par le Comité de Pilotage de l’ITIE pour le 15 mai 2020. Cependant, neuf (9) sociétés parmi vingt-cinq (24) retenues dans le périmètre de conciliation et ayant soumis leurs formulaires de déclaration n’ont pas respecté le délai de soumission, alors qu’une (1) entité parmi vingt-cinq (25) retenues dans le périmètre de conciliation n’a pas soumis son formulaire de déclaration.</a:t>
            </a:r>
            <a:r>
              <a:rPr lang="fr-FR" altLang="en-US" sz="1100" i="1"/>
              <a:t> Nous recommandons au Secrétariat Permanent de l’ITIE Mali de mettre à jour régulièrement la base de données des sociétés extractives et des régies financières.</a:t>
            </a:r>
            <a:endParaRPr lang="fr-FR" altLang="en-US" sz="1100" b="1" i="1" u="sng">
              <a:solidFill>
                <a:srgbClr val="710022"/>
              </a:solidFill>
              <a:latin typeface="Trebuchet MS" panose="020B0603020202020204" pitchFamily="34" charset="0"/>
            </a:endParaRPr>
          </a:p>
        </p:txBody>
      </p:sp>
      <p:pic>
        <p:nvPicPr>
          <p:cNvPr id="69637" name="Image 7">
            <a:extLst>
              <a:ext uri="{FF2B5EF4-FFF2-40B4-BE49-F238E27FC236}">
                <a16:creationId xmlns:a16="http://schemas.microsoft.com/office/drawing/2014/main" id="{98E5B607-99F0-4D0A-B28A-F13A6F0C3C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re 1">
            <a:extLst>
              <a:ext uri="{FF2B5EF4-FFF2-40B4-BE49-F238E27FC236}">
                <a16:creationId xmlns:a16="http://schemas.microsoft.com/office/drawing/2014/main" id="{7AEFDAA0-56E9-4D05-AF4D-9910923382C0}"/>
              </a:ext>
            </a:extLst>
          </p:cNvPr>
          <p:cNvSpPr>
            <a:spLocks noGrp="1"/>
          </p:cNvSpPr>
          <p:nvPr>
            <p:ph type="title"/>
          </p:nvPr>
        </p:nvSpPr>
        <p:spPr/>
        <p:txBody>
          <a:bodyPr/>
          <a:lstStyle/>
          <a:p>
            <a:r>
              <a:rPr lang="fr-FR" altLang="fr-FR" b="1">
                <a:solidFill>
                  <a:srgbClr val="00B0F0"/>
                </a:solidFill>
                <a:latin typeface="Times New Roman" panose="02020603050405020304" pitchFamily="18" charset="0"/>
                <a:cs typeface="Times New Roman" panose="02020603050405020304" pitchFamily="18" charset="0"/>
              </a:rPr>
              <a:t>Principales Recommandations </a:t>
            </a:r>
            <a:endParaRPr lang="fr-FR" altLang="en-US"/>
          </a:p>
        </p:txBody>
      </p:sp>
      <p:sp>
        <p:nvSpPr>
          <p:cNvPr id="3" name="Espace réservé du contenu 2">
            <a:extLst>
              <a:ext uri="{FF2B5EF4-FFF2-40B4-BE49-F238E27FC236}">
                <a16:creationId xmlns:a16="http://schemas.microsoft.com/office/drawing/2014/main" id="{FCBEBF29-31BA-4158-8435-C83B2F11C95C}"/>
              </a:ext>
            </a:extLst>
          </p:cNvPr>
          <p:cNvSpPr>
            <a:spLocks noGrp="1"/>
          </p:cNvSpPr>
          <p:nvPr>
            <p:ph idx="1"/>
          </p:nvPr>
        </p:nvSpPr>
        <p:spPr/>
        <p:txBody>
          <a:bodyPr/>
          <a:lstStyle/>
          <a:p>
            <a:pPr marL="0" indent="0" algn="just" eaLnBrk="1" fontAlgn="auto" hangingPunct="1">
              <a:lnSpc>
                <a:spcPct val="110000"/>
              </a:lnSpc>
              <a:spcBef>
                <a:spcPts val="1200"/>
              </a:spcBef>
              <a:spcAft>
                <a:spcPts val="1200"/>
              </a:spcAft>
              <a:buFont typeface="Arial" panose="020B0604020202020204" pitchFamily="34" charset="0"/>
              <a:buNone/>
              <a:defRPr/>
            </a:pPr>
            <a:r>
              <a:rPr lang="fr-FR" sz="1500" b="1" i="1" u="sng" dirty="0">
                <a:solidFill>
                  <a:srgbClr val="710022"/>
                </a:solidFill>
                <a:latin typeface="Trebuchet MS" panose="020B0603020202020204" pitchFamily="34" charset="0"/>
                <a:ea typeface="Trebuchet MS" panose="020B0603020202020204" pitchFamily="34" charset="0"/>
              </a:rPr>
              <a:t>Recommandation N°5: Suivi des écarts sur les exportations et la production:</a:t>
            </a:r>
          </a:p>
          <a:p>
            <a:pPr marL="0" indent="0" algn="just" eaLnBrk="1" fontAlgn="auto" hangingPunct="1">
              <a:lnSpc>
                <a:spcPct val="110000"/>
              </a:lnSpc>
              <a:spcBef>
                <a:spcPts val="1200"/>
              </a:spcBef>
              <a:spcAft>
                <a:spcPts val="1200"/>
              </a:spcAft>
              <a:buFont typeface="Arial" panose="020B0604020202020204" pitchFamily="34" charset="0"/>
              <a:buNone/>
              <a:defRPr/>
            </a:pPr>
            <a:r>
              <a:rPr lang="fr-FR" sz="1600" dirty="0"/>
              <a:t>Prendre les mesures adéquates afin d’inviter les différentes parties prenantes à analyser la source des dits écarts, de fournir les explications adéquates et de prendre les actions nécessaires pour remédier à cette situation.</a:t>
            </a:r>
            <a:endParaRPr lang="fr-FR" sz="1500" b="1" i="1" u="sng" dirty="0">
              <a:solidFill>
                <a:srgbClr val="710022"/>
              </a:solidFill>
              <a:latin typeface="Trebuchet MS" panose="020B0603020202020204" pitchFamily="34" charset="0"/>
              <a:ea typeface="Trebuchet MS" panose="020B0603020202020204" pitchFamily="34" charset="0"/>
            </a:endParaRPr>
          </a:p>
          <a:p>
            <a:pPr marL="0" indent="0" algn="just" eaLnBrk="1" fontAlgn="auto" hangingPunct="1">
              <a:lnSpc>
                <a:spcPct val="110000"/>
              </a:lnSpc>
              <a:spcBef>
                <a:spcPts val="1200"/>
              </a:spcBef>
              <a:spcAft>
                <a:spcPts val="1200"/>
              </a:spcAft>
              <a:buFont typeface="Arial" panose="020B0604020202020204" pitchFamily="34" charset="0"/>
              <a:buNone/>
              <a:defRPr/>
            </a:pPr>
            <a:r>
              <a:rPr lang="fr-FR" sz="1500" b="1" i="1" u="sng" dirty="0">
                <a:solidFill>
                  <a:srgbClr val="710022"/>
                </a:solidFill>
                <a:ea typeface="Trebuchet MS" panose="020B0603020202020204" pitchFamily="34" charset="0"/>
              </a:rPr>
              <a:t>Recommandation N°6 : Efficience du système d’octroi et de transfert des licences</a:t>
            </a:r>
          </a:p>
          <a:p>
            <a:pPr>
              <a:buFont typeface="Wingdings" panose="05000000000000000000" pitchFamily="2" charset="2"/>
              <a:buChar char="v"/>
              <a:defRPr/>
            </a:pPr>
            <a:r>
              <a:rPr lang="fr-FR" sz="1600" dirty="0"/>
              <a:t> définir de façon explicite au niveau de la réglementation, des critères techniques et financiers plus rigoureux ;  </a:t>
            </a:r>
          </a:p>
          <a:p>
            <a:pPr>
              <a:buFont typeface="Wingdings" panose="05000000000000000000" pitchFamily="2" charset="2"/>
              <a:buChar char="v"/>
              <a:defRPr/>
            </a:pPr>
            <a:r>
              <a:rPr lang="fr-FR" sz="1600" dirty="0"/>
              <a:t> prévoir une méthode d’évaluation analytique basée sur la pondération des critères techniques et financiers ; et </a:t>
            </a:r>
          </a:p>
          <a:p>
            <a:pPr>
              <a:buFont typeface="Wingdings" panose="05000000000000000000" pitchFamily="2" charset="2"/>
              <a:buChar char="v"/>
              <a:defRPr/>
            </a:pPr>
            <a:r>
              <a:rPr lang="fr-FR" sz="1600" dirty="0"/>
              <a:t> appuyer les décisions favorables d’octroi ou de transfert des licences par des rapports d’évaluation et de suivi des critères techniques et financiers justifiant lesdites décisions</a:t>
            </a:r>
            <a:endParaRPr lang="fr-FR" sz="1500" b="1" i="1" dirty="0">
              <a:solidFill>
                <a:srgbClr val="710022"/>
              </a:solidFill>
              <a:ea typeface="Trebuchet MS" panose="020B0603020202020204" pitchFamily="34" charset="0"/>
            </a:endParaRPr>
          </a:p>
          <a:p>
            <a:pPr lvl="5" algn="just">
              <a:lnSpc>
                <a:spcPct val="110000"/>
              </a:lnSpc>
              <a:spcAft>
                <a:spcPts val="600"/>
              </a:spcAft>
              <a:buFont typeface="+mj-lt"/>
              <a:buAutoNum type="romanLcParenBoth"/>
              <a:defRPr/>
            </a:pPr>
            <a:endParaRPr lang="en-GB" sz="1500" kern="800" dirty="0">
              <a:solidFill>
                <a:srgbClr val="685040"/>
              </a:solidFill>
              <a:latin typeface="Trebuchet MS" panose="020B0603020202020204" pitchFamily="34" charset="0"/>
              <a:ea typeface="Times New Roman" panose="02020603050405020304" pitchFamily="18" charset="0"/>
              <a:cs typeface="Times New Roman" panose="02020603050405020304" pitchFamily="18" charset="0"/>
            </a:endParaRPr>
          </a:p>
          <a:p>
            <a:pPr lvl="5" algn="just">
              <a:lnSpc>
                <a:spcPct val="110000"/>
              </a:lnSpc>
              <a:spcAft>
                <a:spcPts val="600"/>
              </a:spcAft>
              <a:buFont typeface="+mj-lt"/>
              <a:buAutoNum type="romanLcParenBoth"/>
              <a:defRPr/>
            </a:pPr>
            <a:endParaRPr lang="en-GB" sz="1500" kern="800" dirty="0">
              <a:solidFill>
                <a:srgbClr val="685040"/>
              </a:solidFill>
              <a:latin typeface="Trebuchet MS" panose="020B0603020202020204" pitchFamily="34" charset="0"/>
              <a:ea typeface="Times New Roman" panose="02020603050405020304" pitchFamily="18" charset="0"/>
              <a:cs typeface="Times New Roman" panose="02020603050405020304" pitchFamily="18" charset="0"/>
            </a:endParaRPr>
          </a:p>
          <a:p>
            <a:pPr>
              <a:defRPr/>
            </a:pPr>
            <a:endParaRPr lang="fr-FR" dirty="0"/>
          </a:p>
        </p:txBody>
      </p:sp>
      <p:sp>
        <p:nvSpPr>
          <p:cNvPr id="4" name="Espace réservé de la date 3">
            <a:extLst>
              <a:ext uri="{FF2B5EF4-FFF2-40B4-BE49-F238E27FC236}">
                <a16:creationId xmlns:a16="http://schemas.microsoft.com/office/drawing/2014/main" id="{72A7C595-425C-4886-81A1-B12FC629628D}"/>
              </a:ext>
            </a:extLst>
          </p:cNvPr>
          <p:cNvSpPr>
            <a:spLocks noGrp="1"/>
          </p:cNvSpPr>
          <p:nvPr>
            <p:ph type="dt" sz="quarter" idx="10"/>
          </p:nvPr>
        </p:nvSpPr>
        <p:spPr/>
        <p:txBody>
          <a:bodyPr/>
          <a:lstStyle/>
          <a:p>
            <a:pPr>
              <a:defRPr/>
            </a:pPr>
            <a:fld id="{BC8D2327-601C-48BF-B526-8DA4C6CC6177}" type="datetime1">
              <a:rPr lang="en-US" smtClean="0"/>
              <a:pPr>
                <a:defRPr/>
              </a:pPr>
              <a:t>3/4/2022</a:t>
            </a:fld>
            <a:endParaRPr lang="en-US"/>
          </a:p>
        </p:txBody>
      </p:sp>
      <p:sp>
        <p:nvSpPr>
          <p:cNvPr id="70661" name="Espace réservé du numéro de diapositive 4">
            <a:extLst>
              <a:ext uri="{FF2B5EF4-FFF2-40B4-BE49-F238E27FC236}">
                <a16:creationId xmlns:a16="http://schemas.microsoft.com/office/drawing/2014/main" id="{30F39B25-1676-4321-ADC9-9E8FE4CEE9A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BC1D20-114E-4921-9208-A6329106CDCF}" type="slidenum">
              <a:rPr lang="en-US" altLang="fr-FR">
                <a:solidFill>
                  <a:srgbClr val="898989"/>
                </a:solidFill>
                <a:latin typeface="Calibri" panose="020F0502020204030204" pitchFamily="34" charset="0"/>
              </a:rPr>
              <a:pPr/>
              <a:t>53</a:t>
            </a:fld>
            <a:endParaRPr lang="en-US" altLang="fr-FR">
              <a:solidFill>
                <a:srgbClr val="898989"/>
              </a:solidFill>
              <a:latin typeface="Calibri" panose="020F0502020204030204" pitchFamily="34" charset="0"/>
            </a:endParaRPr>
          </a:p>
        </p:txBody>
      </p:sp>
      <p:pic>
        <p:nvPicPr>
          <p:cNvPr id="70662" name="Image 7">
            <a:extLst>
              <a:ext uri="{FF2B5EF4-FFF2-40B4-BE49-F238E27FC236}">
                <a16:creationId xmlns:a16="http://schemas.microsoft.com/office/drawing/2014/main" id="{ECCE518D-CB79-46F8-AC04-B1E6CF36A8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14288"/>
            <a:ext cx="758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re 1">
            <a:extLst>
              <a:ext uri="{FF2B5EF4-FFF2-40B4-BE49-F238E27FC236}">
                <a16:creationId xmlns:a16="http://schemas.microsoft.com/office/drawing/2014/main" id="{AD2DE06A-903F-4719-8F66-C099CBDA490F}"/>
              </a:ext>
            </a:extLst>
          </p:cNvPr>
          <p:cNvSpPr>
            <a:spLocks noGrp="1"/>
          </p:cNvSpPr>
          <p:nvPr>
            <p:ph type="title"/>
          </p:nvPr>
        </p:nvSpPr>
        <p:spPr/>
        <p:txBody>
          <a:bodyPr/>
          <a:lstStyle/>
          <a:p>
            <a:r>
              <a:rPr lang="fr-FR" altLang="fr-FR" b="1">
                <a:solidFill>
                  <a:srgbClr val="00B0F0"/>
                </a:solidFill>
                <a:latin typeface="Times New Roman" panose="02020603050405020304" pitchFamily="18" charset="0"/>
                <a:cs typeface="Times New Roman" panose="02020603050405020304" pitchFamily="18" charset="0"/>
              </a:rPr>
              <a:t>Principales Recommandations </a:t>
            </a:r>
            <a:endParaRPr lang="fr-FR" altLang="en-US"/>
          </a:p>
        </p:txBody>
      </p:sp>
      <p:sp>
        <p:nvSpPr>
          <p:cNvPr id="3" name="Espace réservé du contenu 2">
            <a:extLst>
              <a:ext uri="{FF2B5EF4-FFF2-40B4-BE49-F238E27FC236}">
                <a16:creationId xmlns:a16="http://schemas.microsoft.com/office/drawing/2014/main" id="{0E908DF5-1998-40AC-9710-B20419A43FD7}"/>
              </a:ext>
            </a:extLst>
          </p:cNvPr>
          <p:cNvSpPr>
            <a:spLocks noGrp="1"/>
          </p:cNvSpPr>
          <p:nvPr>
            <p:ph idx="1"/>
          </p:nvPr>
        </p:nvSpPr>
        <p:spPr/>
        <p:txBody>
          <a:bodyPr/>
          <a:lstStyle/>
          <a:p>
            <a:pPr marL="0" indent="0" algn="just" eaLnBrk="1" fontAlgn="auto" hangingPunct="1">
              <a:lnSpc>
                <a:spcPct val="110000"/>
              </a:lnSpc>
              <a:spcBef>
                <a:spcPts val="1200"/>
              </a:spcBef>
              <a:spcAft>
                <a:spcPts val="1200"/>
              </a:spcAft>
              <a:buFont typeface="Arial" panose="020B0604020202020204" pitchFamily="34" charset="0"/>
              <a:buNone/>
              <a:defRPr/>
            </a:pPr>
            <a:r>
              <a:rPr lang="fr-FR" sz="1600" b="1" i="1" u="sng" dirty="0">
                <a:solidFill>
                  <a:schemeClr val="accent6">
                    <a:lumMod val="50000"/>
                  </a:schemeClr>
                </a:solidFill>
                <a:latin typeface="Trebuchet MS" panose="020B0603020202020204" pitchFamily="34" charset="0"/>
              </a:rPr>
              <a:t>Recommandation N°7: </a:t>
            </a:r>
            <a:r>
              <a:rPr lang="fr-FR" sz="1600" b="1" u="sng" dirty="0">
                <a:solidFill>
                  <a:schemeClr val="accent6">
                    <a:lumMod val="50000"/>
                  </a:schemeClr>
                </a:solidFill>
                <a:latin typeface="Trebuchet MS" panose="020B0603020202020204" pitchFamily="34" charset="0"/>
              </a:rPr>
              <a:t>Mettre en place un suivi rigoureux des transferts infranationaux des patentes</a:t>
            </a:r>
            <a:r>
              <a:rPr lang="fr-FR" sz="1600" b="1" dirty="0">
                <a:solidFill>
                  <a:schemeClr val="accent6">
                    <a:lumMod val="50000"/>
                  </a:schemeClr>
                </a:solidFill>
                <a:latin typeface="Trebuchet MS" panose="020B0603020202020204" pitchFamily="34" charset="0"/>
              </a:rPr>
              <a:t>:</a:t>
            </a:r>
          </a:p>
          <a:p>
            <a:pPr>
              <a:defRPr/>
            </a:pPr>
            <a:r>
              <a:rPr lang="fr-FR" sz="1600" dirty="0">
                <a:latin typeface="Trebuchet MS" panose="020B0603020202020204" pitchFamily="34" charset="0"/>
              </a:rPr>
              <a:t>Impliquer les collectivités locales dans le processus de l’ITIE lors de la phase de cadrage afin qu’ils soient représentés aux ateliers de validation du périmètre et de formation sur le remplissage du formulaire de déclaration;</a:t>
            </a:r>
          </a:p>
          <a:p>
            <a:pPr>
              <a:defRPr/>
            </a:pPr>
            <a:r>
              <a:rPr lang="fr-FR" sz="1600" dirty="0">
                <a:latin typeface="Trebuchet MS" panose="020B0603020202020204" pitchFamily="34" charset="0"/>
              </a:rPr>
              <a:t>coordonner entre les trésoreries régionales et les collectivités locales pour justifier les montants des patentes transférés par société et tracer la quote-part de la Patente revenant aux collectivités locales de chaque société.</a:t>
            </a:r>
            <a:endParaRPr lang="fr-FR" dirty="0"/>
          </a:p>
          <a:p>
            <a:pPr marL="0" indent="0">
              <a:buFont typeface="Arial" panose="020B0604020202020204" pitchFamily="34" charset="0"/>
              <a:buNone/>
              <a:defRPr/>
            </a:pPr>
            <a:r>
              <a:rPr lang="fr-FR" sz="1600" b="1" u="sng" dirty="0">
                <a:solidFill>
                  <a:schemeClr val="accent6">
                    <a:lumMod val="50000"/>
                  </a:schemeClr>
                </a:solidFill>
                <a:latin typeface="Trebuchet MS" panose="020B0603020202020204" pitchFamily="34" charset="0"/>
              </a:rPr>
              <a:t>Recommandation N°9 Retard dans la mise en place du registre public de bénéficiaire  effectif:</a:t>
            </a:r>
            <a:endParaRPr lang="en-GB" sz="1600" b="1" u="sng" dirty="0">
              <a:solidFill>
                <a:schemeClr val="accent6">
                  <a:lumMod val="50000"/>
                </a:schemeClr>
              </a:solidFill>
              <a:latin typeface="Trebuchet MS" panose="020B0603020202020204" pitchFamily="34" charset="0"/>
              <a:ea typeface="Trebuchet MS" panose="020B0603020202020204" pitchFamily="34" charset="0"/>
            </a:endParaRPr>
          </a:p>
          <a:p>
            <a:pPr marL="0" indent="0">
              <a:buFont typeface="Arial" panose="020B0604020202020204" pitchFamily="34" charset="0"/>
              <a:buNone/>
              <a:defRPr/>
            </a:pPr>
            <a:r>
              <a:rPr lang="fr-FR" sz="1600" dirty="0"/>
              <a:t>- </a:t>
            </a:r>
            <a:r>
              <a:rPr lang="fr-FR" sz="1600" dirty="0">
                <a:latin typeface="Trebuchet MS" panose="020B0603020202020204" pitchFamily="34" charset="0"/>
              </a:rPr>
              <a:t>Prendre les mesures nécessaires afin d’accélérer la mise en place du registre public de propriété réelle à travers l’achèvement immédiat des activités prévues dans la feuille de route.</a:t>
            </a:r>
            <a:endParaRPr lang="fr-FR" sz="1600" b="1" u="sng" dirty="0">
              <a:solidFill>
                <a:schemeClr val="accent6">
                  <a:lumMod val="50000"/>
                </a:schemeClr>
              </a:solidFill>
              <a:latin typeface="Trebuchet MS" panose="020B0603020202020204" pitchFamily="34" charset="0"/>
            </a:endParaRPr>
          </a:p>
        </p:txBody>
      </p:sp>
      <p:sp>
        <p:nvSpPr>
          <p:cNvPr id="4" name="Espace réservé de la date 3">
            <a:extLst>
              <a:ext uri="{FF2B5EF4-FFF2-40B4-BE49-F238E27FC236}">
                <a16:creationId xmlns:a16="http://schemas.microsoft.com/office/drawing/2014/main" id="{09B8720C-7A97-4317-8EE7-59174826B7E5}"/>
              </a:ext>
            </a:extLst>
          </p:cNvPr>
          <p:cNvSpPr>
            <a:spLocks noGrp="1"/>
          </p:cNvSpPr>
          <p:nvPr>
            <p:ph type="dt" sz="quarter" idx="10"/>
          </p:nvPr>
        </p:nvSpPr>
        <p:spPr/>
        <p:txBody>
          <a:bodyPr/>
          <a:lstStyle/>
          <a:p>
            <a:pPr>
              <a:defRPr/>
            </a:pPr>
            <a:fld id="{BC8D2327-601C-48BF-B526-8DA4C6CC6177}" type="datetime1">
              <a:rPr lang="en-US" smtClean="0"/>
              <a:pPr>
                <a:defRPr/>
              </a:pPr>
              <a:t>3/4/2022</a:t>
            </a:fld>
            <a:endParaRPr lang="en-US"/>
          </a:p>
        </p:txBody>
      </p:sp>
      <p:sp>
        <p:nvSpPr>
          <p:cNvPr id="71685" name="Espace réservé du numéro de diapositive 4">
            <a:extLst>
              <a:ext uri="{FF2B5EF4-FFF2-40B4-BE49-F238E27FC236}">
                <a16:creationId xmlns:a16="http://schemas.microsoft.com/office/drawing/2014/main" id="{F602291E-3D20-4C81-B510-A58C59EEEB9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94D38E-C425-446F-8E60-F53B33CFAC93}" type="slidenum">
              <a:rPr lang="en-US" altLang="fr-FR">
                <a:solidFill>
                  <a:srgbClr val="898989"/>
                </a:solidFill>
                <a:latin typeface="Calibri" panose="020F0502020204030204" pitchFamily="34" charset="0"/>
              </a:rPr>
              <a:pPr/>
              <a:t>54</a:t>
            </a:fld>
            <a:endParaRPr lang="en-US" altLang="fr-FR">
              <a:solidFill>
                <a:srgbClr val="898989"/>
              </a:solidFill>
              <a:latin typeface="Calibri" panose="020F0502020204030204" pitchFamily="34" charset="0"/>
            </a:endParaRPr>
          </a:p>
        </p:txBody>
      </p:sp>
      <p:pic>
        <p:nvPicPr>
          <p:cNvPr id="71686" name="Image 7">
            <a:extLst>
              <a:ext uri="{FF2B5EF4-FFF2-40B4-BE49-F238E27FC236}">
                <a16:creationId xmlns:a16="http://schemas.microsoft.com/office/drawing/2014/main" id="{840E25CC-8992-4180-8C20-CE14FC3A9A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14288"/>
            <a:ext cx="758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0BBD022-964E-4E12-85EE-D6178A2A2CB1}"/>
              </a:ext>
            </a:extLst>
          </p:cNvPr>
          <p:cNvSpPr>
            <a:spLocks noGrp="1"/>
          </p:cNvSpPr>
          <p:nvPr>
            <p:ph type="subTitle" idx="1"/>
          </p:nvPr>
        </p:nvSpPr>
        <p:spPr>
          <a:xfrm>
            <a:off x="533400" y="914400"/>
            <a:ext cx="8077200" cy="4800600"/>
          </a:xfrm>
        </p:spPr>
        <p:txBody>
          <a:bodyPr rtlCol="0">
            <a:normAutofit/>
          </a:bodyPr>
          <a:lstStyle/>
          <a:p>
            <a:pPr>
              <a:defRPr/>
            </a:pPr>
            <a:endParaRPr lang="en-US" sz="2100" dirty="0"/>
          </a:p>
          <a:p>
            <a:pPr>
              <a:defRPr/>
            </a:pPr>
            <a:endParaRPr lang="en-US" sz="2100" dirty="0"/>
          </a:p>
          <a:p>
            <a:pPr>
              <a:defRPr/>
            </a:pPr>
            <a:endParaRPr lang="en-US" sz="2100" dirty="0"/>
          </a:p>
          <a:p>
            <a:pPr>
              <a:defRPr/>
            </a:pPr>
            <a:endParaRPr lang="en-US" sz="2100" dirty="0"/>
          </a:p>
          <a:p>
            <a:pPr>
              <a:defRPr/>
            </a:pPr>
            <a:r>
              <a:rPr lang="fr-FR" sz="44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Merci pour votre attention!</a:t>
            </a:r>
          </a:p>
          <a:p>
            <a:pPr>
              <a:defRPr/>
            </a:pPr>
            <a:endParaRPr lang="fr-FR" sz="4400" dirty="0">
              <a:effectLst>
                <a:outerShdw blurRad="38100" dist="38100" dir="2700000" algn="tl">
                  <a:srgbClr val="000000">
                    <a:alpha val="43137"/>
                  </a:srgbClr>
                </a:outerShdw>
              </a:effectLst>
            </a:endParaRPr>
          </a:p>
          <a:p>
            <a:pPr>
              <a:defRPr/>
            </a:pPr>
            <a:r>
              <a:rPr lang="fr-FR"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Pour plus de détails veuillez visiter:</a:t>
            </a:r>
          </a:p>
          <a:p>
            <a:pPr>
              <a:defRPr/>
            </a:pPr>
            <a:r>
              <a:rPr lang="fr-F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2"/>
              </a:rPr>
              <a:t>www.itie.ml</a:t>
            </a:r>
            <a:r>
              <a:rPr lang="fr-FR" sz="2400" dirty="0">
                <a:effectLst>
                  <a:outerShdw blurRad="38100" dist="38100" dir="2700000" algn="tl">
                    <a:srgbClr val="000000">
                      <a:alpha val="43137"/>
                    </a:srgbClr>
                  </a:outerShdw>
                </a:effectLst>
              </a:rPr>
              <a:t> </a:t>
            </a:r>
          </a:p>
        </p:txBody>
      </p:sp>
      <p:sp>
        <p:nvSpPr>
          <p:cNvPr id="7" name="Date Placeholder 6">
            <a:extLst>
              <a:ext uri="{FF2B5EF4-FFF2-40B4-BE49-F238E27FC236}">
                <a16:creationId xmlns:a16="http://schemas.microsoft.com/office/drawing/2014/main" id="{0B4D2D5D-CC03-4E28-9951-CF8BD6F5E50A}"/>
              </a:ext>
            </a:extLst>
          </p:cNvPr>
          <p:cNvSpPr>
            <a:spLocks noGrp="1"/>
          </p:cNvSpPr>
          <p:nvPr>
            <p:ph type="dt" sz="quarter" idx="10"/>
          </p:nvPr>
        </p:nvSpPr>
        <p:spPr/>
        <p:txBody>
          <a:bodyPr/>
          <a:lstStyle/>
          <a:p>
            <a:pPr>
              <a:defRPr/>
            </a:pPr>
            <a:fld id="{5B5C7325-BDF8-47B9-9F71-F331901F3CFD}" type="datetime1">
              <a:rPr lang="en-US"/>
              <a:pPr>
                <a:defRPr/>
              </a:pPr>
              <a:t>3/4/2022</a:t>
            </a:fld>
            <a:endParaRPr lang="en-US" dirty="0"/>
          </a:p>
        </p:txBody>
      </p:sp>
      <p:sp>
        <p:nvSpPr>
          <p:cNvPr id="72708" name="Slide Number Placeholder 7">
            <a:extLst>
              <a:ext uri="{FF2B5EF4-FFF2-40B4-BE49-F238E27FC236}">
                <a16:creationId xmlns:a16="http://schemas.microsoft.com/office/drawing/2014/main" id="{8667AA17-C383-4083-933C-03E951D5E9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07793A5-ECFB-4C51-8B31-FA08ED515C72}" type="slidenum">
              <a:rPr lang="en-US" altLang="fr-FR" sz="1200">
                <a:solidFill>
                  <a:srgbClr val="898989"/>
                </a:solidFill>
              </a:rPr>
              <a:pPr>
                <a:spcBef>
                  <a:spcPct val="0"/>
                </a:spcBef>
                <a:buFontTx/>
                <a:buNone/>
              </a:pPr>
              <a:t>55</a:t>
            </a:fld>
            <a:endParaRPr lang="en-US" altLang="fr-FR" sz="1200">
              <a:solidFill>
                <a:srgbClr val="898989"/>
              </a:solidFill>
            </a:endParaRPr>
          </a:p>
        </p:txBody>
      </p:sp>
      <p:pic>
        <p:nvPicPr>
          <p:cNvPr id="72709" name="Image 5">
            <a:extLst>
              <a:ext uri="{FF2B5EF4-FFF2-40B4-BE49-F238E27FC236}">
                <a16:creationId xmlns:a16="http://schemas.microsoft.com/office/drawing/2014/main" id="{FD50AFD5-014A-427F-B70E-586BD936E6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14288"/>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88055ACB-313C-40FC-A31E-0A353683053D}"/>
              </a:ext>
            </a:extLst>
          </p:cNvPr>
          <p:cNvSpPr>
            <a:spLocks noGrp="1"/>
          </p:cNvSpPr>
          <p:nvPr>
            <p:ph type="title"/>
          </p:nvPr>
        </p:nvSpPr>
        <p:spPr>
          <a:xfrm>
            <a:off x="0" y="-4763"/>
            <a:ext cx="6875463" cy="696913"/>
          </a:xfrm>
        </p:spPr>
        <p:txBody>
          <a:bodyPr/>
          <a:lstStyle/>
          <a:p>
            <a:pPr eaLnBrk="1" hangingPunct="1"/>
            <a:r>
              <a:rPr lang="fr-FR" altLang="fr-FR" sz="2800" b="1"/>
              <a:t>Sigles et Liste des abréviations</a:t>
            </a:r>
          </a:p>
        </p:txBody>
      </p:sp>
      <p:graphicFrame>
        <p:nvGraphicFramePr>
          <p:cNvPr id="6" name="Espace réservé du contenu 5">
            <a:extLst>
              <a:ext uri="{FF2B5EF4-FFF2-40B4-BE49-F238E27FC236}">
                <a16:creationId xmlns:a16="http://schemas.microsoft.com/office/drawing/2014/main" id="{63AAD87A-E41C-4129-80F4-6BB5EB77059F}"/>
              </a:ext>
            </a:extLst>
          </p:cNvPr>
          <p:cNvGraphicFramePr>
            <a:graphicFrameLocks noGrp="1"/>
          </p:cNvGraphicFramePr>
          <p:nvPr>
            <p:ph idx="1"/>
          </p:nvPr>
        </p:nvGraphicFramePr>
        <p:xfrm>
          <a:off x="166688" y="968375"/>
          <a:ext cx="8750300" cy="2478086"/>
        </p:xfrm>
        <a:graphic>
          <a:graphicData uri="http://schemas.openxmlformats.org/drawingml/2006/table">
            <a:tbl>
              <a:tblPr firstRow="1" firstCol="1" bandRow="1">
                <a:tableStyleId>{5C22544A-7EE6-4342-B048-85BDC9FD1C3A}</a:tableStyleId>
              </a:tblPr>
              <a:tblGrid>
                <a:gridCol w="1268794">
                  <a:extLst>
                    <a:ext uri="{9D8B030D-6E8A-4147-A177-3AD203B41FA5}">
                      <a16:colId xmlns:a16="http://schemas.microsoft.com/office/drawing/2014/main" val="20000"/>
                    </a:ext>
                  </a:extLst>
                </a:gridCol>
                <a:gridCol w="7481506">
                  <a:extLst>
                    <a:ext uri="{9D8B030D-6E8A-4147-A177-3AD203B41FA5}">
                      <a16:colId xmlns:a16="http://schemas.microsoft.com/office/drawing/2014/main" val="20001"/>
                    </a:ext>
                  </a:extLst>
                </a:gridCol>
              </a:tblGrid>
              <a:tr h="282366">
                <a:tc gridSpan="2">
                  <a:txBody>
                    <a:bodyPr/>
                    <a:lstStyle/>
                    <a:p>
                      <a:pPr algn="l">
                        <a:spcAft>
                          <a:spcPts val="0"/>
                        </a:spcAft>
                      </a:pP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hMerge="1">
                  <a:txBody>
                    <a:bodyPr/>
                    <a:lstStyle/>
                    <a:p>
                      <a:endParaRPr lang="fr-FR"/>
                    </a:p>
                  </a:txBody>
                  <a:tcPr/>
                </a:tc>
                <a:extLst>
                  <a:ext uri="{0D108BD9-81ED-4DB2-BD59-A6C34878D82A}">
                    <a16:rowId xmlns:a16="http://schemas.microsoft.com/office/drawing/2014/main" val="10000"/>
                  </a:ext>
                </a:extLst>
              </a:tr>
              <a:tr h="274465">
                <a:tc>
                  <a:txBody>
                    <a:bodyPr/>
                    <a:lstStyle/>
                    <a:p>
                      <a:pPr algn="just">
                        <a:spcAft>
                          <a:spcPts val="0"/>
                        </a:spcAft>
                      </a:pPr>
                      <a:r>
                        <a:rPr lang="fr-FR" sz="1800" dirty="0">
                          <a:effectLst/>
                        </a:rPr>
                        <a:t>RS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Redevance Statistique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1"/>
                  </a:ext>
                </a:extLst>
              </a:tr>
              <a:tr h="274465">
                <a:tc>
                  <a:txBody>
                    <a:bodyPr/>
                    <a:lstStyle/>
                    <a:p>
                      <a:pPr algn="l">
                        <a:spcAft>
                          <a:spcPts val="0"/>
                        </a:spcAft>
                      </a:pPr>
                      <a:r>
                        <a:rPr lang="fr-FR" sz="1800" dirty="0">
                          <a:effectLst/>
                        </a:rPr>
                        <a:t>TAV</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Taxe Ad Valorem</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2"/>
                  </a:ext>
                </a:extLst>
              </a:tr>
              <a:tr h="274465">
                <a:tc>
                  <a:txBody>
                    <a:bodyPr/>
                    <a:lstStyle/>
                    <a:p>
                      <a:pPr algn="l">
                        <a:spcAft>
                          <a:spcPts val="0"/>
                        </a:spcAft>
                      </a:pPr>
                      <a:r>
                        <a:rPr lang="fr-FR" sz="1800" dirty="0">
                          <a:effectLst/>
                        </a:rPr>
                        <a:t>TEJ</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Taxe Emploi Jeune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3"/>
                  </a:ext>
                </a:extLst>
              </a:tr>
              <a:tr h="274465">
                <a:tc>
                  <a:txBody>
                    <a:bodyPr/>
                    <a:lstStyle/>
                    <a:p>
                      <a:pPr algn="just">
                        <a:spcAft>
                          <a:spcPts val="0"/>
                        </a:spcAft>
                      </a:pPr>
                      <a:r>
                        <a:rPr lang="fr-FR" sz="1800" dirty="0">
                          <a:effectLst/>
                        </a:rPr>
                        <a:t>TFP</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Taxe de Formation Professionnelle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4"/>
                  </a:ext>
                </a:extLst>
              </a:tr>
              <a:tr h="274465">
                <a:tc>
                  <a:txBody>
                    <a:bodyPr/>
                    <a:lstStyle/>
                    <a:p>
                      <a:pPr algn="l">
                        <a:spcAft>
                          <a:spcPts val="0"/>
                        </a:spcAft>
                      </a:pPr>
                      <a:r>
                        <a:rPr lang="fr-FR" sz="1800" dirty="0">
                          <a:effectLst/>
                        </a:rPr>
                        <a:t>TL</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a:effectLst/>
                        </a:rPr>
                        <a:t>Taxe de Logement</a:t>
                      </a:r>
                      <a:endParaRPr lang="fr-F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5"/>
                  </a:ext>
                </a:extLst>
              </a:tr>
              <a:tr h="274465">
                <a:tc>
                  <a:txBody>
                    <a:bodyPr/>
                    <a:lstStyle/>
                    <a:p>
                      <a:pPr algn="l">
                        <a:spcAft>
                          <a:spcPts val="0"/>
                        </a:spcAft>
                      </a:pPr>
                      <a:r>
                        <a:rPr lang="fr-FR" sz="1800" dirty="0">
                          <a:effectLst/>
                        </a:rPr>
                        <a:t>TRI</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Trésorerie Régionale des Impôts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6"/>
                  </a:ext>
                </a:extLst>
              </a:tr>
              <a:tr h="274465">
                <a:tc>
                  <a:txBody>
                    <a:bodyPr/>
                    <a:lstStyle/>
                    <a:p>
                      <a:pPr algn="l">
                        <a:spcAft>
                          <a:spcPts val="0"/>
                        </a:spcAft>
                      </a:pPr>
                      <a:r>
                        <a:rPr lang="fr-FR" sz="1800" dirty="0">
                          <a:effectLst/>
                        </a:rPr>
                        <a:t>TVA</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l">
                        <a:spcAft>
                          <a:spcPts val="0"/>
                        </a:spcAft>
                      </a:pPr>
                      <a:r>
                        <a:rPr lang="fr-FR" sz="1800" dirty="0">
                          <a:effectLst/>
                        </a:rPr>
                        <a:t>Taxe sur la Valeur Ajoutée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7"/>
                  </a:ext>
                </a:extLst>
              </a:tr>
              <a:tr h="274465">
                <a:tc>
                  <a:txBody>
                    <a:bodyPr/>
                    <a:lstStyle/>
                    <a:p>
                      <a:pPr algn="just">
                        <a:spcAft>
                          <a:spcPts val="0"/>
                        </a:spcAft>
                      </a:pPr>
                      <a:r>
                        <a:rPr lang="fr-FR" sz="1800" dirty="0">
                          <a:effectLst/>
                        </a:rPr>
                        <a:t>UEMOA</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tc>
                  <a:txBody>
                    <a:bodyPr/>
                    <a:lstStyle/>
                    <a:p>
                      <a:pPr algn="just">
                        <a:spcAft>
                          <a:spcPts val="0"/>
                        </a:spcAft>
                      </a:pPr>
                      <a:r>
                        <a:rPr lang="fr-FR" sz="1800" dirty="0">
                          <a:effectLst/>
                        </a:rPr>
                        <a:t>Union Economique et Monétaire Ouest Africaine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93" marR="17993" marT="0" marB="0" anchor="ctr"/>
                </a:tc>
                <a:extLst>
                  <a:ext uri="{0D108BD9-81ED-4DB2-BD59-A6C34878D82A}">
                    <a16:rowId xmlns:a16="http://schemas.microsoft.com/office/drawing/2014/main" val="10008"/>
                  </a:ext>
                </a:extLst>
              </a:tr>
            </a:tbl>
          </a:graphicData>
        </a:graphic>
      </p:graphicFrame>
      <p:sp>
        <p:nvSpPr>
          <p:cNvPr id="4" name="Espace réservé de la date 3">
            <a:extLst>
              <a:ext uri="{FF2B5EF4-FFF2-40B4-BE49-F238E27FC236}">
                <a16:creationId xmlns:a16="http://schemas.microsoft.com/office/drawing/2014/main" id="{7FA2F718-7208-4DD3-9C6A-3CA27AF8D9D5}"/>
              </a:ext>
            </a:extLst>
          </p:cNvPr>
          <p:cNvSpPr>
            <a:spLocks noGrp="1"/>
          </p:cNvSpPr>
          <p:nvPr>
            <p:ph type="dt" sz="quarter" idx="10"/>
          </p:nvPr>
        </p:nvSpPr>
        <p:spPr/>
        <p:txBody>
          <a:bodyPr/>
          <a:lstStyle/>
          <a:p>
            <a:pPr>
              <a:defRPr/>
            </a:pPr>
            <a:fld id="{88C8585B-5221-4C61-9F1D-C508B85F2711}" type="datetime1">
              <a:rPr lang="en-US"/>
              <a:pPr>
                <a:defRPr/>
              </a:pPr>
              <a:t>3/4/2022</a:t>
            </a:fld>
            <a:endParaRPr lang="en-US" dirty="0"/>
          </a:p>
        </p:txBody>
      </p:sp>
      <p:sp>
        <p:nvSpPr>
          <p:cNvPr id="22563" name="Espace réservé du numéro de diapositive 4">
            <a:extLst>
              <a:ext uri="{FF2B5EF4-FFF2-40B4-BE49-F238E27FC236}">
                <a16:creationId xmlns:a16="http://schemas.microsoft.com/office/drawing/2014/main" id="{FB5ADC32-3614-469C-BF31-93A4B393F7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600363E-6498-4843-A8D0-C42E9B93F3FD}" type="slidenum">
              <a:rPr lang="en-US" altLang="fr-FR" sz="1200">
                <a:solidFill>
                  <a:srgbClr val="898989"/>
                </a:solidFill>
              </a:rPr>
              <a:pPr>
                <a:spcBef>
                  <a:spcPct val="0"/>
                </a:spcBef>
                <a:buFontTx/>
                <a:buNone/>
              </a:pPr>
              <a:t>6</a:t>
            </a:fld>
            <a:endParaRPr lang="en-US" altLang="fr-FR" sz="1200">
              <a:solidFill>
                <a:srgbClr val="898989"/>
              </a:solidFill>
            </a:endParaRPr>
          </a:p>
        </p:txBody>
      </p:sp>
      <p:sp>
        <p:nvSpPr>
          <p:cNvPr id="22564" name="Rectangle 1">
            <a:extLst>
              <a:ext uri="{FF2B5EF4-FFF2-40B4-BE49-F238E27FC236}">
                <a16:creationId xmlns:a16="http://schemas.microsoft.com/office/drawing/2014/main" id="{83F56FED-EF87-4AD5-8ACE-F0D219DEBFFE}"/>
              </a:ext>
            </a:extLst>
          </p:cNvPr>
          <p:cNvSpPr>
            <a:spLocks noChangeArrowheads="1"/>
          </p:cNvSpPr>
          <p:nvPr/>
        </p:nvSpPr>
        <p:spPr bwMode="auto">
          <a:xfrm>
            <a:off x="2906713" y="1600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a:p>
        </p:txBody>
      </p:sp>
      <p:pic>
        <p:nvPicPr>
          <p:cNvPr id="22565" name="Image 7">
            <a:extLst>
              <a:ext uri="{FF2B5EF4-FFF2-40B4-BE49-F238E27FC236}">
                <a16:creationId xmlns:a16="http://schemas.microsoft.com/office/drawing/2014/main" id="{863BA4D5-9B60-47AD-B4C7-96476E7ED4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78713" y="53975"/>
            <a:ext cx="14382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a:extLst>
              <a:ext uri="{FF2B5EF4-FFF2-40B4-BE49-F238E27FC236}">
                <a16:creationId xmlns:a16="http://schemas.microsoft.com/office/drawing/2014/main" id="{0B563EFB-5698-4D92-A4EE-3C059EDC38B1}"/>
              </a:ext>
            </a:extLst>
          </p:cNvPr>
          <p:cNvSpPr>
            <a:spLocks noGrp="1"/>
          </p:cNvSpPr>
          <p:nvPr>
            <p:ph type="title"/>
          </p:nvPr>
        </p:nvSpPr>
        <p:spPr>
          <a:xfrm>
            <a:off x="179388" y="239713"/>
            <a:ext cx="6624637" cy="1101725"/>
          </a:xfrm>
        </p:spPr>
        <p:txBody>
          <a:bodyPr/>
          <a:lstStyle/>
          <a:p>
            <a:pPr marL="514350" indent="-514350" algn="l" eaLnBrk="1" hangingPunct="1">
              <a:buFont typeface="+mj-lt"/>
              <a:buAutoNum type="arabicPeriod"/>
              <a:defRPr/>
            </a:pPr>
            <a:r>
              <a:rPr lang="fr-FR" altLang="fr-FR" sz="3200" b="1" dirty="0">
                <a:latin typeface="+mn-lt"/>
                <a:cs typeface="Times New Roman" panose="02020603050405020304" pitchFamily="18" charset="0"/>
              </a:rPr>
              <a:t>INFORMATIONS CONTEXTUELLES</a:t>
            </a:r>
          </a:p>
        </p:txBody>
      </p:sp>
      <p:sp>
        <p:nvSpPr>
          <p:cNvPr id="3" name="Espace réservé du contenu 2">
            <a:extLst>
              <a:ext uri="{FF2B5EF4-FFF2-40B4-BE49-F238E27FC236}">
                <a16:creationId xmlns:a16="http://schemas.microsoft.com/office/drawing/2014/main" id="{039EDF02-F21E-47A1-AB74-6A3F06BBC4AF}"/>
              </a:ext>
            </a:extLst>
          </p:cNvPr>
          <p:cNvSpPr>
            <a:spLocks noGrp="1"/>
          </p:cNvSpPr>
          <p:nvPr>
            <p:ph idx="1"/>
          </p:nvPr>
        </p:nvSpPr>
        <p:spPr>
          <a:xfrm>
            <a:off x="179388" y="1628775"/>
            <a:ext cx="8812212" cy="4727575"/>
          </a:xfrm>
        </p:spPr>
        <p:txBody>
          <a:bodyPr rtlCol="0">
            <a:normAutofit/>
          </a:bodyPr>
          <a:lstStyle/>
          <a:p>
            <a:pPr eaLnBrk="1" fontAlgn="auto" hangingPunct="1">
              <a:spcBef>
                <a:spcPts val="0"/>
              </a:spcBef>
              <a:spcAft>
                <a:spcPts val="1200"/>
              </a:spcAft>
              <a:buFont typeface="Wingdings" panose="05000000000000000000" pitchFamily="2" charset="2"/>
              <a:buChar char="v"/>
              <a:defRPr/>
            </a:pPr>
            <a:r>
              <a:rPr lang="fr-FR" sz="2800" b="1" dirty="0">
                <a:solidFill>
                  <a:srgbClr val="C00000"/>
                </a:solidFill>
                <a:cs typeface="Times New Roman" panose="02020603050405020304" pitchFamily="18" charset="0"/>
              </a:rPr>
              <a:t>Cadre institutionnel et réglementaire</a:t>
            </a:r>
            <a:r>
              <a:rPr lang="fr-FR" sz="2800" dirty="0">
                <a:solidFill>
                  <a:schemeClr val="accent3">
                    <a:lumMod val="75000"/>
                  </a:schemeClr>
                </a:solidFill>
                <a:cs typeface="Times New Roman" panose="02020603050405020304" pitchFamily="18" charset="0"/>
              </a:rPr>
              <a:t> </a:t>
            </a:r>
            <a:r>
              <a:rPr lang="fr-FR" sz="2800" b="1" dirty="0">
                <a:solidFill>
                  <a:srgbClr val="C00000"/>
                </a:solidFill>
                <a:cs typeface="Times New Roman" panose="02020603050405020304" pitchFamily="18" charset="0"/>
              </a:rPr>
              <a:t>:</a:t>
            </a:r>
          </a:p>
          <a:p>
            <a:pPr marL="0" indent="0" algn="just" eaLnBrk="1" fontAlgn="auto" hangingPunct="1">
              <a:spcBef>
                <a:spcPts val="0"/>
              </a:spcBef>
              <a:spcAft>
                <a:spcPts val="1200"/>
              </a:spcAft>
              <a:buFont typeface="Arial" panose="020B0604020202020204" pitchFamily="34" charset="0"/>
              <a:buNone/>
              <a:defRPr/>
            </a:pPr>
            <a:r>
              <a:rPr lang="fr-FR" sz="2800" dirty="0">
                <a:solidFill>
                  <a:srgbClr val="000000"/>
                </a:solidFill>
                <a:cs typeface="Times New Roman" panose="02020603050405020304" pitchFamily="18" charset="0"/>
              </a:rPr>
              <a:t>Les organes de régulation du secteur extractif  incluent :</a:t>
            </a:r>
          </a:p>
          <a:p>
            <a:pPr eaLnBrk="1" fontAlgn="auto" hangingPunct="1">
              <a:spcBef>
                <a:spcPts val="0"/>
              </a:spcBef>
              <a:spcAft>
                <a:spcPts val="1200"/>
              </a:spcAft>
              <a:buFont typeface="Wingdings" panose="05000000000000000000" pitchFamily="2" charset="2"/>
              <a:buChar char="§"/>
              <a:defRPr/>
            </a:pPr>
            <a:r>
              <a:rPr lang="fr-FR" sz="2800" dirty="0">
                <a:solidFill>
                  <a:srgbClr val="000000"/>
                </a:solidFill>
                <a:cs typeface="Times New Roman" panose="02020603050405020304" pitchFamily="18" charset="0"/>
              </a:rPr>
              <a:t> Ministère des Mines et du Pétrole ;</a:t>
            </a:r>
          </a:p>
          <a:p>
            <a:pPr algn="just" eaLnBrk="1" fontAlgn="auto" hangingPunct="1">
              <a:spcBef>
                <a:spcPts val="0"/>
              </a:spcBef>
              <a:spcAft>
                <a:spcPts val="1200"/>
              </a:spcAft>
              <a:buFont typeface="Wingdings" panose="05000000000000000000" pitchFamily="2" charset="2"/>
              <a:buChar char="§"/>
              <a:defRPr/>
            </a:pPr>
            <a:r>
              <a:rPr lang="fr-FR" sz="2800" dirty="0">
                <a:solidFill>
                  <a:srgbClr val="000000"/>
                </a:solidFill>
                <a:cs typeface="Times New Roman" panose="02020603050405020304" pitchFamily="18" charset="0"/>
              </a:rPr>
              <a:t>Direction Nationale de la Géologie et des Mines (DNGM) ;</a:t>
            </a:r>
          </a:p>
          <a:p>
            <a:pPr algn="just" eaLnBrk="1" fontAlgn="auto" hangingPunct="1">
              <a:spcBef>
                <a:spcPts val="0"/>
              </a:spcBef>
              <a:spcAft>
                <a:spcPts val="1200"/>
              </a:spcAft>
              <a:buFont typeface="Wingdings" panose="05000000000000000000" pitchFamily="2" charset="2"/>
              <a:buChar char="§"/>
              <a:defRPr/>
            </a:pPr>
            <a:r>
              <a:rPr lang="fr-FR" sz="2800" dirty="0">
                <a:solidFill>
                  <a:srgbClr val="000000"/>
                </a:solidFill>
                <a:cs typeface="Times New Roman" panose="02020603050405020304" pitchFamily="18" charset="0"/>
              </a:rPr>
              <a:t>Office National de la Recherche Pétrolière (ONRP). </a:t>
            </a:r>
          </a:p>
        </p:txBody>
      </p:sp>
      <p:sp>
        <p:nvSpPr>
          <p:cNvPr id="8" name="Date Placeholder 7">
            <a:extLst>
              <a:ext uri="{FF2B5EF4-FFF2-40B4-BE49-F238E27FC236}">
                <a16:creationId xmlns:a16="http://schemas.microsoft.com/office/drawing/2014/main" id="{7ACB8A8E-133D-4619-8524-4A9C01AF4C52}"/>
              </a:ext>
            </a:extLst>
          </p:cNvPr>
          <p:cNvSpPr>
            <a:spLocks noGrp="1"/>
          </p:cNvSpPr>
          <p:nvPr>
            <p:ph type="dt" sz="quarter" idx="10"/>
          </p:nvPr>
        </p:nvSpPr>
        <p:spPr/>
        <p:txBody>
          <a:bodyPr/>
          <a:lstStyle/>
          <a:p>
            <a:pPr>
              <a:defRPr/>
            </a:pPr>
            <a:fld id="{2376ED5E-3843-4B32-A8B3-6550EE926664}" type="datetime1">
              <a:rPr lang="en-US"/>
              <a:pPr>
                <a:defRPr/>
              </a:pPr>
              <a:t>3/4/2022</a:t>
            </a:fld>
            <a:endParaRPr lang="en-US"/>
          </a:p>
        </p:txBody>
      </p:sp>
      <p:sp>
        <p:nvSpPr>
          <p:cNvPr id="23557" name="Slide Number Placeholder 8">
            <a:extLst>
              <a:ext uri="{FF2B5EF4-FFF2-40B4-BE49-F238E27FC236}">
                <a16:creationId xmlns:a16="http://schemas.microsoft.com/office/drawing/2014/main" id="{E5882D75-AB32-4493-AEFA-D3B78E70A29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189E6E-6147-4FF1-B2AA-8AA647541C6D}" type="slidenum">
              <a:rPr lang="en-US" altLang="fr-FR" sz="1200">
                <a:solidFill>
                  <a:srgbClr val="898989"/>
                </a:solidFill>
              </a:rPr>
              <a:pPr>
                <a:spcBef>
                  <a:spcPct val="0"/>
                </a:spcBef>
                <a:buFontTx/>
                <a:buNone/>
              </a:pPr>
              <a:t>7</a:t>
            </a:fld>
            <a:endParaRPr lang="en-US" altLang="fr-FR" sz="1200">
              <a:solidFill>
                <a:srgbClr val="898989"/>
              </a:solidFill>
            </a:endParaRPr>
          </a:p>
        </p:txBody>
      </p:sp>
      <p:pic>
        <p:nvPicPr>
          <p:cNvPr id="23558" name="Image 6">
            <a:extLst>
              <a:ext uri="{FF2B5EF4-FFF2-40B4-BE49-F238E27FC236}">
                <a16:creationId xmlns:a16="http://schemas.microsoft.com/office/drawing/2014/main" id="{2062CAA3-8C29-45B8-AC86-2099437102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45350" y="0"/>
            <a:ext cx="18986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a:extLst>
              <a:ext uri="{FF2B5EF4-FFF2-40B4-BE49-F238E27FC236}">
                <a16:creationId xmlns:a16="http://schemas.microsoft.com/office/drawing/2014/main" id="{B1DB03B3-AF83-4619-AE31-E3E1951D50E5}"/>
              </a:ext>
            </a:extLst>
          </p:cNvPr>
          <p:cNvSpPr>
            <a:spLocks noGrp="1"/>
          </p:cNvSpPr>
          <p:nvPr>
            <p:ph type="ctrTitle"/>
          </p:nvPr>
        </p:nvSpPr>
        <p:spPr>
          <a:xfrm>
            <a:off x="0" y="177800"/>
            <a:ext cx="7620000" cy="792163"/>
          </a:xfrm>
        </p:spPr>
        <p:txBody>
          <a:bodyPr/>
          <a:lstStyle/>
          <a:p>
            <a:pPr eaLnBrk="1" hangingPunct="1">
              <a:defRPr/>
            </a:pPr>
            <a:r>
              <a:rPr lang="fr-FR" altLang="fr-FR" sz="2800" b="1" dirty="0">
                <a:solidFill>
                  <a:srgbClr val="C00000"/>
                </a:solidFill>
                <a:latin typeface="+mn-lt"/>
                <a:cs typeface="Times New Roman" panose="02020603050405020304" pitchFamily="18" charset="0"/>
              </a:rPr>
              <a:t>Cadre institutionnel et réglementaire</a:t>
            </a:r>
            <a:r>
              <a:rPr lang="fr-FR" altLang="fr-FR" sz="2800" dirty="0">
                <a:solidFill>
                  <a:srgbClr val="C00000"/>
                </a:solidFill>
                <a:latin typeface="+mn-lt"/>
                <a:cs typeface="Times New Roman" panose="02020603050405020304" pitchFamily="18" charset="0"/>
              </a:rPr>
              <a:t> </a:t>
            </a:r>
            <a:r>
              <a:rPr lang="fr-FR" altLang="fr-FR" sz="2800" b="1" dirty="0">
                <a:latin typeface="+mn-lt"/>
                <a:cs typeface="Times New Roman" panose="02020603050405020304" pitchFamily="18" charset="0"/>
              </a:rPr>
              <a:t>(suite)</a:t>
            </a:r>
            <a:r>
              <a:rPr lang="fr-FR" altLang="fr-FR" sz="3200" b="1" dirty="0">
                <a:latin typeface="+mn-lt"/>
                <a:cs typeface="Times New Roman" panose="02020603050405020304" pitchFamily="18" charset="0"/>
              </a:rPr>
              <a:t> </a:t>
            </a:r>
            <a:endParaRPr lang="fr-FR" altLang="fr-FR" sz="3200" b="1" dirty="0">
              <a:latin typeface="+mn-lt"/>
            </a:endParaRPr>
          </a:p>
        </p:txBody>
      </p:sp>
      <p:sp>
        <p:nvSpPr>
          <p:cNvPr id="3" name="Sous-titre 2">
            <a:extLst>
              <a:ext uri="{FF2B5EF4-FFF2-40B4-BE49-F238E27FC236}">
                <a16:creationId xmlns:a16="http://schemas.microsoft.com/office/drawing/2014/main" id="{D5278486-8082-4C41-9286-B6754BACBDF0}"/>
              </a:ext>
            </a:extLst>
          </p:cNvPr>
          <p:cNvSpPr>
            <a:spLocks noGrp="1"/>
          </p:cNvSpPr>
          <p:nvPr>
            <p:ph type="subTitle" idx="1"/>
          </p:nvPr>
        </p:nvSpPr>
        <p:spPr>
          <a:xfrm>
            <a:off x="457200" y="969963"/>
            <a:ext cx="8147050" cy="5386387"/>
          </a:xfrm>
        </p:spPr>
        <p:txBody>
          <a:bodyPr rtlCol="0">
            <a:normAutofit fontScale="25000" lnSpcReduction="20000"/>
          </a:bodyPr>
          <a:lstStyle/>
          <a:p>
            <a:pPr algn="just" eaLnBrk="1" fontAlgn="auto" hangingPunct="1">
              <a:spcAft>
                <a:spcPts val="0"/>
              </a:spcAft>
              <a:defRPr/>
            </a:pPr>
            <a:endParaRPr lang="fr-FR" dirty="0">
              <a:solidFill>
                <a:schemeClr val="accent3">
                  <a:lumMod val="75000"/>
                </a:schemeClr>
              </a:solidFill>
              <a:latin typeface="+mj-lt"/>
              <a:cs typeface="Times New Roman" panose="02020603050405020304" pitchFamily="18" charset="0"/>
            </a:endParaRPr>
          </a:p>
          <a:p>
            <a:pPr algn="just" eaLnBrk="1" fontAlgn="auto" hangingPunct="1">
              <a:spcAft>
                <a:spcPts val="0"/>
              </a:spcAft>
              <a:defRPr/>
            </a:pPr>
            <a:r>
              <a:rPr lang="fr-FR" sz="11200" dirty="0">
                <a:solidFill>
                  <a:schemeClr val="tx1"/>
                </a:solidFill>
              </a:rPr>
              <a:t>Les textes qui régissent le secteur extractif au Mali :</a:t>
            </a:r>
            <a:endParaRPr lang="fr-FR" sz="11200" dirty="0">
              <a:solidFill>
                <a:schemeClr val="tx1"/>
              </a:solidFill>
              <a:cs typeface="Times New Roman" panose="02020603050405020304" pitchFamily="18" charset="0"/>
            </a:endParaRPr>
          </a:p>
          <a:p>
            <a:pPr algn="just" eaLnBrk="1" fontAlgn="auto" hangingPunct="1">
              <a:spcAft>
                <a:spcPts val="0"/>
              </a:spcAft>
              <a:defRPr/>
            </a:pPr>
            <a:endParaRPr lang="fr-FR" sz="11200" dirty="0">
              <a:solidFill>
                <a:schemeClr val="tx1"/>
              </a:solidFill>
              <a:cs typeface="Times New Roman" panose="02020603050405020304" pitchFamily="18" charset="0"/>
            </a:endParaRPr>
          </a:p>
          <a:p>
            <a:pPr marL="342900" indent="-342900" algn="just" eaLnBrk="1" fontAlgn="auto" hangingPunct="1">
              <a:spcBef>
                <a:spcPts val="0"/>
              </a:spcBef>
              <a:spcAft>
                <a:spcPts val="1200"/>
              </a:spcAft>
              <a:buFont typeface="Wingdings" panose="05000000000000000000" pitchFamily="2" charset="2"/>
              <a:buChar char="§"/>
              <a:defRPr/>
            </a:pPr>
            <a:r>
              <a:rPr lang="fr-FR" sz="11200" dirty="0">
                <a:solidFill>
                  <a:srgbClr val="000000"/>
                </a:solidFill>
                <a:cs typeface="Times New Roman" panose="02020603050405020304" pitchFamily="18" charset="0"/>
              </a:rPr>
              <a:t>Code</a:t>
            </a:r>
            <a:r>
              <a:rPr lang="fr-FR" sz="11200" dirty="0">
                <a:solidFill>
                  <a:schemeClr val="tx1"/>
                </a:solidFill>
                <a:cs typeface="Times New Roman" panose="02020603050405020304" pitchFamily="18" charset="0"/>
              </a:rPr>
              <a:t> Minier de 1991 prévu par l’Ordonnance N° 91-65/P-CTSP du 19 Septembre 1991 ; </a:t>
            </a:r>
          </a:p>
          <a:p>
            <a:pPr marL="342900" indent="-342900" algn="just" eaLnBrk="1" fontAlgn="auto" hangingPunct="1">
              <a:spcBef>
                <a:spcPts val="0"/>
              </a:spcBef>
              <a:spcAft>
                <a:spcPts val="1200"/>
              </a:spcAft>
              <a:buFont typeface="Wingdings" panose="05000000000000000000" pitchFamily="2" charset="2"/>
              <a:buChar char="§"/>
              <a:defRPr/>
            </a:pPr>
            <a:r>
              <a:rPr lang="fr-FR" sz="11200" dirty="0">
                <a:solidFill>
                  <a:srgbClr val="000000"/>
                </a:solidFill>
                <a:cs typeface="Times New Roman" panose="02020603050405020304" pitchFamily="18" charset="0"/>
              </a:rPr>
              <a:t>Code Minier prévu par l’Ordonnance N°99-032/P-RM du 19 août 1999 modifiée par l'Ordonnance n° 013/P-RM du 10 février 2000 et ses textes d'application notamment les Décrets N°99-25/PM-RM et N°99-255/PM-RM du 15 septembre 1999 ;</a:t>
            </a:r>
          </a:p>
        </p:txBody>
      </p:sp>
      <p:sp>
        <p:nvSpPr>
          <p:cNvPr id="4" name="Espace réservé de la date 3">
            <a:extLst>
              <a:ext uri="{FF2B5EF4-FFF2-40B4-BE49-F238E27FC236}">
                <a16:creationId xmlns:a16="http://schemas.microsoft.com/office/drawing/2014/main" id="{2B0BBA03-B3B4-4478-B7FE-4A2AC65219F5}"/>
              </a:ext>
            </a:extLst>
          </p:cNvPr>
          <p:cNvSpPr>
            <a:spLocks noGrp="1"/>
          </p:cNvSpPr>
          <p:nvPr>
            <p:ph type="dt" sz="quarter" idx="10"/>
          </p:nvPr>
        </p:nvSpPr>
        <p:spPr/>
        <p:txBody>
          <a:bodyPr/>
          <a:lstStyle/>
          <a:p>
            <a:pPr>
              <a:defRPr/>
            </a:pPr>
            <a:fld id="{EB432433-4969-415B-BAF1-462F89010B6E}" type="datetime1">
              <a:rPr lang="en-US"/>
              <a:pPr>
                <a:defRPr/>
              </a:pPr>
              <a:t>3/4/2022</a:t>
            </a:fld>
            <a:endParaRPr lang="en-US" dirty="0"/>
          </a:p>
        </p:txBody>
      </p:sp>
      <p:sp>
        <p:nvSpPr>
          <p:cNvPr id="24581" name="Espace réservé du numéro de diapositive 4">
            <a:extLst>
              <a:ext uri="{FF2B5EF4-FFF2-40B4-BE49-F238E27FC236}">
                <a16:creationId xmlns:a16="http://schemas.microsoft.com/office/drawing/2014/main" id="{A0B0C561-33C7-47CA-9B8A-1DFD4928C0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58DC32C-EA13-4764-A835-3B7C3D7D7A4E}" type="slidenum">
              <a:rPr lang="en-US" altLang="fr-FR" sz="1200">
                <a:solidFill>
                  <a:srgbClr val="898989"/>
                </a:solidFill>
              </a:rPr>
              <a:pPr>
                <a:spcBef>
                  <a:spcPct val="0"/>
                </a:spcBef>
                <a:buFontTx/>
                <a:buNone/>
              </a:pPr>
              <a:t>8</a:t>
            </a:fld>
            <a:endParaRPr lang="en-US" altLang="fr-FR" sz="1200">
              <a:solidFill>
                <a:srgbClr val="898989"/>
              </a:solidFill>
            </a:endParaRPr>
          </a:p>
        </p:txBody>
      </p:sp>
      <p:pic>
        <p:nvPicPr>
          <p:cNvPr id="24582" name="Image 5">
            <a:extLst>
              <a:ext uri="{FF2B5EF4-FFF2-40B4-BE49-F238E27FC236}">
                <a16:creationId xmlns:a16="http://schemas.microsoft.com/office/drawing/2014/main" id="{9967149D-0205-4694-B7B3-3A500240DA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15888"/>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a:extLst>
              <a:ext uri="{FF2B5EF4-FFF2-40B4-BE49-F238E27FC236}">
                <a16:creationId xmlns:a16="http://schemas.microsoft.com/office/drawing/2014/main" id="{29F5D34C-DACD-4461-AD5C-17946E9A7B97}"/>
              </a:ext>
            </a:extLst>
          </p:cNvPr>
          <p:cNvSpPr>
            <a:spLocks noGrp="1"/>
          </p:cNvSpPr>
          <p:nvPr>
            <p:ph type="ctrTitle"/>
          </p:nvPr>
        </p:nvSpPr>
        <p:spPr>
          <a:xfrm>
            <a:off x="0" y="177800"/>
            <a:ext cx="7620000" cy="792163"/>
          </a:xfrm>
        </p:spPr>
        <p:txBody>
          <a:bodyPr/>
          <a:lstStyle/>
          <a:p>
            <a:pPr eaLnBrk="1" hangingPunct="1">
              <a:defRPr/>
            </a:pPr>
            <a:r>
              <a:rPr lang="fr-FR" altLang="fr-FR" sz="2800" b="1" dirty="0">
                <a:solidFill>
                  <a:srgbClr val="C00000"/>
                </a:solidFill>
                <a:latin typeface="+mn-lt"/>
                <a:cs typeface="Times New Roman" panose="02020603050405020304" pitchFamily="18" charset="0"/>
              </a:rPr>
              <a:t>Cadre institutionnel et réglementaire</a:t>
            </a:r>
            <a:r>
              <a:rPr lang="fr-FR" altLang="fr-FR" sz="2800" dirty="0">
                <a:solidFill>
                  <a:srgbClr val="C00000"/>
                </a:solidFill>
                <a:latin typeface="+mn-lt"/>
                <a:cs typeface="Times New Roman" panose="02020603050405020304" pitchFamily="18" charset="0"/>
              </a:rPr>
              <a:t> </a:t>
            </a:r>
            <a:r>
              <a:rPr lang="fr-FR" altLang="fr-FR" sz="2800" b="1" dirty="0">
                <a:latin typeface="+mn-lt"/>
                <a:cs typeface="Times New Roman" panose="02020603050405020304" pitchFamily="18" charset="0"/>
              </a:rPr>
              <a:t>(suite)</a:t>
            </a:r>
            <a:r>
              <a:rPr lang="fr-FR" altLang="fr-FR" sz="3200" b="1" dirty="0">
                <a:latin typeface="+mn-lt"/>
                <a:cs typeface="Times New Roman" panose="02020603050405020304" pitchFamily="18" charset="0"/>
              </a:rPr>
              <a:t> </a:t>
            </a:r>
            <a:endParaRPr lang="fr-FR" altLang="fr-FR" sz="3200" b="1" dirty="0">
              <a:latin typeface="+mn-lt"/>
            </a:endParaRPr>
          </a:p>
        </p:txBody>
      </p:sp>
      <p:sp>
        <p:nvSpPr>
          <p:cNvPr id="3" name="Sous-titre 2">
            <a:extLst>
              <a:ext uri="{FF2B5EF4-FFF2-40B4-BE49-F238E27FC236}">
                <a16:creationId xmlns:a16="http://schemas.microsoft.com/office/drawing/2014/main" id="{3D505D70-A0DD-4117-BB51-E555E66121E9}"/>
              </a:ext>
            </a:extLst>
          </p:cNvPr>
          <p:cNvSpPr>
            <a:spLocks noGrp="1"/>
          </p:cNvSpPr>
          <p:nvPr>
            <p:ph type="subTitle" idx="1"/>
          </p:nvPr>
        </p:nvSpPr>
        <p:spPr>
          <a:xfrm>
            <a:off x="457200" y="1412875"/>
            <a:ext cx="8075613" cy="4752975"/>
          </a:xfrm>
        </p:spPr>
        <p:txBody>
          <a:bodyPr rtlCol="0">
            <a:normAutofit fontScale="25000" lnSpcReduction="20000"/>
          </a:bodyPr>
          <a:lstStyle/>
          <a:p>
            <a:pPr algn="just" eaLnBrk="1" fontAlgn="auto" hangingPunct="1">
              <a:spcAft>
                <a:spcPts val="0"/>
              </a:spcAft>
              <a:defRPr/>
            </a:pPr>
            <a:endParaRPr lang="fr-FR" dirty="0">
              <a:solidFill>
                <a:schemeClr val="accent3">
                  <a:lumMod val="75000"/>
                </a:schemeClr>
              </a:solidFill>
              <a:latin typeface="+mj-lt"/>
              <a:cs typeface="Times New Roman" panose="02020603050405020304" pitchFamily="18" charset="0"/>
            </a:endParaRPr>
          </a:p>
          <a:p>
            <a:pPr marL="342900" indent="-342900" algn="just" eaLnBrk="1" fontAlgn="auto" hangingPunct="1">
              <a:spcBef>
                <a:spcPts val="0"/>
              </a:spcBef>
              <a:spcAft>
                <a:spcPts val="1200"/>
              </a:spcAft>
              <a:buFont typeface="Wingdings" panose="05000000000000000000" pitchFamily="2" charset="2"/>
              <a:buChar char="§"/>
              <a:defRPr/>
            </a:pPr>
            <a:r>
              <a:rPr lang="fr-FR" sz="11200" dirty="0">
                <a:solidFill>
                  <a:srgbClr val="000000"/>
                </a:solidFill>
                <a:cs typeface="Times New Roman" panose="02020603050405020304" pitchFamily="18" charset="0"/>
              </a:rPr>
              <a:t>Loi N°2012-015 du 27 février 2012, portant nouveau Code Minier, son  Décret N°2012-311/P-RM du 21 juin 2012 modifié fixant les modalités d'application de la Loi N°2012-015 du 27 février 2012 et le Décret N°2012-490/PM-RM du 07 septembre 2012 portant approbation de la Convention d'Etablissement Type pour la prospection, la recherche et l'exploitation des substances minérales en République du Mali ; </a:t>
            </a:r>
          </a:p>
          <a:p>
            <a:pPr marL="342900" indent="-342900" algn="just" eaLnBrk="1" fontAlgn="auto" hangingPunct="1">
              <a:spcBef>
                <a:spcPts val="0"/>
              </a:spcBef>
              <a:spcAft>
                <a:spcPts val="1200"/>
              </a:spcAft>
              <a:buFont typeface="Wingdings" panose="05000000000000000000" pitchFamily="2" charset="2"/>
              <a:buChar char="§"/>
              <a:defRPr/>
            </a:pPr>
            <a:r>
              <a:rPr lang="fr-FR" sz="11200" dirty="0">
                <a:solidFill>
                  <a:schemeClr val="tx1"/>
                </a:solidFill>
                <a:cs typeface="Times New Roman" panose="02020603050405020304" pitchFamily="18" charset="0"/>
              </a:rPr>
              <a:t>Décret N°2012-717 du 20 décembre 2012 fixant les modalités de fonctionnement et de gestion du fonds de financement de la recherche, de la formation et de la promotion des activités minières ;</a:t>
            </a:r>
            <a:endParaRPr lang="fr-FR" sz="11200" dirty="0">
              <a:solidFill>
                <a:schemeClr val="tx1"/>
              </a:solidFill>
            </a:endParaRPr>
          </a:p>
          <a:p>
            <a:pPr algn="just" eaLnBrk="1" fontAlgn="auto" hangingPunct="1">
              <a:spcBef>
                <a:spcPts val="0"/>
              </a:spcBef>
              <a:spcAft>
                <a:spcPts val="1200"/>
              </a:spcAft>
              <a:defRPr/>
            </a:pPr>
            <a:endParaRPr lang="fr-FR" sz="11200" dirty="0">
              <a:solidFill>
                <a:srgbClr val="000000"/>
              </a:solidFill>
              <a:cs typeface="Times New Roman" panose="02020603050405020304" pitchFamily="18" charset="0"/>
            </a:endParaRPr>
          </a:p>
          <a:p>
            <a:pPr eaLnBrk="1" fontAlgn="auto" hangingPunct="1">
              <a:spcAft>
                <a:spcPts val="0"/>
              </a:spcAft>
              <a:defRPr/>
            </a:pPr>
            <a:endParaRPr lang="fr-FR" dirty="0"/>
          </a:p>
        </p:txBody>
      </p:sp>
      <p:sp>
        <p:nvSpPr>
          <p:cNvPr id="4" name="Espace réservé de la date 3">
            <a:extLst>
              <a:ext uri="{FF2B5EF4-FFF2-40B4-BE49-F238E27FC236}">
                <a16:creationId xmlns:a16="http://schemas.microsoft.com/office/drawing/2014/main" id="{7FB39F34-5010-4D57-A5BC-37D7F9A10329}"/>
              </a:ext>
            </a:extLst>
          </p:cNvPr>
          <p:cNvSpPr>
            <a:spLocks noGrp="1"/>
          </p:cNvSpPr>
          <p:nvPr>
            <p:ph type="dt" sz="quarter" idx="10"/>
          </p:nvPr>
        </p:nvSpPr>
        <p:spPr/>
        <p:txBody>
          <a:bodyPr/>
          <a:lstStyle/>
          <a:p>
            <a:pPr>
              <a:defRPr/>
            </a:pPr>
            <a:fld id="{EB432433-4969-415B-BAF1-462F89010B6E}" type="datetime1">
              <a:rPr lang="en-US"/>
              <a:pPr>
                <a:defRPr/>
              </a:pPr>
              <a:t>3/4/2022</a:t>
            </a:fld>
            <a:endParaRPr lang="en-US" dirty="0"/>
          </a:p>
        </p:txBody>
      </p:sp>
      <p:sp>
        <p:nvSpPr>
          <p:cNvPr id="25605" name="Espace réservé du numéro de diapositive 4">
            <a:extLst>
              <a:ext uri="{FF2B5EF4-FFF2-40B4-BE49-F238E27FC236}">
                <a16:creationId xmlns:a16="http://schemas.microsoft.com/office/drawing/2014/main" id="{658EA716-9AC9-433B-8942-6104CFE954B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BD926CB-4A5A-45A3-9F5A-F2CD49FC4078}" type="slidenum">
              <a:rPr lang="en-US" altLang="fr-FR" sz="1200">
                <a:solidFill>
                  <a:srgbClr val="898989"/>
                </a:solidFill>
              </a:rPr>
              <a:pPr>
                <a:spcBef>
                  <a:spcPct val="0"/>
                </a:spcBef>
                <a:buFontTx/>
                <a:buNone/>
              </a:pPr>
              <a:t>9</a:t>
            </a:fld>
            <a:endParaRPr lang="en-US" altLang="fr-FR" sz="1200">
              <a:solidFill>
                <a:srgbClr val="898989"/>
              </a:solidFill>
            </a:endParaRPr>
          </a:p>
        </p:txBody>
      </p:sp>
      <p:pic>
        <p:nvPicPr>
          <p:cNvPr id="25606" name="Image 5">
            <a:extLst>
              <a:ext uri="{FF2B5EF4-FFF2-40B4-BE49-F238E27FC236}">
                <a16:creationId xmlns:a16="http://schemas.microsoft.com/office/drawing/2014/main" id="{A3B44633-297B-48DB-9E8B-7A9F13F7227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15888"/>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Slice</Template>
  <TotalTime>9143</TotalTime>
  <Words>7096</Words>
  <Application>Microsoft Office PowerPoint</Application>
  <PresentationFormat>Affichage à l'écran (4:3)</PresentationFormat>
  <Paragraphs>2514</Paragraphs>
  <Slides>55</Slides>
  <Notes>12</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55</vt:i4>
      </vt:variant>
    </vt:vector>
  </HeadingPairs>
  <TitlesOfParts>
    <vt:vector size="63" baseType="lpstr">
      <vt:lpstr>Arial</vt:lpstr>
      <vt:lpstr>Arial Black</vt:lpstr>
      <vt:lpstr>Calibri</vt:lpstr>
      <vt:lpstr>Times New Roman</vt:lpstr>
      <vt:lpstr>Trebuchet MS</vt:lpstr>
      <vt:lpstr>Wingdings</vt:lpstr>
      <vt:lpstr>Office Theme</vt:lpstr>
      <vt:lpstr>Microsoft Excel Chart</vt:lpstr>
      <vt:lpstr>Présentation PowerPoint</vt:lpstr>
      <vt:lpstr>Sommaire</vt:lpstr>
      <vt:lpstr>Sommaire</vt:lpstr>
      <vt:lpstr>Sigles et Liste des abréviations </vt:lpstr>
      <vt:lpstr>Sigles et Liste des abréviations</vt:lpstr>
      <vt:lpstr>Sigles et Liste des abréviations</vt:lpstr>
      <vt:lpstr>INFORMATIONS CONTEXTUELLES</vt:lpstr>
      <vt:lpstr>Cadre institutionnel et réglementaire (suite) </vt:lpstr>
      <vt:lpstr>Cadre institutionnel et réglementaire (suite) </vt:lpstr>
      <vt:lpstr>Cadre institutionnel et réglementaire (suite) </vt:lpstr>
      <vt:lpstr>Productions et exportations totales d’or par région </vt:lpstr>
      <vt:lpstr>Exportations d’or par pays destinataire-2017</vt:lpstr>
      <vt:lpstr>Exportations d’or par pays destinataire-2018</vt:lpstr>
      <vt:lpstr> Données sur la production réconciliées-2017</vt:lpstr>
      <vt:lpstr>Données sur la production réconciliées-2018</vt:lpstr>
      <vt:lpstr>Données sur l’exportation réconciliées-2017</vt:lpstr>
      <vt:lpstr> Données sur l’exportation réconciliées-2018 </vt:lpstr>
      <vt:lpstr>Participation de l’Etat</vt:lpstr>
      <vt:lpstr> Contribution du secteur extractif à l’économie-2017 </vt:lpstr>
      <vt:lpstr>Contribution du secteur extractif à l’économie-2018</vt:lpstr>
      <vt:lpstr>Contribution dans l’économie - Emplois créés et/ou existants en 2017)</vt:lpstr>
      <vt:lpstr>Contribution dans l’économie - Emplois créés et/ou existants en 2018)</vt:lpstr>
      <vt:lpstr>Contribution dans l’économie - Emplois créés et/ou existants en 2018) (suite)</vt:lpstr>
      <vt:lpstr>Contribution du secteur extractif au budget des collectivités locales : transfert des patentes</vt:lpstr>
      <vt:lpstr>Contribution du secteur extractif au budget des collectivités locales : transfert des patentes</vt:lpstr>
      <vt:lpstr>Contribution du secteur extractif au budget des collectivités locales: transfert des patentes -2018</vt:lpstr>
      <vt:lpstr>Contribution du secteur extractif au budget des collectivités locales: transfert des patentes</vt:lpstr>
      <vt:lpstr>Affectation des revenus collectés au niveau du Trésor Public (Hors Sous-traitants) en 2017</vt:lpstr>
      <vt:lpstr>Affectation des revenus collectés au niveau du Trésor Public    (Hors Sous-traitants) en 2018</vt:lpstr>
      <vt:lpstr> Contribution du secteur au développement communautaire: Paiements sociaux( en millions de FCFA) en 2017</vt:lpstr>
      <vt:lpstr>Contribution du secteur au développement communautaire: Paiements sociaux( en millions de FCFA) en 2018 </vt:lpstr>
      <vt:lpstr>CONTENU LOCAL: FOURNITURE LOCALE EN 2017</vt:lpstr>
      <vt:lpstr>CONTENU LOCAL: FOURNITURE LOCALE EN 2018 </vt:lpstr>
      <vt:lpstr>                         Publication des contrats </vt:lpstr>
      <vt:lpstr>Cadastre minier à jour  en 2017</vt:lpstr>
      <vt:lpstr>Cadastre minier valide en 2018</vt:lpstr>
      <vt:lpstr>Présentation PowerPoint</vt:lpstr>
      <vt:lpstr> Périmètre des rapports Couverture</vt:lpstr>
      <vt:lpstr>Entités Publiques concernées par les déclarations  </vt:lpstr>
      <vt:lpstr>Périmètre des Entreprises déclarantes retenues (Secteurs minier et pétrolier) en 2017 et 2018</vt:lpstr>
      <vt:lpstr>Flux de paiements par Administration Publique en 2017 et 2018  </vt:lpstr>
      <vt:lpstr>Répartition des paiements par administration (Top 5) en 2017</vt:lpstr>
      <vt:lpstr>Répartition des revenus par société (Top 5) en 2017</vt:lpstr>
      <vt:lpstr>Répartition des revenus  par société  (TOP 5) en 2018 (Chiffres en millions)  </vt:lpstr>
      <vt:lpstr>Répartition des revenus par taxes (Top 5) en 2017</vt:lpstr>
      <vt:lpstr>Répartition des revenus par substances en 2017</vt:lpstr>
      <vt:lpstr>Répartition des revenus par substances en 2018</vt:lpstr>
      <vt:lpstr>Principaux écarts entre les déclarations (chiffres en millions) en 2017</vt:lpstr>
      <vt:lpstr> Résultats des travaux de conciliation 2018 Conciliation des flux de paiements</vt:lpstr>
      <vt:lpstr>Exhaustivité et Fiabilité</vt:lpstr>
      <vt:lpstr>Principales Recommandations  </vt:lpstr>
      <vt:lpstr>Principales Recommandations </vt:lpstr>
      <vt:lpstr>Principales Recommandations </vt:lpstr>
      <vt:lpstr>Principales Recommandations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bourama cisse</dc:creator>
  <cp:lastModifiedBy>LENOVO</cp:lastModifiedBy>
  <cp:revision>502</cp:revision>
  <cp:lastPrinted>2016-01-25T11:35:53Z</cp:lastPrinted>
  <dcterms:created xsi:type="dcterms:W3CDTF">2016-01-24T19:42:27Z</dcterms:created>
  <dcterms:modified xsi:type="dcterms:W3CDTF">2022-03-04T16:16:32Z</dcterms:modified>
</cp:coreProperties>
</file>